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8229600" cy="10058400"/>
  <p:notesSz cx="6858000" cy="9144000"/>
  <p:defaultTextStyle>
    <a:defPPr>
      <a:defRPr lang="en-US"/>
    </a:defPPr>
    <a:lvl1pPr marL="0" algn="l" defTabSz="992764" rtl="0" eaLnBrk="1" latinLnBrk="0" hangingPunct="1">
      <a:defRPr sz="2000" kern="1200">
        <a:solidFill>
          <a:schemeClr val="tx1"/>
        </a:solidFill>
        <a:latin typeface="+mn-lt"/>
        <a:ea typeface="+mn-ea"/>
        <a:cs typeface="+mn-cs"/>
      </a:defRPr>
    </a:lvl1pPr>
    <a:lvl2pPr marL="496382" algn="l" defTabSz="992764" rtl="0" eaLnBrk="1" latinLnBrk="0" hangingPunct="1">
      <a:defRPr sz="2000" kern="1200">
        <a:solidFill>
          <a:schemeClr val="tx1"/>
        </a:solidFill>
        <a:latin typeface="+mn-lt"/>
        <a:ea typeface="+mn-ea"/>
        <a:cs typeface="+mn-cs"/>
      </a:defRPr>
    </a:lvl2pPr>
    <a:lvl3pPr marL="992764" algn="l" defTabSz="992764" rtl="0" eaLnBrk="1" latinLnBrk="0" hangingPunct="1">
      <a:defRPr sz="2000" kern="1200">
        <a:solidFill>
          <a:schemeClr val="tx1"/>
        </a:solidFill>
        <a:latin typeface="+mn-lt"/>
        <a:ea typeface="+mn-ea"/>
        <a:cs typeface="+mn-cs"/>
      </a:defRPr>
    </a:lvl3pPr>
    <a:lvl4pPr marL="1489146" algn="l" defTabSz="992764" rtl="0" eaLnBrk="1" latinLnBrk="0" hangingPunct="1">
      <a:defRPr sz="2000" kern="1200">
        <a:solidFill>
          <a:schemeClr val="tx1"/>
        </a:solidFill>
        <a:latin typeface="+mn-lt"/>
        <a:ea typeface="+mn-ea"/>
        <a:cs typeface="+mn-cs"/>
      </a:defRPr>
    </a:lvl4pPr>
    <a:lvl5pPr marL="1985528" algn="l" defTabSz="992764" rtl="0" eaLnBrk="1" latinLnBrk="0" hangingPunct="1">
      <a:defRPr sz="2000" kern="1200">
        <a:solidFill>
          <a:schemeClr val="tx1"/>
        </a:solidFill>
        <a:latin typeface="+mn-lt"/>
        <a:ea typeface="+mn-ea"/>
        <a:cs typeface="+mn-cs"/>
      </a:defRPr>
    </a:lvl5pPr>
    <a:lvl6pPr marL="2481910" algn="l" defTabSz="992764" rtl="0" eaLnBrk="1" latinLnBrk="0" hangingPunct="1">
      <a:defRPr sz="2000" kern="1200">
        <a:solidFill>
          <a:schemeClr val="tx1"/>
        </a:solidFill>
        <a:latin typeface="+mn-lt"/>
        <a:ea typeface="+mn-ea"/>
        <a:cs typeface="+mn-cs"/>
      </a:defRPr>
    </a:lvl6pPr>
    <a:lvl7pPr marL="2978292" algn="l" defTabSz="992764" rtl="0" eaLnBrk="1" latinLnBrk="0" hangingPunct="1">
      <a:defRPr sz="2000" kern="1200">
        <a:solidFill>
          <a:schemeClr val="tx1"/>
        </a:solidFill>
        <a:latin typeface="+mn-lt"/>
        <a:ea typeface="+mn-ea"/>
        <a:cs typeface="+mn-cs"/>
      </a:defRPr>
    </a:lvl7pPr>
    <a:lvl8pPr marL="3474674" algn="l" defTabSz="992764" rtl="0" eaLnBrk="1" latinLnBrk="0" hangingPunct="1">
      <a:defRPr sz="2000" kern="1200">
        <a:solidFill>
          <a:schemeClr val="tx1"/>
        </a:solidFill>
        <a:latin typeface="+mn-lt"/>
        <a:ea typeface="+mn-ea"/>
        <a:cs typeface="+mn-cs"/>
      </a:defRPr>
    </a:lvl8pPr>
    <a:lvl9pPr marL="3971056" algn="l" defTabSz="99276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0253F"/>
    <a:srgbClr val="79B8F9"/>
    <a:srgbClr val="79B8F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49" d="100"/>
          <a:sy n="49" d="100"/>
        </p:scale>
        <p:origin x="2556" y="96"/>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79828" y="2011680"/>
            <a:ext cx="7406640" cy="268224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1/3/2020</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234440" y="4886490"/>
            <a:ext cx="5760720" cy="257048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5"/>
            <a:ext cx="1851660" cy="8582237"/>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11480" y="402805"/>
            <a:ext cx="5417820" cy="8582237"/>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440180" y="894080"/>
            <a:ext cx="6377940" cy="26822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440180" y="3678086"/>
            <a:ext cx="6377940" cy="2214244"/>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7132320" y="9411126"/>
            <a:ext cx="685800" cy="535517"/>
          </a:xfrm>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411480" y="2346963"/>
            <a:ext cx="363474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183380" y="2346963"/>
            <a:ext cx="363474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1/3/2020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11480" y="400473"/>
            <a:ext cx="7406640" cy="16764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411481" y="2251500"/>
            <a:ext cx="3636168"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180523" y="2251500"/>
            <a:ext cx="3637598"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11481" y="3464563"/>
            <a:ext cx="3636168"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180523" y="3464563"/>
            <a:ext cx="3637598"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1/3/2020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1/3/2020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1/3/2020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3"/>
            <a:ext cx="2707482" cy="170434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411481" y="2235203"/>
            <a:ext cx="2707482" cy="6749839"/>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3217544" y="400474"/>
            <a:ext cx="4600576" cy="8584566"/>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1/3/2020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45920" y="894080"/>
            <a:ext cx="4937760" cy="766022"/>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1645920" y="2686897"/>
            <a:ext cx="4937760" cy="58115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marL="0" indent="0" algn="l" rtl="0" eaLnBrk="1" latinLnBrk="0" hangingPunct="1">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645920" y="1711287"/>
            <a:ext cx="4937760" cy="777850"/>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11480" y="402802"/>
            <a:ext cx="7406640" cy="16764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411480" y="2346960"/>
            <a:ext cx="7406640" cy="6906768"/>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411480" y="9411126"/>
            <a:ext cx="1920240" cy="535517"/>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1/3/2020</a:t>
            </a:fld>
            <a:endParaRPr lang="en-US"/>
          </a:p>
        </p:txBody>
      </p:sp>
      <p:sp>
        <p:nvSpPr>
          <p:cNvPr id="3" name="Footer Placeholder 2"/>
          <p:cNvSpPr>
            <a:spLocks noGrp="1"/>
          </p:cNvSpPr>
          <p:nvPr>
            <p:ph type="ftr" sz="quarter" idx="3"/>
          </p:nvPr>
        </p:nvSpPr>
        <p:spPr>
          <a:xfrm>
            <a:off x="2811780" y="9411126"/>
            <a:ext cx="2606040" cy="535517"/>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7132320" y="9411126"/>
            <a:ext cx="685800" cy="535517"/>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3" Type="http://schemas.openxmlformats.org/officeDocument/2006/relationships/image" Target="../media/image3.jpg"/><Relationship Id="rId7" Type="http://schemas.openxmlformats.org/officeDocument/2006/relationships/image" Target="../media/image7.jpe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eg"/><Relationship Id="rId5" Type="http://schemas.openxmlformats.org/officeDocument/2006/relationships/image" Target="../media/image5.jpeg"/><Relationship Id="rId4" Type="http://schemas.openxmlformats.org/officeDocument/2006/relationships/image" Target="../media/image4.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p:cNvPicPr>
            <a:picLocks noChangeAspect="1"/>
          </p:cNvPicPr>
          <p:nvPr/>
        </p:nvPicPr>
        <p:blipFill>
          <a:blip r:embed="rId2">
            <a:extLst>
              <a:ext uri="{28A0092B-C50C-407E-A947-70E740481C1C}">
                <a14:useLocalDpi xmlns:a14="http://schemas.microsoft.com/office/drawing/2010/main" val="0"/>
              </a:ext>
            </a:extLst>
          </a:blip>
          <a:srcRect/>
          <a:stretch/>
        </p:blipFill>
        <p:spPr>
          <a:xfrm>
            <a:off x="0" y="0"/>
            <a:ext cx="8229600" cy="5459804"/>
          </a:xfrm>
          <a:prstGeom prst="rect">
            <a:avLst/>
          </a:prstGeom>
          <a:ln>
            <a:noFill/>
          </a:ln>
          <a:effectLst/>
        </p:spPr>
      </p:pic>
      <p:sp>
        <p:nvSpPr>
          <p:cNvPr id="21" name="Rectangle 20"/>
          <p:cNvSpPr/>
          <p:nvPr/>
        </p:nvSpPr>
        <p:spPr>
          <a:xfrm>
            <a:off x="228601" y="8929376"/>
            <a:ext cx="7772399" cy="1129024"/>
          </a:xfrm>
          <a:prstGeom prst="rect">
            <a:avLst/>
          </a:prstGeom>
          <a:noFill/>
          <a:ln>
            <a:noFill/>
          </a:ln>
          <a:effectLst>
            <a:outerShdw blurRad="50800" dist="38100" dir="162000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1" y="5498498"/>
            <a:ext cx="8229600" cy="1927811"/>
          </a:xfrm>
        </p:spPr>
        <p:txBody>
          <a:bodyPr anchor="ctr">
            <a:noAutofit/>
          </a:bodyPr>
          <a:lstStyle/>
          <a:p>
            <a:r>
              <a:rPr lang="en-US" sz="1600" dirty="0">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rPr>
              <a:t>Oceanfront ... 36 Ocean Point within Wild Dunes is a privately Gated community and Ocean Front. This home is truly spectacular! From the magnificent ocean views, stunning living space, gourmet kitchen, plantation shutters, double screen porches and unbelievable master suite with huge Ocean Views and private wet bar--you won't want to leave! Every detail was thoughtfully planned and executed to make this Oceanfront home the amazing home that it is.</a:t>
            </a:r>
          </a:p>
        </p:txBody>
      </p:sp>
      <p:sp>
        <p:nvSpPr>
          <p:cNvPr id="2" name="Title 1"/>
          <p:cNvSpPr>
            <a:spLocks noGrp="1"/>
          </p:cNvSpPr>
          <p:nvPr>
            <p:ph type="ctrTitle"/>
          </p:nvPr>
        </p:nvSpPr>
        <p:spPr>
          <a:xfrm>
            <a:off x="0" y="4702314"/>
            <a:ext cx="8229600" cy="707886"/>
          </a:xfrm>
        </p:spPr>
        <p:txBody>
          <a:bodyPr anchor="t">
            <a:noAutofit/>
            <a:scene3d>
              <a:camera prst="orthographicFront"/>
              <a:lightRig rig="soft" dir="t">
                <a:rot lat="0" lon="0" rev="17220000"/>
              </a:lightRig>
            </a:scene3d>
            <a:sp3d prstMaterial="softEdge"/>
          </a:bodyPr>
          <a:lstStyle/>
          <a:p>
            <a:r>
              <a:rPr lang="en-US" sz="2400" cap="none" dirty="0">
                <a:ln w="10541" cmpd="sng">
                  <a:noFill/>
                  <a:prstDash val="solid"/>
                </a:ln>
                <a:solidFill>
                  <a:schemeClr val="bg1"/>
                </a:solidFill>
                <a:effectLst>
                  <a:outerShdw blurRad="38100" dist="38100" dir="2700000" algn="tl">
                    <a:srgbClr val="000000">
                      <a:alpha val="43137"/>
                    </a:srgbClr>
                  </a:outerShdw>
                </a:effectLst>
                <a:latin typeface="Century Gothic" panose="020B0502020202020204" pitchFamily="34" charset="0"/>
              </a:rPr>
              <a:t>36 Ocean Point Drive</a:t>
            </a:r>
            <a:br>
              <a:rPr lang="en-US" sz="2000" cap="none" dirty="0">
                <a:ln w="10541" cmpd="sng">
                  <a:noFill/>
                  <a:prstDash val="solid"/>
                </a:ln>
                <a:solidFill>
                  <a:schemeClr val="bg1"/>
                </a:solidFill>
                <a:effectLst>
                  <a:outerShdw blurRad="38100" dist="38100" dir="2700000" algn="tl">
                    <a:srgbClr val="000000">
                      <a:alpha val="43137"/>
                    </a:srgbClr>
                  </a:outerShdw>
                </a:effectLst>
                <a:latin typeface="Century Gothic" panose="020B0502020202020204" pitchFamily="34" charset="0"/>
              </a:rPr>
            </a:br>
            <a:r>
              <a:rPr lang="en-US" sz="1600" cap="none" dirty="0">
                <a:ln w="10541" cmpd="sng">
                  <a:noFill/>
                  <a:prstDash val="solid"/>
                </a:ln>
                <a:solidFill>
                  <a:schemeClr val="bg1"/>
                </a:solidFill>
                <a:effectLst>
                  <a:outerShdw blurRad="38100" dist="38100" dir="2700000" algn="tl">
                    <a:srgbClr val="000000">
                      <a:alpha val="43137"/>
                    </a:srgbClr>
                  </a:outerShdw>
                </a:effectLst>
                <a:latin typeface="Century Gothic" panose="020B0502020202020204" pitchFamily="34" charset="0"/>
              </a:rPr>
              <a:t>Wild Dunes | Isle of Palms, SC 29451 | MLS# 19032736 | $1,949,000</a:t>
            </a:r>
            <a:endParaRPr lang="en-US" sz="1200" i="1" cap="none" dirty="0">
              <a:ln w="10541" cmpd="sng">
                <a:noFill/>
                <a:prstDash val="solid"/>
              </a:ln>
              <a:solidFill>
                <a:schemeClr val="bg1"/>
              </a:solidFill>
              <a:effectLst>
                <a:outerShdw blurRad="38100" dist="38100" dir="2700000" algn="tl">
                  <a:srgbClr val="000000">
                    <a:alpha val="43137"/>
                  </a:srgbClr>
                </a:outerShdw>
              </a:effectLst>
              <a:latin typeface="Century Gothic" panose="020B0502020202020204" pitchFamily="34" charset="0"/>
            </a:endParaRPr>
          </a:p>
        </p:txBody>
      </p:sp>
      <p:pic>
        <p:nvPicPr>
          <p:cNvPr id="14" name="Picture 1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062015" y="8970051"/>
            <a:ext cx="838139" cy="1047674"/>
          </a:xfrm>
          <a:prstGeom prst="rect">
            <a:avLst/>
          </a:prstGeom>
        </p:spPr>
      </p:pic>
      <p:sp>
        <p:nvSpPr>
          <p:cNvPr id="17" name="Rectangle 16"/>
          <p:cNvSpPr/>
          <p:nvPr/>
        </p:nvSpPr>
        <p:spPr>
          <a:xfrm>
            <a:off x="228601" y="8970668"/>
            <a:ext cx="7772399" cy="1046440"/>
          </a:xfrm>
          <a:prstGeom prst="rect">
            <a:avLst/>
          </a:prstGeom>
        </p:spPr>
        <p:txBody>
          <a:bodyPr wrap="square">
            <a:spAutoFit/>
          </a:bodyPr>
          <a:lstStyle/>
          <a:p>
            <a:pPr algn="ctr"/>
            <a:r>
              <a:rPr lang="en-US" sz="1800" dirty="0">
                <a:solidFill>
                  <a:srgbClr val="10253F"/>
                </a:solidFill>
                <a:latin typeface="Century Gothic" panose="020B0502020202020204" pitchFamily="34" charset="0"/>
              </a:rPr>
              <a:t>Darlene Smith</a:t>
            </a:r>
            <a:br>
              <a:rPr lang="en-US" sz="1800" dirty="0">
                <a:solidFill>
                  <a:srgbClr val="10253F"/>
                </a:solidFill>
                <a:latin typeface="Century Gothic" panose="020B0502020202020204" pitchFamily="34" charset="0"/>
              </a:rPr>
            </a:br>
            <a:r>
              <a:rPr lang="en-US" sz="1100" dirty="0">
                <a:solidFill>
                  <a:srgbClr val="10253F"/>
                </a:solidFill>
                <a:latin typeface="Century Gothic" panose="020B0502020202020204" pitchFamily="34" charset="0"/>
              </a:rPr>
              <a:t>Office - (843) 886-8110</a:t>
            </a:r>
          </a:p>
          <a:p>
            <a:pPr algn="ctr"/>
            <a:r>
              <a:rPr lang="en-US" sz="1100" dirty="0">
                <a:solidFill>
                  <a:srgbClr val="10253F"/>
                </a:solidFill>
                <a:latin typeface="Century Gothic" panose="020B0502020202020204" pitchFamily="34" charset="0"/>
              </a:rPr>
              <a:t>Mobile - (843) 696-7824</a:t>
            </a:r>
          </a:p>
          <a:p>
            <a:pPr algn="ctr"/>
            <a:r>
              <a:rPr lang="en-US" sz="1100" dirty="0">
                <a:solidFill>
                  <a:srgbClr val="10253F"/>
                </a:solidFill>
                <a:latin typeface="Century Gothic" panose="020B0502020202020204" pitchFamily="34" charset="0"/>
              </a:rPr>
              <a:t>darlenesmith@carolinaone.com</a:t>
            </a:r>
          </a:p>
          <a:p>
            <a:pPr algn="ctr"/>
            <a:r>
              <a:rPr lang="en-US" sz="1100" dirty="0">
                <a:solidFill>
                  <a:srgbClr val="10253F"/>
                </a:solidFill>
                <a:latin typeface="Century Gothic" panose="020B0502020202020204" pitchFamily="34" charset="0"/>
              </a:rPr>
              <a:t>DarleneSmithTeam.com</a:t>
            </a:r>
          </a:p>
        </p:txBody>
      </p:sp>
      <p:grpSp>
        <p:nvGrpSpPr>
          <p:cNvPr id="24" name="Group 23"/>
          <p:cNvGrpSpPr/>
          <p:nvPr/>
        </p:nvGrpSpPr>
        <p:grpSpPr>
          <a:xfrm>
            <a:off x="320040" y="9038193"/>
            <a:ext cx="1524000" cy="911393"/>
            <a:chOff x="0" y="9037683"/>
            <a:chExt cx="1524000" cy="911393"/>
          </a:xfrm>
        </p:grpSpPr>
        <p:pic>
          <p:nvPicPr>
            <p:cNvPr id="16" name="Picture 1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29491" y="9037683"/>
              <a:ext cx="665018" cy="457200"/>
            </a:xfrm>
            <a:prstGeom prst="rect">
              <a:avLst/>
            </a:prstGeom>
          </p:spPr>
        </p:pic>
        <p:sp>
          <p:nvSpPr>
            <p:cNvPr id="18" name="Rectangle 17"/>
            <p:cNvSpPr/>
            <p:nvPr/>
          </p:nvSpPr>
          <p:spPr>
            <a:xfrm>
              <a:off x="0" y="9533578"/>
              <a:ext cx="1524000" cy="415498"/>
            </a:xfrm>
            <a:prstGeom prst="rect">
              <a:avLst/>
            </a:prstGeom>
          </p:spPr>
          <p:txBody>
            <a:bodyPr wrap="square">
              <a:spAutoFit/>
            </a:bodyPr>
            <a:lstStyle/>
            <a:p>
              <a:pPr algn="ctr"/>
              <a:r>
                <a:rPr lang="en-US" sz="700" dirty="0">
                  <a:solidFill>
                    <a:srgbClr val="10253F"/>
                  </a:solidFill>
                  <a:latin typeface="Century Gothic" panose="020B0502020202020204" pitchFamily="34" charset="0"/>
                </a:rPr>
                <a:t>Carolina One Real Estate</a:t>
              </a:r>
            </a:p>
            <a:p>
              <a:pPr algn="ctr"/>
              <a:r>
                <a:rPr lang="en-US" sz="700" dirty="0">
                  <a:solidFill>
                    <a:srgbClr val="10253F"/>
                  </a:solidFill>
                  <a:latin typeface="Century Gothic" panose="020B0502020202020204" pitchFamily="34" charset="0"/>
                </a:rPr>
                <a:t>1503 Palm Blvd </a:t>
              </a:r>
              <a:r>
                <a:rPr lang="en-US" sz="700" dirty="0" err="1">
                  <a:solidFill>
                    <a:srgbClr val="10253F"/>
                  </a:solidFill>
                  <a:latin typeface="Century Gothic" panose="020B0502020202020204" pitchFamily="34" charset="0"/>
                </a:rPr>
                <a:t>Ste</a:t>
              </a:r>
              <a:endParaRPr lang="en-US" sz="700" dirty="0">
                <a:solidFill>
                  <a:srgbClr val="10253F"/>
                </a:solidFill>
                <a:latin typeface="Century Gothic" panose="020B0502020202020204" pitchFamily="34" charset="0"/>
              </a:endParaRPr>
            </a:p>
            <a:p>
              <a:pPr algn="ctr"/>
              <a:r>
                <a:rPr lang="en-US" sz="700" dirty="0">
                  <a:solidFill>
                    <a:srgbClr val="10253F"/>
                  </a:solidFill>
                  <a:latin typeface="Century Gothic" panose="020B0502020202020204" pitchFamily="34" charset="0"/>
                </a:rPr>
                <a:t>Isle of Palms, SC 29451</a:t>
              </a:r>
            </a:p>
          </p:txBody>
        </p:sp>
      </p:grpSp>
      <p:sp>
        <p:nvSpPr>
          <p:cNvPr id="30" name="Rectangle 29"/>
          <p:cNvSpPr/>
          <p:nvPr/>
        </p:nvSpPr>
        <p:spPr>
          <a:xfrm>
            <a:off x="1" y="76200"/>
            <a:ext cx="8229600" cy="830997"/>
          </a:xfrm>
          <a:prstGeom prst="rect">
            <a:avLst/>
          </a:prstGeom>
          <a:noFill/>
        </p:spPr>
        <p:txBody>
          <a:bodyPr wrap="square">
            <a:spAutoFit/>
          </a:bodyPr>
          <a:lstStyle/>
          <a:p>
            <a:pPr algn="ctr"/>
            <a:r>
              <a:rPr lang="en-US" sz="2400" b="1" i="1" dirty="0">
                <a:solidFill>
                  <a:schemeClr val="bg1"/>
                </a:solidFill>
                <a:effectLst>
                  <a:outerShdw blurRad="50800" dist="38100" dir="5400000" algn="t" rotWithShape="0">
                    <a:schemeClr val="tx2">
                      <a:lumMod val="50000"/>
                      <a:alpha val="40000"/>
                    </a:schemeClr>
                  </a:outerShdw>
                </a:effectLst>
              </a:rPr>
              <a:t>Oceanfront...  Views...</a:t>
            </a:r>
          </a:p>
          <a:p>
            <a:pPr algn="ctr"/>
            <a:r>
              <a:rPr lang="en-US" sz="2400" b="1" i="1" dirty="0">
                <a:solidFill>
                  <a:schemeClr val="bg1"/>
                </a:solidFill>
                <a:effectLst>
                  <a:outerShdw blurRad="50800" dist="38100" dir="5400000" algn="t" rotWithShape="0">
                    <a:schemeClr val="tx2">
                      <a:lumMod val="50000"/>
                      <a:alpha val="40000"/>
                    </a:schemeClr>
                  </a:outerShdw>
                </a:effectLst>
              </a:rPr>
              <a:t>Spectacular Wild </a:t>
            </a:r>
            <a:r>
              <a:rPr lang="en-US" sz="2400" b="1" i="1">
                <a:solidFill>
                  <a:schemeClr val="bg1"/>
                </a:solidFill>
                <a:effectLst>
                  <a:outerShdw blurRad="50800" dist="38100" dir="5400000" algn="t" rotWithShape="0">
                    <a:schemeClr val="tx2">
                      <a:lumMod val="50000"/>
                      <a:alpha val="40000"/>
                    </a:schemeClr>
                  </a:outerShdw>
                </a:effectLst>
              </a:rPr>
              <a:t>Dunes Home!</a:t>
            </a:r>
            <a:endParaRPr lang="en-US" sz="2400" b="1" i="1" dirty="0">
              <a:solidFill>
                <a:schemeClr val="bg1"/>
              </a:solidFill>
              <a:effectLst>
                <a:outerShdw blurRad="50800" dist="38100" dir="5400000" algn="t" rotWithShape="0">
                  <a:schemeClr val="tx2">
                    <a:lumMod val="50000"/>
                    <a:alpha val="40000"/>
                  </a:schemeClr>
                </a:outerShdw>
              </a:effectLst>
              <a:highlight>
                <a:srgbClr val="FFFF00"/>
              </a:highlight>
            </a:endParaRPr>
          </a:p>
        </p:txBody>
      </p:sp>
      <p:pic>
        <p:nvPicPr>
          <p:cNvPr id="9" name="Picture 8"/>
          <p:cNvPicPr>
            <a:picLocks noChangeAspect="1"/>
          </p:cNvPicPr>
          <p:nvPr/>
        </p:nvPicPr>
        <p:blipFill>
          <a:blip r:embed="rId5" cstate="print">
            <a:extLst>
              <a:ext uri="{28A0092B-C50C-407E-A947-70E740481C1C}">
                <a14:useLocalDpi xmlns:a14="http://schemas.microsoft.com/office/drawing/2010/main" val="0"/>
              </a:ext>
            </a:extLst>
          </a:blip>
          <a:srcRect/>
          <a:stretch/>
        </p:blipFill>
        <p:spPr>
          <a:xfrm>
            <a:off x="6400800" y="7467601"/>
            <a:ext cx="1828800" cy="1217509"/>
          </a:xfrm>
          <a:prstGeom prst="rect">
            <a:avLst/>
          </a:prstGeom>
          <a:ln>
            <a:noFill/>
          </a:ln>
          <a:effectLst/>
        </p:spPr>
      </p:pic>
      <p:pic>
        <p:nvPicPr>
          <p:cNvPr id="20" name="Picture 19"/>
          <p:cNvPicPr>
            <a:picLocks noChangeAspect="1"/>
          </p:cNvPicPr>
          <p:nvPr/>
        </p:nvPicPr>
        <p:blipFill>
          <a:blip r:embed="rId6" cstate="print">
            <a:extLst>
              <a:ext uri="{28A0092B-C50C-407E-A947-70E740481C1C}">
                <a14:useLocalDpi xmlns:a14="http://schemas.microsoft.com/office/drawing/2010/main" val="0"/>
              </a:ext>
            </a:extLst>
          </a:blip>
          <a:srcRect/>
          <a:stretch/>
        </p:blipFill>
        <p:spPr>
          <a:xfrm>
            <a:off x="639" y="7467601"/>
            <a:ext cx="1826270" cy="1214141"/>
          </a:xfrm>
          <a:prstGeom prst="rect">
            <a:avLst/>
          </a:prstGeom>
          <a:ln>
            <a:noFill/>
          </a:ln>
          <a:effectLst/>
        </p:spPr>
      </p:pic>
      <p:pic>
        <p:nvPicPr>
          <p:cNvPr id="26" name="Picture 25">
            <a:extLst>
              <a:ext uri="{FF2B5EF4-FFF2-40B4-BE49-F238E27FC236}">
                <a16:creationId xmlns:a16="http://schemas.microsoft.com/office/drawing/2014/main" id="{5E82648F-9EE4-48A7-8EE2-2F88018775A9}"/>
              </a:ext>
            </a:extLst>
          </p:cNvPr>
          <p:cNvPicPr>
            <a:picLocks noChangeAspect="1"/>
          </p:cNvPicPr>
          <p:nvPr/>
        </p:nvPicPr>
        <p:blipFill>
          <a:blip r:embed="rId7" cstate="print">
            <a:extLst>
              <a:ext uri="{28A0092B-C50C-407E-A947-70E740481C1C}">
                <a14:useLocalDpi xmlns:a14="http://schemas.microsoft.com/office/drawing/2010/main" val="0"/>
              </a:ext>
            </a:extLst>
          </a:blip>
          <a:srcRect/>
          <a:stretch/>
        </p:blipFill>
        <p:spPr>
          <a:xfrm>
            <a:off x="2132766" y="7467601"/>
            <a:ext cx="1828799" cy="1214972"/>
          </a:xfrm>
          <a:prstGeom prst="rect">
            <a:avLst/>
          </a:prstGeom>
          <a:ln>
            <a:noFill/>
          </a:ln>
          <a:effectLst/>
        </p:spPr>
      </p:pic>
      <p:sp>
        <p:nvSpPr>
          <p:cNvPr id="4" name="Rectangle 3">
            <a:extLst>
              <a:ext uri="{FF2B5EF4-FFF2-40B4-BE49-F238E27FC236}">
                <a16:creationId xmlns:a16="http://schemas.microsoft.com/office/drawing/2014/main" id="{BD5F38D1-3C09-476C-9544-C12C023A5A70}"/>
              </a:ext>
            </a:extLst>
          </p:cNvPr>
          <p:cNvSpPr/>
          <p:nvPr/>
        </p:nvSpPr>
        <p:spPr>
          <a:xfrm>
            <a:off x="8382000" y="1911747"/>
            <a:ext cx="3071675" cy="461665"/>
          </a:xfrm>
          <a:prstGeom prst="rect">
            <a:avLst/>
          </a:prstGeom>
        </p:spPr>
        <p:txBody>
          <a:bodyPr wrap="none">
            <a:spAutoFit/>
          </a:bodyPr>
          <a:lstStyle/>
          <a:p>
            <a:r>
              <a:rPr lang="en-US" sz="2400" b="1" dirty="0">
                <a:ln w="10541" cmpd="sng">
                  <a:noFill/>
                  <a:prstDash val="solid"/>
                </a:ln>
                <a:solidFill>
                  <a:srgbClr val="FF0000"/>
                </a:solidFill>
                <a:effectLst>
                  <a:outerShdw blurRad="50800" dist="38100" dir="2700000" algn="tl" rotWithShape="0">
                    <a:prstClr val="black">
                      <a:alpha val="40000"/>
                    </a:prstClr>
                  </a:outerShdw>
                </a:effectLst>
                <a:highlight>
                  <a:srgbClr val="FFFF00"/>
                </a:highlight>
                <a:latin typeface="Century Gothic" panose="020B0502020202020204" pitchFamily="34" charset="0"/>
              </a:rPr>
              <a:t>OWNER MOTIVATED</a:t>
            </a:r>
            <a:endParaRPr lang="en-US" sz="2400" b="1" dirty="0">
              <a:solidFill>
                <a:srgbClr val="FF0000"/>
              </a:solidFill>
              <a:effectLst>
                <a:outerShdw blurRad="50800" dist="38100" dir="2700000" algn="tl" rotWithShape="0">
                  <a:prstClr val="black">
                    <a:alpha val="40000"/>
                  </a:prstClr>
                </a:outerShdw>
              </a:effectLst>
              <a:highlight>
                <a:srgbClr val="FFFF00"/>
              </a:highlight>
            </a:endParaRPr>
          </a:p>
        </p:txBody>
      </p:sp>
      <p:pic>
        <p:nvPicPr>
          <p:cNvPr id="27" name="Picture 26">
            <a:extLst>
              <a:ext uri="{FF2B5EF4-FFF2-40B4-BE49-F238E27FC236}">
                <a16:creationId xmlns:a16="http://schemas.microsoft.com/office/drawing/2014/main" id="{06AB4266-2235-4377-8E2D-03E878AFD139}"/>
              </a:ext>
            </a:extLst>
          </p:cNvPr>
          <p:cNvPicPr>
            <a:picLocks noChangeAspect="1"/>
          </p:cNvPicPr>
          <p:nvPr/>
        </p:nvPicPr>
        <p:blipFill>
          <a:blip r:embed="rId8" cstate="print">
            <a:extLst>
              <a:ext uri="{28A0092B-C50C-407E-A947-70E740481C1C}">
                <a14:useLocalDpi xmlns:a14="http://schemas.microsoft.com/office/drawing/2010/main" val="0"/>
              </a:ext>
            </a:extLst>
          </a:blip>
          <a:srcRect/>
          <a:stretch/>
        </p:blipFill>
        <p:spPr>
          <a:xfrm>
            <a:off x="4267422" y="7467601"/>
            <a:ext cx="1827520" cy="1214122"/>
          </a:xfrm>
          <a:prstGeom prst="rect">
            <a:avLst/>
          </a:prstGeom>
          <a:ln>
            <a:noFill/>
          </a:ln>
          <a:effectLst/>
        </p:spPr>
      </p:pic>
    </p:spTree>
    <p:extLst>
      <p:ext uri="{BB962C8B-B14F-4D97-AF65-F5344CB8AC3E}">
        <p14:creationId xmlns:p14="http://schemas.microsoft.com/office/powerpoint/2010/main" val="412795034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265</TotalTime>
  <Words>149</Words>
  <Application>Microsoft Office PowerPoint</Application>
  <PresentationFormat>Custom</PresentationFormat>
  <Paragraphs>12</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Book Antiqua</vt:lpstr>
      <vt:lpstr>Century Gothic</vt:lpstr>
      <vt:lpstr>Lucida Sans</vt:lpstr>
      <vt:lpstr>Wingdings</vt:lpstr>
      <vt:lpstr>Wingdings 2</vt:lpstr>
      <vt:lpstr>Wingdings 3</vt:lpstr>
      <vt:lpstr>Apex</vt:lpstr>
      <vt:lpstr>36 Ocean Point Drive Wild Dunes | Isle of Palms, SC 29451 | MLS# 19032736 | $1,949,000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80</cp:revision>
  <dcterms:created xsi:type="dcterms:W3CDTF">2006-08-16T00:00:00Z</dcterms:created>
  <dcterms:modified xsi:type="dcterms:W3CDTF">2020-01-03T21:10:35Z</dcterms:modified>
</cp:coreProperties>
</file>