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296" y="37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6858000" cy="9144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68866" y="7490365"/>
            <a:ext cx="5537201" cy="71628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2464" y="1355987"/>
            <a:ext cx="5384800" cy="6442191"/>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42950" y="1346201"/>
            <a:ext cx="5384800" cy="6442191"/>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577141" y="936092"/>
            <a:ext cx="425873" cy="757107"/>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5726221" y="1164981"/>
            <a:ext cx="755904" cy="425196"/>
          </a:xfrm>
          <a:prstGeom prst="rect">
            <a:avLst/>
          </a:prstGeom>
          <a:noFill/>
        </p:spPr>
      </p:pic>
      <p:sp>
        <p:nvSpPr>
          <p:cNvPr id="2" name="Title 1"/>
          <p:cNvSpPr>
            <a:spLocks noGrp="1"/>
          </p:cNvSpPr>
          <p:nvPr>
            <p:ph type="ctrTitle"/>
          </p:nvPr>
        </p:nvSpPr>
        <p:spPr>
          <a:xfrm>
            <a:off x="1295401" y="2393247"/>
            <a:ext cx="4292601" cy="2437453"/>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295401" y="4982163"/>
            <a:ext cx="4284134" cy="2032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078007" y="7143457"/>
            <a:ext cx="910366" cy="486833"/>
          </a:xfrm>
        </p:spPr>
        <p:txBody>
          <a:bodyPr/>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a:xfrm>
            <a:off x="880533" y="7143457"/>
            <a:ext cx="3776134" cy="486833"/>
          </a:xfrm>
        </p:spPr>
        <p:txBody>
          <a:bodyPr/>
          <a:lstStyle/>
          <a:p>
            <a:endParaRPr lang="en-US"/>
          </a:p>
        </p:txBody>
      </p:sp>
      <p:sp>
        <p:nvSpPr>
          <p:cNvPr id="6" name="Slide Number Placeholder 5"/>
          <p:cNvSpPr>
            <a:spLocks noGrp="1"/>
          </p:cNvSpPr>
          <p:nvPr>
            <p:ph type="sldNum" sz="quarter" idx="12"/>
          </p:nvPr>
        </p:nvSpPr>
        <p:spPr>
          <a:xfrm>
            <a:off x="4660448" y="7143457"/>
            <a:ext cx="415517" cy="486833"/>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1" y="1234254"/>
            <a:ext cx="1073150" cy="635188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3666" y="1475083"/>
            <a:ext cx="3884084" cy="587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734" y="2985907"/>
            <a:ext cx="4690533" cy="1816100"/>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092201" y="4967113"/>
            <a:ext cx="4673600" cy="1746015"/>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973836" y="2828543"/>
            <a:ext cx="2400300" cy="4803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3497580" y="2825751"/>
            <a:ext cx="2400300" cy="4806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68402" y="2829749"/>
            <a:ext cx="2204641" cy="1093611"/>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683002" y="2829748"/>
            <a:ext cx="2208276" cy="109728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7/7/2014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973836" y="3925824"/>
            <a:ext cx="2420874" cy="370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3483863" y="3926417"/>
            <a:ext cx="2420874" cy="370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6858000" cy="9144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474133" y="8077384"/>
            <a:ext cx="5791201" cy="71628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3351654" y="806884"/>
            <a:ext cx="2841706" cy="762972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3353562" y="804672"/>
            <a:ext cx="2841706" cy="762972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561903" y="769157"/>
            <a:ext cx="2841706" cy="762972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562356" y="768096"/>
            <a:ext cx="2841706" cy="762972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778330" y="391937"/>
            <a:ext cx="425873" cy="757107"/>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4544381" y="609571"/>
            <a:ext cx="755904" cy="425196"/>
          </a:xfrm>
          <a:prstGeom prst="rect">
            <a:avLst/>
          </a:prstGeom>
          <a:noFill/>
        </p:spPr>
      </p:pic>
      <p:sp>
        <p:nvSpPr>
          <p:cNvPr id="2" name="Title 1"/>
          <p:cNvSpPr>
            <a:spLocks noGrp="1"/>
          </p:cNvSpPr>
          <p:nvPr>
            <p:ph type="title"/>
          </p:nvPr>
        </p:nvSpPr>
        <p:spPr>
          <a:xfrm rot="-60000">
            <a:off x="831732" y="2693390"/>
            <a:ext cx="2298620" cy="2004049"/>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3640718" y="1534658"/>
            <a:ext cx="2265594" cy="616731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861094" y="4831664"/>
            <a:ext cx="2286668" cy="2800533"/>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4756274" y="7847564"/>
            <a:ext cx="910366" cy="486833"/>
          </a:xfrm>
        </p:spPr>
        <p:txBody>
          <a:bodyPr/>
          <a:lstStyle/>
          <a:p>
            <a:fld id="{1D8BD707-D9CF-40AE-B4C6-C98DA3205C09}" type="datetimeFigureOut">
              <a:rPr lang="en-US" smtClean="0"/>
              <a:pPr/>
              <a:t>7/7/2014</a:t>
            </a:fld>
            <a:endParaRPr lang="en-US"/>
          </a:p>
        </p:txBody>
      </p:sp>
      <p:sp>
        <p:nvSpPr>
          <p:cNvPr id="6" name="Footer Placeholder 5"/>
          <p:cNvSpPr>
            <a:spLocks noGrp="1"/>
          </p:cNvSpPr>
          <p:nvPr>
            <p:ph type="ftr" sz="quarter" idx="11"/>
          </p:nvPr>
        </p:nvSpPr>
        <p:spPr>
          <a:xfrm rot="-60000">
            <a:off x="685916" y="7772349"/>
            <a:ext cx="2641955" cy="486833"/>
          </a:xfrm>
        </p:spPr>
        <p:txBody>
          <a:bodyPr/>
          <a:lstStyle/>
          <a:p>
            <a:endParaRPr lang="en-US"/>
          </a:p>
        </p:txBody>
      </p:sp>
      <p:sp>
        <p:nvSpPr>
          <p:cNvPr id="7" name="Slide Number Placeholder 6"/>
          <p:cNvSpPr>
            <a:spLocks noGrp="1"/>
          </p:cNvSpPr>
          <p:nvPr>
            <p:ph type="sldNum" sz="quarter" idx="12"/>
          </p:nvPr>
        </p:nvSpPr>
        <p:spPr>
          <a:xfrm rot="60000">
            <a:off x="5667985" y="7862616"/>
            <a:ext cx="415517" cy="486833"/>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6858000" cy="9144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474133" y="8077384"/>
            <a:ext cx="5791201" cy="71628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561903" y="769157"/>
            <a:ext cx="2841706" cy="762972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558794" y="767692"/>
            <a:ext cx="2841706" cy="762972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3351654" y="806884"/>
            <a:ext cx="2841706" cy="7629728"/>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3348576" y="805227"/>
            <a:ext cx="2841706" cy="762972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778330" y="391937"/>
            <a:ext cx="425873" cy="757107"/>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4544381" y="609571"/>
            <a:ext cx="755904" cy="425196"/>
          </a:xfrm>
          <a:prstGeom prst="rect">
            <a:avLst/>
          </a:prstGeom>
          <a:noFill/>
        </p:spPr>
      </p:pic>
      <p:sp>
        <p:nvSpPr>
          <p:cNvPr id="2" name="Title 1"/>
          <p:cNvSpPr>
            <a:spLocks noGrp="1"/>
          </p:cNvSpPr>
          <p:nvPr>
            <p:ph type="title"/>
          </p:nvPr>
        </p:nvSpPr>
        <p:spPr>
          <a:xfrm rot="-60000">
            <a:off x="829818" y="2694432"/>
            <a:ext cx="2297430" cy="199948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3673962" y="1609696"/>
            <a:ext cx="2185397" cy="6052549"/>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864108" y="4828032"/>
            <a:ext cx="2283714" cy="280416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4759452" y="7851650"/>
            <a:ext cx="910366" cy="486833"/>
          </a:xfrm>
        </p:spPr>
        <p:txBody>
          <a:bodyPr/>
          <a:lstStyle/>
          <a:p>
            <a:fld id="{1D8BD707-D9CF-40AE-B4C6-C98DA3205C09}" type="datetimeFigureOut">
              <a:rPr lang="en-US" smtClean="0"/>
              <a:pPr/>
              <a:t>7/7/2014</a:t>
            </a:fld>
            <a:endParaRPr lang="en-US"/>
          </a:p>
        </p:txBody>
      </p:sp>
      <p:sp>
        <p:nvSpPr>
          <p:cNvPr id="6" name="Footer Placeholder 5"/>
          <p:cNvSpPr>
            <a:spLocks noGrp="1"/>
          </p:cNvSpPr>
          <p:nvPr>
            <p:ph type="ftr" sz="quarter" idx="11"/>
          </p:nvPr>
        </p:nvSpPr>
        <p:spPr>
          <a:xfrm rot="-60000">
            <a:off x="685927" y="7774717"/>
            <a:ext cx="2489282" cy="486833"/>
          </a:xfrm>
        </p:spPr>
        <p:txBody>
          <a:bodyPr/>
          <a:lstStyle/>
          <a:p>
            <a:endParaRPr lang="en-US"/>
          </a:p>
        </p:txBody>
      </p:sp>
      <p:sp>
        <p:nvSpPr>
          <p:cNvPr id="7" name="Slide Number Placeholder 6"/>
          <p:cNvSpPr>
            <a:spLocks noGrp="1"/>
          </p:cNvSpPr>
          <p:nvPr>
            <p:ph type="sldNum" sz="quarter" idx="12"/>
          </p:nvPr>
        </p:nvSpPr>
        <p:spPr>
          <a:xfrm rot="60000">
            <a:off x="5671567" y="7866702"/>
            <a:ext cx="415517" cy="486833"/>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6858000" cy="9144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471488" y="8092440"/>
            <a:ext cx="5940743" cy="71628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 y="767080"/>
            <a:ext cx="5772150" cy="7620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8640" y="768096"/>
            <a:ext cx="5772150" cy="7620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407806" y="364121"/>
            <a:ext cx="425873" cy="757107"/>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5920955" y="562905"/>
            <a:ext cx="755904" cy="425196"/>
          </a:xfrm>
          <a:prstGeom prst="rect">
            <a:avLst/>
          </a:prstGeom>
          <a:noFill/>
        </p:spPr>
      </p:pic>
      <p:sp>
        <p:nvSpPr>
          <p:cNvPr id="2" name="Title Placeholder 1"/>
          <p:cNvSpPr>
            <a:spLocks noGrp="1"/>
          </p:cNvSpPr>
          <p:nvPr>
            <p:ph type="title"/>
          </p:nvPr>
        </p:nvSpPr>
        <p:spPr>
          <a:xfrm>
            <a:off x="821267" y="1090110"/>
            <a:ext cx="5223934" cy="160331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825676"/>
            <a:ext cx="4647304" cy="4805083"/>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840941" y="7745537"/>
            <a:ext cx="910366" cy="486833"/>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7/7/2014</a:t>
            </a:fld>
            <a:endParaRPr lang="en-US"/>
          </a:p>
        </p:txBody>
      </p:sp>
      <p:sp>
        <p:nvSpPr>
          <p:cNvPr id="5" name="Footer Placeholder 4"/>
          <p:cNvSpPr>
            <a:spLocks noGrp="1"/>
          </p:cNvSpPr>
          <p:nvPr>
            <p:ph type="ftr" sz="quarter" idx="3"/>
          </p:nvPr>
        </p:nvSpPr>
        <p:spPr>
          <a:xfrm>
            <a:off x="685801" y="7745537"/>
            <a:ext cx="4155141" cy="486833"/>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5752652" y="7745537"/>
            <a:ext cx="415517" cy="486833"/>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jp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6858000" cy="39624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1212"/>
          <a:stretch/>
        </p:blipFill>
        <p:spPr>
          <a:xfrm>
            <a:off x="1553826" y="491483"/>
            <a:ext cx="3750349" cy="2497407"/>
          </a:xfrm>
          <a:prstGeom prst="rect">
            <a:avLst/>
          </a:prstGeom>
          <a:ln>
            <a:noFill/>
          </a:ln>
          <a:effectLst>
            <a:softEdge rad="112500"/>
          </a:effectLst>
        </p:spPr>
      </p:pic>
      <p:sp>
        <p:nvSpPr>
          <p:cNvPr id="5" name="TextBox 4"/>
          <p:cNvSpPr txBox="1"/>
          <p:nvPr/>
        </p:nvSpPr>
        <p:spPr>
          <a:xfrm>
            <a:off x="0" y="10180"/>
            <a:ext cx="6858000" cy="523220"/>
          </a:xfrm>
          <a:prstGeom prst="rect">
            <a:avLst/>
          </a:prstGeom>
          <a:noFill/>
        </p:spPr>
        <p:txBody>
          <a:bodyPr wrap="square" rtlCol="0">
            <a:spAutoFit/>
          </a:bodyPr>
          <a:lstStyle/>
          <a:p>
            <a:pPr algn="ctr"/>
            <a:r>
              <a:rPr lang="en-US" sz="2800" b="1" spc="300" dirty="0" smtClean="0">
                <a:solidFill>
                  <a:srgbClr val="FFFF00"/>
                </a:solidFill>
                <a:effectLst>
                  <a:outerShdw blurRad="50800" dist="38100" dir="5400000" algn="t" rotWithShape="0">
                    <a:prstClr val="black">
                      <a:alpha val="40000"/>
                    </a:prstClr>
                  </a:outerShdw>
                </a:effectLst>
                <a:latin typeface="Edwardian Script ITC" panose="030303020407070D0804" pitchFamily="66" charset="0"/>
              </a:rPr>
              <a:t>Estate-sized Lot in Gated Golf Community</a:t>
            </a:r>
            <a:endParaRPr lang="en-US" sz="2800" b="1" i="1" spc="300" dirty="0" smtClean="0">
              <a:solidFill>
                <a:srgbClr val="FFFF00"/>
              </a:solidFill>
              <a:effectLst>
                <a:outerShdw blurRad="50800" dist="38100" dir="5400000" algn="t" rotWithShape="0">
                  <a:prstClr val="black">
                    <a:alpha val="40000"/>
                  </a:prstClr>
                </a:outerShdw>
              </a:effectLst>
              <a:latin typeface="Edwardian Script ITC" panose="030303020407070D0804" pitchFamily="66" charset="0"/>
            </a:endParaRPr>
          </a:p>
        </p:txBody>
      </p:sp>
      <p:sp>
        <p:nvSpPr>
          <p:cNvPr id="9" name="Rectangle 8"/>
          <p:cNvSpPr/>
          <p:nvPr/>
        </p:nvSpPr>
        <p:spPr>
          <a:xfrm>
            <a:off x="174733" y="4724400"/>
            <a:ext cx="6508535" cy="3477875"/>
          </a:xfrm>
          <a:prstGeom prst="rect">
            <a:avLst/>
          </a:prstGeom>
          <a:solidFill>
            <a:schemeClr val="bg1"/>
          </a:solidFill>
          <a:ln w="19050">
            <a:solidFill>
              <a:schemeClr val="accent1"/>
            </a:solidFill>
          </a:ln>
        </p:spPr>
        <p:txBody>
          <a:bodyPr wrap="square">
            <a:spAutoFit/>
          </a:bodyPr>
          <a:lstStyle/>
          <a:p>
            <a:pPr algn="ctr"/>
            <a:r>
              <a:rPr lang="en-US" sz="1000" dirty="0">
                <a:latin typeface="Trebuchet MS" panose="020B0603020202020204" pitchFamily="34" charset="0"/>
              </a:rPr>
              <a:t>This home invites the executive home owner looking for that estate-sized lot and special setting in a gated golf course community, as easily as it beckons the active family with children. A 1.05 acre lot, golf course and wooded back setting, large fenced back yard space, your own storage shed, and more are all good reasons to own this home. Stately curb appeal and very livable interior spaces make this a home that fills many needs and desires. The professionally remodeled kitchen space ( October 2012) is fine for the active family or the true gourmand, with gas cooktop, great appliances, pull-out kitchen cabinet shelves, granite counters and more. The spacious master bedroom (MBR) with tray ceiling includes a large separate sitting area (current owner used as a nursery) as well as walk-out deck access. The MBR bathroom has a jetted garden tub, separate shower, double-sink vanity and large walk-in closet. All the bedrooms are generously sized and have good closet space. Previous owners expanded useful living space approximately three years ago by adding a comfortable, casual sun room off the kitchen and living room at main floor level. That created a second story bonus space of considerable size off the upper media room; enjoy in any one of several ways – office, bedroom suite, crafts space, or as you wish…a very nice flex space. Outside, the oversized back deck overlooks a very spacious fenced back yard replete with a great children’s play set beneath mature trees. Beyond, you have the tree buffer and golf course setting, just past your own 10x12 storage shed. System upgrades of note include partial replacement of the heating and air conditioning systems in 2011 a </a:t>
            </a:r>
            <a:r>
              <a:rPr lang="en-US" sz="1000" dirty="0" err="1">
                <a:latin typeface="Trebuchet MS" panose="020B0603020202020204" pitchFamily="34" charset="0"/>
              </a:rPr>
              <a:t>tankless</a:t>
            </a:r>
            <a:r>
              <a:rPr lang="en-US" sz="1000" dirty="0">
                <a:latin typeface="Trebuchet MS" panose="020B0603020202020204" pitchFamily="34" charset="0"/>
              </a:rPr>
              <a:t> water heating system, and an economic separate water meter for the lawn irrigation system. Propane gas fuels the gas cooktop as well as the fireplace gas logs. Oversized two car garage with walk-out door has room for extra storage and a bank of cabinets is already in place. A clever high privacy fence designed by previous owner would benefit on-premises storage of a boat by the new owner should that be desired. Dunes West offers extensive amenities and options, including boat storage/ramp, exercise/pool/water park complex, a large tennis facility and two club houses. Welcome home!</a:t>
            </a:r>
            <a:endParaRPr lang="en-US" sz="1000" i="1" dirty="0">
              <a:latin typeface="Trebuchet MS" panose="020B0603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632" y="8252809"/>
            <a:ext cx="1162636" cy="799979"/>
          </a:xfrm>
          <a:prstGeom prst="rect">
            <a:avLst/>
          </a:prstGeom>
        </p:spPr>
      </p:pic>
      <p:sp>
        <p:nvSpPr>
          <p:cNvPr id="12" name="TextBox 11"/>
          <p:cNvSpPr txBox="1"/>
          <p:nvPr/>
        </p:nvSpPr>
        <p:spPr>
          <a:xfrm>
            <a:off x="2224648" y="8252809"/>
            <a:ext cx="2408704" cy="715581"/>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latin typeface="Trebuchet MS" panose="020B0603020202020204" pitchFamily="34" charset="0"/>
              </a:rPr>
              <a:t>Steve Rowe</a:t>
            </a:r>
            <a:r>
              <a:rPr lang="en-US"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M – </a:t>
            </a:r>
            <a:r>
              <a:rPr lang="en-US" sz="1200" dirty="0">
                <a:solidFill>
                  <a:schemeClr val="bg1"/>
                </a:solidFill>
                <a:effectLst>
                  <a:outerShdw blurRad="38100" dist="38100" dir="2700000" algn="tl">
                    <a:srgbClr val="000000">
                      <a:alpha val="43137"/>
                    </a:srgbClr>
                  </a:outerShdw>
                </a:effectLst>
                <a:latin typeface="Trebuchet MS" panose="020B0603020202020204" pitchFamily="34" charset="0"/>
              </a:rPr>
              <a:t>(843) </a:t>
            </a:r>
            <a:r>
              <a:rPr lang="en-US" sz="1200" dirty="0" smtClean="0">
                <a:solidFill>
                  <a:schemeClr val="bg1"/>
                </a:solidFill>
                <a:effectLst>
                  <a:outerShdw blurRad="38100" dist="38100" dir="2700000" algn="tl">
                    <a:srgbClr val="000000">
                      <a:alpha val="43137"/>
                    </a:srgbClr>
                  </a:outerShdw>
                </a:effectLst>
                <a:latin typeface="Trebuchet MS" panose="020B0603020202020204" pitchFamily="34" charset="0"/>
              </a:rPr>
              <a:t>303-7438</a:t>
            </a:r>
          </a:p>
          <a:p>
            <a:pPr algn="ctr"/>
            <a:r>
              <a:rPr lang="en-US" sz="1050" dirty="0">
                <a:solidFill>
                  <a:schemeClr val="bg1"/>
                </a:solidFill>
                <a:effectLst>
                  <a:outerShdw blurRad="38100" dist="38100" dir="2700000" algn="tl">
                    <a:srgbClr val="000000">
                      <a:alpha val="43137"/>
                    </a:srgbClr>
                  </a:outerShdw>
                </a:effectLst>
                <a:latin typeface="Trebuchet MS" panose="020B0603020202020204" pitchFamily="34" charset="0"/>
              </a:rPr>
              <a:t>srowe@carolinaone.com</a:t>
            </a:r>
            <a:endParaRPr lang="en-US" sz="105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b="10732"/>
          <a:stretch/>
        </p:blipFill>
        <p:spPr>
          <a:xfrm>
            <a:off x="5577565" y="703222"/>
            <a:ext cx="1280436" cy="857257"/>
          </a:xfrm>
          <a:prstGeom prst="rect">
            <a:avLst/>
          </a:prstGeom>
          <a:ln>
            <a:solidFill>
              <a:schemeClr val="bg1"/>
            </a:solidFill>
          </a:ln>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b="10732"/>
          <a:stretch/>
        </p:blipFill>
        <p:spPr>
          <a:xfrm>
            <a:off x="0" y="703223"/>
            <a:ext cx="1280436" cy="857257"/>
          </a:xfrm>
          <a:prstGeom prst="rect">
            <a:avLst/>
          </a:prstGeom>
          <a:ln>
            <a:solidFill>
              <a:schemeClr val="bg1"/>
            </a:solidFill>
          </a:ln>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74733" y="8252808"/>
            <a:ext cx="602650" cy="79997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rotWithShape="1">
          <a:blip r:embed="rId7" cstate="print">
            <a:extLst>
              <a:ext uri="{28A0092B-C50C-407E-A947-70E740481C1C}">
                <a14:useLocalDpi xmlns:a14="http://schemas.microsoft.com/office/drawing/2010/main" val="0"/>
              </a:ext>
            </a:extLst>
          </a:blip>
          <a:srcRect b="10508"/>
          <a:stretch/>
        </p:blipFill>
        <p:spPr>
          <a:xfrm>
            <a:off x="0" y="1730303"/>
            <a:ext cx="1280436" cy="859417"/>
          </a:xfrm>
          <a:prstGeom prst="rect">
            <a:avLst/>
          </a:prstGeom>
          <a:ln>
            <a:solidFill>
              <a:schemeClr val="bg1"/>
            </a:solidFill>
          </a:ln>
        </p:spPr>
      </p:pic>
      <p:pic>
        <p:nvPicPr>
          <p:cNvPr id="36" name="Picture 35"/>
          <p:cNvPicPr>
            <a:picLocks noChangeAspect="1"/>
          </p:cNvPicPr>
          <p:nvPr/>
        </p:nvPicPr>
        <p:blipFill rotWithShape="1">
          <a:blip r:embed="rId8" cstate="print">
            <a:extLst>
              <a:ext uri="{28A0092B-C50C-407E-A947-70E740481C1C}">
                <a14:useLocalDpi xmlns:a14="http://schemas.microsoft.com/office/drawing/2010/main" val="0"/>
              </a:ext>
            </a:extLst>
          </a:blip>
          <a:srcRect b="10508"/>
          <a:stretch/>
        </p:blipFill>
        <p:spPr>
          <a:xfrm>
            <a:off x="5577565" y="1730301"/>
            <a:ext cx="1280436" cy="859417"/>
          </a:xfrm>
          <a:prstGeom prst="rect">
            <a:avLst/>
          </a:prstGeom>
          <a:ln>
            <a:solidFill>
              <a:schemeClr val="bg1"/>
            </a:solidFill>
          </a:ln>
        </p:spPr>
      </p:pic>
      <p:sp>
        <p:nvSpPr>
          <p:cNvPr id="14" name="Rectangle 13"/>
          <p:cNvSpPr/>
          <p:nvPr/>
        </p:nvSpPr>
        <p:spPr>
          <a:xfrm>
            <a:off x="1343321" y="3048000"/>
            <a:ext cx="4171359" cy="1676400"/>
          </a:xfrm>
          <a:prstGeom prst="rect">
            <a:avLst/>
          </a:prstGeom>
          <a:solidFill>
            <a:schemeClr val="tx2"/>
          </a:solidFill>
          <a:ln w="22225"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27873" y="3048000"/>
            <a:ext cx="4202255" cy="1676400"/>
          </a:xfrm>
        </p:spPr>
        <p:txBody>
          <a:bodyPr anchor="ctr">
            <a:noAutofit/>
          </a:bodyPr>
          <a:lstStyle/>
          <a:p>
            <a:r>
              <a:rPr lang="en-US" sz="2400" dirty="0">
                <a:solidFill>
                  <a:schemeClr val="bg1"/>
                </a:solidFill>
                <a:effectLst>
                  <a:outerShdw blurRad="38100" dist="38100" dir="2700000" algn="tl">
                    <a:srgbClr val="000000">
                      <a:alpha val="43137"/>
                    </a:srgbClr>
                  </a:outerShdw>
                </a:effectLst>
                <a:latin typeface="Trebuchet MS" panose="020B0603020202020204" pitchFamily="34" charset="0"/>
              </a:rPr>
              <a:t>3708 </a:t>
            </a:r>
            <a:r>
              <a:rPr lang="en-US" sz="2400" dirty="0" smtClean="0">
                <a:solidFill>
                  <a:schemeClr val="bg1"/>
                </a:solidFill>
                <a:effectLst>
                  <a:outerShdw blurRad="38100" dist="38100" dir="2700000" algn="tl">
                    <a:srgbClr val="000000">
                      <a:alpha val="43137"/>
                    </a:srgbClr>
                  </a:outerShdw>
                </a:effectLst>
                <a:latin typeface="Trebuchet MS" panose="020B0603020202020204" pitchFamily="34" charset="0"/>
              </a:rPr>
              <a:t>Colonel </a:t>
            </a:r>
            <a:r>
              <a:rPr lang="en-US" sz="2400" dirty="0">
                <a:solidFill>
                  <a:schemeClr val="bg1"/>
                </a:solidFill>
                <a:effectLst>
                  <a:outerShdw blurRad="38100" dist="38100" dir="2700000" algn="tl">
                    <a:srgbClr val="000000">
                      <a:alpha val="43137"/>
                    </a:srgbClr>
                  </a:outerShdw>
                </a:effectLst>
                <a:latin typeface="Trebuchet MS" panose="020B0603020202020204" pitchFamily="34" charset="0"/>
              </a:rPr>
              <a:t>Vanderhorst </a:t>
            </a:r>
            <a:r>
              <a:rPr lang="en-US" sz="2400" dirty="0" smtClean="0">
                <a:solidFill>
                  <a:schemeClr val="bg1"/>
                </a:solidFill>
                <a:effectLst>
                  <a:outerShdw blurRad="38100" dist="38100" dir="2700000" algn="tl">
                    <a:srgbClr val="000000">
                      <a:alpha val="43137"/>
                    </a:srgbClr>
                  </a:outerShdw>
                </a:effectLst>
                <a:latin typeface="Trebuchet MS" panose="020B0603020202020204" pitchFamily="34" charset="0"/>
              </a:rPr>
              <a:t>Cir</a:t>
            </a:r>
            <a:br>
              <a:rPr lang="en-US" sz="24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Dunes West </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Mount Pleasant</a:t>
            </a:r>
            <a:b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MLS# 1408467 ~ $</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535,000</a:t>
            </a:r>
            <a:endParaRPr lang="en-US" sz="1800" dirty="0">
              <a:solidFill>
                <a:schemeClr val="bg1"/>
              </a:solidFill>
              <a:latin typeface="Trebuchet MS" panose="020B0603020202020204" pitchFamily="34" charset="0"/>
            </a:endParaRPr>
          </a:p>
        </p:txBody>
      </p:sp>
      <p:pic>
        <p:nvPicPr>
          <p:cNvPr id="38" name="Picture 37"/>
          <p:cNvPicPr>
            <a:picLocks noChangeAspect="1"/>
          </p:cNvPicPr>
          <p:nvPr/>
        </p:nvPicPr>
        <p:blipFill rotWithShape="1">
          <a:blip r:embed="rId9" cstate="print">
            <a:extLst>
              <a:ext uri="{28A0092B-C50C-407E-A947-70E740481C1C}">
                <a14:useLocalDpi xmlns:a14="http://schemas.microsoft.com/office/drawing/2010/main" val="0"/>
              </a:ext>
            </a:extLst>
          </a:blip>
          <a:srcRect b="10766"/>
          <a:stretch/>
        </p:blipFill>
        <p:spPr>
          <a:xfrm>
            <a:off x="0" y="3788782"/>
            <a:ext cx="1284145" cy="859418"/>
          </a:xfrm>
          <a:prstGeom prst="rect">
            <a:avLst/>
          </a:prstGeom>
          <a:ln>
            <a:solidFill>
              <a:schemeClr val="bg1"/>
            </a:solidFill>
          </a:ln>
        </p:spPr>
      </p:pic>
      <p:pic>
        <p:nvPicPr>
          <p:cNvPr id="39" name="Picture 38"/>
          <p:cNvPicPr>
            <a:picLocks noChangeAspect="1"/>
          </p:cNvPicPr>
          <p:nvPr/>
        </p:nvPicPr>
        <p:blipFill rotWithShape="1">
          <a:blip r:embed="rId10" cstate="print">
            <a:extLst>
              <a:ext uri="{28A0092B-C50C-407E-A947-70E740481C1C}">
                <a14:useLocalDpi xmlns:a14="http://schemas.microsoft.com/office/drawing/2010/main" val="0"/>
              </a:ext>
            </a:extLst>
          </a:blip>
          <a:srcRect b="10505"/>
          <a:stretch/>
        </p:blipFill>
        <p:spPr>
          <a:xfrm>
            <a:off x="5577565" y="3788782"/>
            <a:ext cx="1280436" cy="859418"/>
          </a:xfrm>
          <a:prstGeom prst="rect">
            <a:avLst/>
          </a:prstGeom>
          <a:ln>
            <a:solidFill>
              <a:schemeClr val="bg1"/>
            </a:solidFill>
          </a:ln>
        </p:spPr>
      </p:pic>
      <p:pic>
        <p:nvPicPr>
          <p:cNvPr id="40" name="Picture 39"/>
          <p:cNvPicPr>
            <a:picLocks noChangeAspect="1"/>
          </p:cNvPicPr>
          <p:nvPr/>
        </p:nvPicPr>
        <p:blipFill rotWithShape="1">
          <a:blip r:embed="rId11" cstate="print">
            <a:extLst>
              <a:ext uri="{28A0092B-C50C-407E-A947-70E740481C1C}">
                <a14:useLocalDpi xmlns:a14="http://schemas.microsoft.com/office/drawing/2010/main" val="0"/>
              </a:ext>
            </a:extLst>
          </a:blip>
          <a:srcRect b="10508"/>
          <a:stretch/>
        </p:blipFill>
        <p:spPr>
          <a:xfrm>
            <a:off x="0" y="2759543"/>
            <a:ext cx="1280435" cy="859418"/>
          </a:xfrm>
          <a:prstGeom prst="rect">
            <a:avLst/>
          </a:prstGeom>
          <a:ln>
            <a:solidFill>
              <a:schemeClr val="bg1"/>
            </a:solidFill>
          </a:ln>
        </p:spPr>
      </p:pic>
      <p:pic>
        <p:nvPicPr>
          <p:cNvPr id="41" name="Picture 40"/>
          <p:cNvPicPr>
            <a:picLocks noChangeAspect="1"/>
          </p:cNvPicPr>
          <p:nvPr/>
        </p:nvPicPr>
        <p:blipFill rotWithShape="1">
          <a:blip r:embed="rId12" cstate="print">
            <a:extLst>
              <a:ext uri="{28A0092B-C50C-407E-A947-70E740481C1C}">
                <a14:useLocalDpi xmlns:a14="http://schemas.microsoft.com/office/drawing/2010/main" val="0"/>
              </a:ext>
            </a:extLst>
          </a:blip>
          <a:srcRect b="10508"/>
          <a:stretch/>
        </p:blipFill>
        <p:spPr>
          <a:xfrm>
            <a:off x="5577565" y="2759540"/>
            <a:ext cx="1280435" cy="859419"/>
          </a:xfrm>
          <a:prstGeom prst="rect">
            <a:avLst/>
          </a:prstGeom>
          <a:ln>
            <a:solidFill>
              <a:schemeClr val="bg1"/>
            </a:solidFill>
          </a:ln>
        </p:spPr>
      </p:pic>
    </p:spTree>
    <p:extLst>
      <p:ext uri="{BB962C8B-B14F-4D97-AF65-F5344CB8AC3E}">
        <p14:creationId xmlns:p14="http://schemas.microsoft.com/office/powerpoint/2010/main" val="4009951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114</TotalTime>
  <Words>434</Words>
  <Application>Microsoft Office PowerPoint</Application>
  <PresentationFormat>On-screen Show (4:3)</PresentationFormat>
  <Paragraphs>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Pushpin</vt:lpstr>
      <vt:lpstr>3708 Colonel Vanderhorst Cir  Dunes West ~ Mount Pleasant  MLS# 1408467 ~ $535,000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Sunday 2-4</dc:title>
  <dc:creator>CVH360</dc:creator>
  <cp:lastModifiedBy>atp1313@gmail.com</cp:lastModifiedBy>
  <cp:revision>20</cp:revision>
  <dcterms:created xsi:type="dcterms:W3CDTF">2006-08-16T00:00:00Z</dcterms:created>
  <dcterms:modified xsi:type="dcterms:W3CDTF">2014-07-07T17:27:55Z</dcterms:modified>
</cp:coreProperties>
</file>