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100" d="100"/>
          <a:sy n="100" d="100"/>
        </p:scale>
        <p:origin x="186" y="10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8/4/2018</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8/4/2018</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8/4/2018</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8/4/2018</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8/4/2018</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8/4/2018</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8/4/2018</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8/4/2018</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8/4/2018</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8/4/2018</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extLst>
              <a:ext uri="{BEBA8EAE-BF5A-486C-A8C5-ECC9F3942E4B}">
                <a14:imgProps xmlns:a14="http://schemas.microsoft.com/office/drawing/2010/main">
                  <a14:imgLayer r:embed="rId3">
                    <a14:imgEffect>
                      <a14:artisticBlur/>
                    </a14:imgEffect>
                    <a14:imgEffect>
                      <a14:brightnessContrast bright="-20000"/>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65" y="498887"/>
            <a:ext cx="3708935" cy="2476062"/>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3438525"/>
            <a:ext cx="7772400" cy="3477875"/>
          </a:xfrm>
          <a:prstGeom prst="rect">
            <a:avLst/>
          </a:prstGeom>
          <a:noFill/>
          <a:ln>
            <a:noFill/>
          </a:ln>
        </p:spPr>
        <p:txBody>
          <a:bodyPr wrap="square">
            <a:spAutoFit/>
          </a:bodyPr>
          <a:lstStyle/>
          <a:p>
            <a:pPr algn="ctr"/>
            <a:r>
              <a:rPr lang="en-US" sz="1000" dirty="0">
                <a:latin typeface="Century Gothic" panose="020B0502020202020204" pitchFamily="34" charset="0"/>
              </a:rPr>
              <a:t>Coastal cottage styling, from the serene colors, to the vertical </a:t>
            </a:r>
            <a:r>
              <a:rPr lang="en-US" sz="1000" dirty="0" err="1">
                <a:latin typeface="Century Gothic" panose="020B0502020202020204" pitchFamily="34" charset="0"/>
              </a:rPr>
              <a:t>hardi</a:t>
            </a:r>
            <a:r>
              <a:rPr lang="en-US" sz="1000" dirty="0">
                <a:latin typeface="Century Gothic" panose="020B0502020202020204" pitchFamily="34" charset="0"/>
              </a:rPr>
              <a:t>-plank siding, this charmer will have you sitting on your front porch dreaming of the shoreline! Step inside and notice the coastal inspired details that continue throughout the home. Dark hardwood floors provide an anchor for the light and airy feel of this home and custom details, such as the art niche in the foyer, speak to the thoughtful finishes throughout. Just off of the foyer is a flexible space with glass paned French doors, perfect as a home office or study. The rear of the home expands into a wide open floor plan that is as ideal for entertaining as it is for everyday family life. The gorgeous chef's kitchen features white shaker style, staggered top custom cabinets with beautiful Cambria quartz countertops, gas cooktop, wall oven with microwave and a huge center island. The island is the heart of the kitchen and offers more than enough space for friends to gather around or children </a:t>
            </a:r>
            <a:r>
              <a:rPr lang="en-US" sz="1000" dirty="0" err="1">
                <a:latin typeface="Century Gothic" panose="020B0502020202020204" pitchFamily="34" charset="0"/>
              </a:rPr>
              <a:t>tocomplete</a:t>
            </a:r>
            <a:r>
              <a:rPr lang="en-US" sz="1000" dirty="0">
                <a:latin typeface="Century Gothic" panose="020B0502020202020204" pitchFamily="34" charset="0"/>
              </a:rPr>
              <a:t> homework while you prep the evening's dinner. The kitchen flows seamlessly into the dining area, large enough to accommodate a table big enough for holiday celebrations, yet cozy enough for everyday dining. The family room features a focal-point fireplace and the entire space is filled with natural light and accented with multi-piece crown </a:t>
            </a:r>
            <a:r>
              <a:rPr lang="en-US" sz="1000" dirty="0" err="1">
                <a:latin typeface="Century Gothic" panose="020B0502020202020204" pitchFamily="34" charset="0"/>
              </a:rPr>
              <a:t>moulding</a:t>
            </a:r>
            <a:r>
              <a:rPr lang="en-US" sz="1000" dirty="0">
                <a:latin typeface="Century Gothic" panose="020B0502020202020204" pitchFamily="34" charset="0"/>
              </a:rPr>
              <a:t>. The master retreat is conveniently located downstairs and offers a gorgeous </a:t>
            </a:r>
            <a:r>
              <a:rPr lang="en-US" sz="1000" dirty="0" err="1">
                <a:latin typeface="Century Gothic" panose="020B0502020202020204" pitchFamily="34" charset="0"/>
              </a:rPr>
              <a:t>en</a:t>
            </a:r>
            <a:r>
              <a:rPr lang="en-US" sz="1000" dirty="0">
                <a:latin typeface="Century Gothic" panose="020B0502020202020204" pitchFamily="34" charset="0"/>
              </a:rPr>
              <a:t>-suite bathroom and walk-in closet. You'll love the luxury hotel-styled bathroom features such as the walk-in, oversized shower complete with both rain head and traditional shower heads The spa-like bath also features a beautiful dual vanity and private water closet. Upstairs, you'll love the flexibility of the loft area, ideal as a playroom, game room, secondary family room, man-cave... the possibilities are endless! Two additional bedrooms share a full bathroom. The backyard is fully fenced and an ideal spot for kids and pets to frolic while you watch from the shade of the screened-in porch! Enjoy watching the egrets fish for supper in the pond located just beyond the fence. Located in desirable Carolina Park, you'll have access to luxury amenities such as a resort style swimming pool, tennis courts, children's play park, dog park, miles of walking/jogging trails, and a 20 acre lake with boardwalk and kayak launch. The new Carolina Park Elementary opened this year to join Wando High School, Wando Center for Advanced Studies, Oceanside Academy and the Pre-K Children's Center. In addition, a brand new public library is slated to open later this year. </a:t>
            </a:r>
          </a:p>
        </p:txBody>
      </p:sp>
      <p:sp>
        <p:nvSpPr>
          <p:cNvPr id="12" name="Rectangle 11"/>
          <p:cNvSpPr/>
          <p:nvPr/>
        </p:nvSpPr>
        <p:spPr>
          <a:xfrm>
            <a:off x="4662395" y="7072042"/>
            <a:ext cx="3110006" cy="1815882"/>
          </a:xfrm>
          <a:prstGeom prst="rect">
            <a:avLst/>
          </a:prstGeom>
        </p:spPr>
        <p:txBody>
          <a:bodyPr wrap="square">
            <a:spAutoFit/>
          </a:bodyPr>
          <a:lstStyle/>
          <a:p>
            <a:pPr marL="342900" indent="-342900">
              <a:buFont typeface="Arial" pitchFamily="34" charset="0"/>
              <a:buChar char="•"/>
            </a:pPr>
            <a:r>
              <a:rPr lang="en-US" sz="1600" dirty="0">
                <a:effectLst>
                  <a:outerShdw blurRad="38100" dist="38100" dir="2700000" algn="tl">
                    <a:srgbClr val="000000">
                      <a:alpha val="43137"/>
                    </a:srgbClr>
                  </a:outerShdw>
                </a:effectLst>
                <a:latin typeface="Century Gothic" pitchFamily="34" charset="0"/>
              </a:rPr>
              <a:t>Asking $516,500</a:t>
            </a:r>
          </a:p>
          <a:p>
            <a:pPr marL="342900" indent="-342900">
              <a:buFont typeface="Arial" pitchFamily="34" charset="0"/>
              <a:buChar char="•"/>
            </a:pPr>
            <a:r>
              <a:rPr lang="en-US" sz="1600" dirty="0">
                <a:effectLst>
                  <a:outerShdw blurRad="38100" dist="38100" dir="2700000" algn="tl">
                    <a:srgbClr val="000000">
                      <a:alpha val="43137"/>
                    </a:srgbClr>
                  </a:outerShdw>
                </a:effectLst>
                <a:latin typeface="Century Gothic" pitchFamily="34" charset="0"/>
              </a:rPr>
              <a:t>MLS# 18016303</a:t>
            </a:r>
          </a:p>
          <a:p>
            <a:pPr marL="342900" indent="-342900">
              <a:buFont typeface="Arial" pitchFamily="34" charset="0"/>
              <a:buChar char="•"/>
            </a:pPr>
            <a:r>
              <a:rPr lang="en-US" sz="1600" dirty="0">
                <a:effectLst>
                  <a:outerShdw blurRad="38100" dist="38100" dir="2700000" algn="tl">
                    <a:srgbClr val="000000">
                      <a:alpha val="43137"/>
                    </a:srgbClr>
                  </a:outerShdw>
                </a:effectLst>
                <a:latin typeface="Century Gothic" pitchFamily="34" charset="0"/>
              </a:rPr>
              <a:t>2,372  </a:t>
            </a:r>
            <a:r>
              <a:rPr lang="en-US" sz="1600" dirty="0" err="1">
                <a:effectLst>
                  <a:outerShdw blurRad="38100" dist="38100" dir="2700000" algn="tl">
                    <a:srgbClr val="000000">
                      <a:alpha val="43137"/>
                    </a:srgbClr>
                  </a:outerShdw>
                </a:effectLst>
                <a:latin typeface="Century Gothic" pitchFamily="34" charset="0"/>
              </a:rPr>
              <a:t>SqFt</a:t>
            </a:r>
            <a:endParaRPr lang="en-US" sz="16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600" dirty="0">
                <a:effectLst>
                  <a:outerShdw blurRad="38100" dist="38100" dir="2700000" algn="tl">
                    <a:srgbClr val="000000">
                      <a:alpha val="43137"/>
                    </a:srgbClr>
                  </a:outerShdw>
                </a:effectLst>
                <a:latin typeface="Century Gothic" pitchFamily="34" charset="0"/>
              </a:rPr>
              <a:t>3 Bed/2½ Baths</a:t>
            </a:r>
          </a:p>
          <a:p>
            <a:pPr marL="342900" indent="-342900">
              <a:buFont typeface="Arial" pitchFamily="34" charset="0"/>
              <a:buChar char="•"/>
            </a:pPr>
            <a:r>
              <a:rPr lang="en-US" sz="1600" dirty="0">
                <a:effectLst>
                  <a:outerShdw blurRad="38100" dist="38100" dir="2700000" algn="tl">
                    <a:srgbClr val="000000">
                      <a:alpha val="43137"/>
                    </a:srgbClr>
                  </a:outerShdw>
                </a:effectLst>
                <a:latin typeface="Century Gothic" pitchFamily="34" charset="0"/>
              </a:rPr>
              <a:t>Close to beaches, dining, shopping and historic downtown Charleston</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effectLst>
                  <a:outerShdw blurRad="38100" dist="38100" dir="2700000" algn="tl">
                    <a:srgbClr val="000000">
                      <a:alpha val="43137"/>
                    </a:srgbClr>
                  </a:outerShdw>
                </a:effectLst>
                <a:latin typeface="Trebuchet MS" panose="020B0603020202020204" pitchFamily="34" charset="0"/>
              </a:rPr>
              <a:t>Don Dawson</a:t>
            </a:r>
            <a:br>
              <a:rPr lang="en-US" sz="1800" i="0" dirty="0">
                <a:effectLst>
                  <a:outerShdw blurRad="38100" dist="38100" dir="2700000" algn="tl">
                    <a:srgbClr val="000000">
                      <a:alpha val="43137"/>
                    </a:srgbClr>
                  </a:outerShdw>
                </a:effectLst>
                <a:latin typeface="Trebuchet MS" panose="020B0603020202020204" pitchFamily="34"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1" y="7072043"/>
            <a:ext cx="1369693" cy="914398"/>
          </a:xfrm>
          <a:prstGeom prst="rect">
            <a:avLst/>
          </a:prstGeom>
          <a:ln>
            <a:solidFill>
              <a:schemeClr val="bg2"/>
            </a:solidFill>
          </a:ln>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8130108"/>
            <a:ext cx="1369692" cy="914398"/>
          </a:xfrm>
          <a:prstGeom prst="rect">
            <a:avLst/>
          </a:prstGeom>
          <a:ln>
            <a:solidFill>
              <a:schemeClr val="bg2"/>
            </a:solidFill>
          </a:ln>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9535" y="7072042"/>
            <a:ext cx="1369695" cy="914400"/>
          </a:xfrm>
          <a:prstGeom prst="rect">
            <a:avLst/>
          </a:prstGeom>
          <a:ln>
            <a:solidFill>
              <a:schemeClr val="bg2"/>
            </a:solidFill>
          </a:ln>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9535" y="8130107"/>
            <a:ext cx="1369695" cy="914400"/>
          </a:xfrm>
          <a:prstGeom prst="rect">
            <a:avLst/>
          </a:prstGeom>
          <a:ln>
            <a:solidFill>
              <a:schemeClr val="bg2"/>
            </a:solidFill>
          </a:ln>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6672" y="7072042"/>
            <a:ext cx="1369695" cy="914400"/>
          </a:xfrm>
          <a:prstGeom prst="rect">
            <a:avLst/>
          </a:prstGeom>
          <a:ln>
            <a:solidFill>
              <a:schemeClr val="bg2"/>
            </a:solidFill>
          </a:ln>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6672" y="8130107"/>
            <a:ext cx="1369695" cy="914400"/>
          </a:xfrm>
          <a:prstGeom prst="rect">
            <a:avLst/>
          </a:prstGeom>
          <a:ln>
            <a:solidFill>
              <a:schemeClr val="bg2"/>
            </a:solidFill>
          </a:ln>
        </p:spPr>
      </p:pic>
      <p:sp>
        <p:nvSpPr>
          <p:cNvPr id="29" name="Title 1"/>
          <p:cNvSpPr txBox="1">
            <a:spLocks/>
          </p:cNvSpPr>
          <p:nvPr/>
        </p:nvSpPr>
        <p:spPr>
          <a:xfrm>
            <a:off x="7341" y="0"/>
            <a:ext cx="7757718" cy="476844"/>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z="2500" i="1" dirty="0">
                <a:solidFill>
                  <a:srgbClr val="002060"/>
                </a:solidFill>
                <a:latin typeface="Century Gothic" pitchFamily="34" charset="0"/>
              </a:rPr>
              <a:t>Shows Like A Model Home</a:t>
            </a:r>
          </a:p>
        </p:txBody>
      </p:sp>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1942" y="498886"/>
            <a:ext cx="1645916" cy="1098804"/>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1940" y="1876144"/>
            <a:ext cx="1645918" cy="1098805"/>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19800" y="498886"/>
            <a:ext cx="1645920" cy="1098806"/>
          </a:xfrm>
          <a:prstGeom prst="rect">
            <a:avLst/>
          </a:prstGeom>
          <a:ln>
            <a:noFill/>
          </a:ln>
          <a:effectLst>
            <a:outerShdw blurRad="292100" dist="139700" dir="2700000" algn="tl" rotWithShape="0">
              <a:srgbClr val="333333">
                <a:alpha val="65000"/>
              </a:srgbClr>
            </a:outerShdw>
          </a:effectLst>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19799" y="1876143"/>
            <a:ext cx="1645919" cy="109880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01065" y="2971801"/>
            <a:ext cx="7564655" cy="476844"/>
          </a:xfrm>
        </p:spPr>
        <p:txBody>
          <a:bodyPr anchor="t">
            <a:noAutofit/>
          </a:bodyPr>
          <a:lstStyle/>
          <a:p>
            <a:pPr algn="ctr"/>
            <a:r>
              <a:rPr lang="pt-BR" sz="2200" dirty="0">
                <a:solidFill>
                  <a:schemeClr val="tx1"/>
                </a:solidFill>
                <a:effectLst>
                  <a:outerShdw blurRad="50800" dist="38100" dir="5400000" algn="t" rotWithShape="0">
                    <a:prstClr val="black">
                      <a:alpha val="40000"/>
                    </a:prstClr>
                  </a:outerShdw>
                </a:effectLst>
                <a:latin typeface="Century Gothic" pitchFamily="34" charset="0"/>
              </a:rPr>
              <a:t>3710 Gambrill Lane ~ </a:t>
            </a:r>
            <a:r>
              <a:rPr lang="en-US" sz="2200" dirty="0">
                <a:solidFill>
                  <a:schemeClr val="tx1"/>
                </a:solidFill>
                <a:effectLst>
                  <a:outerShdw blurRad="50800" dist="38100" dir="5400000" algn="t" rotWithShape="0">
                    <a:prstClr val="black">
                      <a:alpha val="40000"/>
                    </a:prstClr>
                  </a:outerShdw>
                </a:effectLst>
                <a:latin typeface="Century Gothic" pitchFamily="34" charset="0"/>
              </a:rPr>
              <a:t>Carolina Park ~ Mount Pleasant</a:t>
            </a:r>
          </a:p>
        </p:txBody>
      </p:sp>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TotalTime>
  <Words>513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Century Gothic</vt:lpstr>
      <vt:lpstr>Corbel</vt:lpstr>
      <vt:lpstr>Mistral</vt:lpstr>
      <vt:lpstr>Tahoma</vt:lpstr>
      <vt:lpstr>Times New Roman</vt:lpstr>
      <vt:lpstr>Trebuchet MS</vt:lpstr>
      <vt:lpstr>Tunga</vt:lpstr>
      <vt:lpstr>Mylar</vt:lpstr>
      <vt:lpstr>3710 Gambrill Lane ~ Carolina Park ~ Mount Pleasant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41</cp:revision>
  <dcterms:created xsi:type="dcterms:W3CDTF">2006-08-16T00:00:00Z</dcterms:created>
  <dcterms:modified xsi:type="dcterms:W3CDTF">2018-08-04T17:08:52Z</dcterms:modified>
</cp:coreProperties>
</file>