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6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5/9/2018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eg"/><Relationship Id="rId5" Type="http://schemas.openxmlformats.org/officeDocument/2006/relationships/image" Target="../media/image3.gif"/><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65000" r="-6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69" y="16490"/>
            <a:ext cx="7782339" cy="516134"/>
          </a:xfrm>
        </p:spPr>
        <p:txBody>
          <a:bodyPr>
            <a:noAutofit/>
          </a:bodyPr>
          <a:lstStyle/>
          <a:p>
            <a:r>
              <a:rPr lang="en-US" sz="3200" dirty="0">
                <a:ln w="3175">
                  <a:noFill/>
                </a:ln>
                <a:solidFill>
                  <a:schemeClr val="bg1"/>
                </a:solidFill>
                <a:effectLst>
                  <a:outerShdw blurRad="38100" dist="38100" dir="2700000" algn="tl">
                    <a:srgbClr val="000000">
                      <a:alpha val="43137"/>
                    </a:srgbClr>
                  </a:outerShdw>
                </a:effectLst>
                <a:latin typeface="Georgia" panose="02040502050405020303" pitchFamily="18" charset="0"/>
              </a:rPr>
              <a:t>New Price in Carolina Park</a:t>
            </a:r>
            <a:endParaRPr lang="en-US" sz="3200" i="1" dirty="0">
              <a:ln w="3175">
                <a:noFill/>
              </a:ln>
              <a:solidFill>
                <a:schemeClr val="bg1"/>
              </a:solidFill>
              <a:effectLst>
                <a:outerShdw blurRad="38100" dist="38100" dir="2700000" algn="tl">
                  <a:srgbClr val="000000">
                    <a:alpha val="43137"/>
                  </a:srgbClr>
                </a:outerShdw>
              </a:effectLst>
              <a:latin typeface="Georgia" panose="02040502050405020303" pitchFamily="18" charset="0"/>
            </a:endParaRPr>
          </a:p>
        </p:txBody>
      </p:sp>
      <p:sp>
        <p:nvSpPr>
          <p:cNvPr id="13" name="Rectangle 12"/>
          <p:cNvSpPr/>
          <p:nvPr/>
        </p:nvSpPr>
        <p:spPr>
          <a:xfrm>
            <a:off x="2362200" y="9063893"/>
            <a:ext cx="3048000" cy="861774"/>
          </a:xfrm>
          <a:prstGeom prst="rect">
            <a:avLst/>
          </a:prstGeom>
        </p:spPr>
        <p:txBody>
          <a:bodyPr wrap="square">
            <a:spAutoFit/>
          </a:bodyPr>
          <a:lstStyle/>
          <a:p>
            <a:pPr algn="ctr"/>
            <a:r>
              <a:rPr lang="en-US" sz="1400" b="1" dirty="0">
                <a:solidFill>
                  <a:schemeClr val="bg1"/>
                </a:solidFill>
                <a:latin typeface="Georgia" panose="02040502050405020303" pitchFamily="18" charset="0"/>
              </a:rPr>
              <a:t>Jimmie Johnson</a:t>
            </a:r>
            <a:br>
              <a:rPr lang="en-US" sz="1200" b="1" dirty="0">
                <a:solidFill>
                  <a:schemeClr val="bg1"/>
                </a:solidFill>
                <a:latin typeface="Georgia" panose="02040502050405020303" pitchFamily="18" charset="0"/>
              </a:rPr>
            </a:br>
            <a:r>
              <a:rPr lang="en-US" sz="1200" dirty="0">
                <a:solidFill>
                  <a:schemeClr val="bg1"/>
                </a:solidFill>
                <a:latin typeface="Georgia" panose="02040502050405020303" pitchFamily="18" charset="0"/>
              </a:rPr>
              <a:t>(843) 469-7307</a:t>
            </a:r>
          </a:p>
          <a:p>
            <a:pPr algn="ctr"/>
            <a:r>
              <a:rPr lang="en-US" sz="1200" dirty="0">
                <a:solidFill>
                  <a:schemeClr val="bg1"/>
                </a:solidFill>
                <a:latin typeface="Georgia" panose="02040502050405020303" pitchFamily="18" charset="0"/>
              </a:rPr>
              <a:t>jimmie.johnson@agentownedrealty.com</a:t>
            </a:r>
          </a:p>
          <a:p>
            <a:pPr algn="ctr"/>
            <a:r>
              <a:rPr lang="en-US" sz="1200" dirty="0">
                <a:solidFill>
                  <a:schemeClr val="bg1"/>
                </a:solidFill>
                <a:latin typeface="Georgia" panose="02040502050405020303" pitchFamily="18" charset="0"/>
              </a:rPr>
              <a:t>jimmiesellscharleston.com</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33350" y="9087872"/>
            <a:ext cx="1036710" cy="81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5638800" y="8931160"/>
            <a:ext cx="2190750" cy="1127240"/>
            <a:chOff x="5513705" y="8906985"/>
            <a:chExt cx="2190750" cy="1127240"/>
          </a:xfrm>
        </p:grpSpPr>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704205" y="8906985"/>
              <a:ext cx="1809750" cy="809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5513705" y="9726448"/>
              <a:ext cx="2190750" cy="307777"/>
            </a:xfrm>
            <a:prstGeom prst="rect">
              <a:avLst/>
            </a:prstGeom>
          </p:spPr>
          <p:txBody>
            <a:bodyPr wrap="square">
              <a:spAutoFit/>
            </a:bodyPr>
            <a:lstStyle/>
            <a:p>
              <a:pPr algn="ctr"/>
              <a:r>
                <a:rPr lang="en-US" sz="700" dirty="0">
                  <a:solidFill>
                    <a:schemeClr val="bg1"/>
                  </a:solidFill>
                  <a:latin typeface="Georgia" panose="02040502050405020303" pitchFamily="18" charset="0"/>
                </a:rPr>
                <a:t>AgentOwned Preferred Group</a:t>
              </a:r>
            </a:p>
            <a:p>
              <a:pPr algn="ctr"/>
              <a:r>
                <a:rPr lang="en-US" sz="700" dirty="0">
                  <a:solidFill>
                    <a:schemeClr val="bg1"/>
                  </a:solidFill>
                  <a:latin typeface="Georgia" panose="02040502050405020303" pitchFamily="18" charset="0"/>
                </a:rPr>
                <a:t>824 Johnnie Dodds Blvd | Mt Pleasant, SC 29464</a:t>
              </a:r>
            </a:p>
          </p:txBody>
        </p:sp>
      </p:grpSp>
      <p:sp>
        <p:nvSpPr>
          <p:cNvPr id="31" name="Title 1"/>
          <p:cNvSpPr txBox="1">
            <a:spLocks/>
          </p:cNvSpPr>
          <p:nvPr/>
        </p:nvSpPr>
        <p:spPr>
          <a:xfrm>
            <a:off x="1" y="3093253"/>
            <a:ext cx="7772399" cy="809561"/>
          </a:xfrm>
          <a:prstGeom prst="rect">
            <a:avLst/>
          </a:prstGeom>
        </p:spPr>
        <p:txBody>
          <a:bodyPr vert="horz" lIns="101882" tIns="50941" rIns="101882" bIns="50941" rtlCol="0" anchor="ctr">
            <a:no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3711 </a:t>
            </a:r>
            <a:r>
              <a:rPr lang="en-US" sz="2800" dirty="0" err="1">
                <a:solidFill>
                  <a:schemeClr val="bg1"/>
                </a:solidFill>
                <a:effectLst>
                  <a:outerShdw blurRad="38100" dist="38100" dir="2700000" algn="tl">
                    <a:srgbClr val="000000">
                      <a:alpha val="43137"/>
                    </a:srgbClr>
                  </a:outerShdw>
                </a:effectLst>
                <a:latin typeface="Georgia" panose="02040502050405020303" pitchFamily="18" charset="0"/>
              </a:rPr>
              <a:t>Gambrill</a:t>
            </a:r>
            <a:r>
              <a:rPr lang="en-US" sz="2800" dirty="0">
                <a:solidFill>
                  <a:schemeClr val="bg1"/>
                </a:solidFill>
                <a:effectLst>
                  <a:outerShdw blurRad="38100" dist="38100" dir="2700000" algn="tl">
                    <a:srgbClr val="000000">
                      <a:alpha val="43137"/>
                    </a:srgbClr>
                  </a:outerShdw>
                </a:effectLst>
                <a:latin typeface="Georgia" panose="02040502050405020303" pitchFamily="18" charset="0"/>
              </a:rPr>
              <a:t> Lane</a:t>
            </a:r>
            <a:br>
              <a:rPr lang="en-US" sz="2800" dirty="0">
                <a:solidFill>
                  <a:schemeClr val="bg1"/>
                </a:solidFill>
                <a:effectLst>
                  <a:outerShdw blurRad="38100" dist="38100" dir="2700000" algn="tl">
                    <a:srgbClr val="000000">
                      <a:alpha val="43137"/>
                    </a:srgbClr>
                  </a:outerShdw>
                </a:effectLst>
                <a:latin typeface="Georgia" panose="02040502050405020303" pitchFamily="18" charset="0"/>
              </a:rPr>
            </a:br>
            <a:r>
              <a:rPr lang="en-US" sz="1800" dirty="0">
                <a:solidFill>
                  <a:schemeClr val="bg1"/>
                </a:solidFill>
                <a:effectLst>
                  <a:outerShdw blurRad="38100" dist="38100" dir="2700000" algn="tl">
                    <a:srgbClr val="000000">
                      <a:alpha val="43137"/>
                    </a:srgbClr>
                  </a:outerShdw>
                </a:effectLst>
                <a:latin typeface="Georgia" panose="02040502050405020303" pitchFamily="18" charset="0"/>
              </a:rPr>
              <a:t>Mount Pleasant, SC 29466 ~ MLS# 18006885 ~ </a:t>
            </a:r>
            <a:r>
              <a:rPr lang="en-US" sz="1800">
                <a:solidFill>
                  <a:schemeClr val="bg1"/>
                </a:solidFill>
                <a:effectLst>
                  <a:outerShdw blurRad="38100" dist="38100" dir="2700000" algn="tl">
                    <a:srgbClr val="000000">
                      <a:alpha val="43137"/>
                    </a:srgbClr>
                  </a:outerShdw>
                </a:effectLst>
                <a:latin typeface="Georgia" panose="02040502050405020303" pitchFamily="18" charset="0"/>
              </a:rPr>
              <a:t>$534,900</a:t>
            </a:r>
            <a:endParaRPr lang="en-US" sz="1800" u="sng" dirty="0">
              <a:solidFill>
                <a:schemeClr val="bg1"/>
              </a:solidFill>
              <a:effectLst>
                <a:outerShdw blurRad="38100" dist="38100" dir="2700000" algn="tl">
                  <a:srgbClr val="000000">
                    <a:alpha val="43137"/>
                  </a:srgbClr>
                </a:outerShdw>
              </a:effectLst>
              <a:latin typeface="Georgia" panose="02040502050405020303" pitchFamily="18" charset="0"/>
            </a:endParaRPr>
          </a:p>
        </p:txBody>
      </p:sp>
      <p:sp>
        <p:nvSpPr>
          <p:cNvPr id="21" name="Title 1">
            <a:extLst>
              <a:ext uri="{FF2B5EF4-FFF2-40B4-BE49-F238E27FC236}">
                <a16:creationId xmlns:a16="http://schemas.microsoft.com/office/drawing/2014/main" id="{427E03E7-C048-41C3-9C00-AAD18FBE9710}"/>
              </a:ext>
            </a:extLst>
          </p:cNvPr>
          <p:cNvSpPr txBox="1">
            <a:spLocks/>
          </p:cNvSpPr>
          <p:nvPr/>
        </p:nvSpPr>
        <p:spPr>
          <a:xfrm>
            <a:off x="133351" y="4930128"/>
            <a:ext cx="7505210" cy="2973717"/>
          </a:xfrm>
          <a:prstGeom prst="rect">
            <a:avLst/>
          </a:prstGeom>
        </p:spPr>
        <p:txBody>
          <a:bodyPr vert="horz" lIns="101882" tIns="50941" rIns="101882" bIns="50941" numCol="1" rtlCol="0" anchor="ctr">
            <a:noAutofit/>
          </a:bodyPr>
          <a:lstStyle>
            <a:lvl1pPr algn="ctr" defTabSz="1018824" rtl="0" eaLnBrk="1" latinLnBrk="0" hangingPunct="1">
              <a:spcBef>
                <a:spcPct val="0"/>
              </a:spcBef>
              <a:buNone/>
              <a:defRPr sz="4900" kern="1200">
                <a:solidFill>
                  <a:schemeClr val="tx1"/>
                </a:solidFill>
                <a:latin typeface="+mj-lt"/>
                <a:ea typeface="+mj-ea"/>
                <a:cs typeface="+mj-cs"/>
              </a:defRPr>
            </a:lvl1pPr>
          </a:lstStyle>
          <a:p>
            <a:r>
              <a:rPr lang="en-US" sz="1100" dirty="0">
                <a:solidFill>
                  <a:schemeClr val="bg1"/>
                </a:solidFill>
                <a:latin typeface="Georgia" panose="02040502050405020303" pitchFamily="18" charset="0"/>
              </a:rPr>
              <a:t>Situated in a picturesque setting on a tree lined street in Carolina Park is 3711 </a:t>
            </a:r>
            <a:r>
              <a:rPr lang="en-US" sz="1100" dirty="0" err="1">
                <a:solidFill>
                  <a:schemeClr val="bg1"/>
                </a:solidFill>
                <a:latin typeface="Georgia" panose="02040502050405020303" pitchFamily="18" charset="0"/>
              </a:rPr>
              <a:t>Gambrill</a:t>
            </a:r>
            <a:r>
              <a:rPr lang="en-US" sz="1100" dirty="0">
                <a:solidFill>
                  <a:schemeClr val="bg1"/>
                </a:solidFill>
                <a:latin typeface="Georgia" panose="02040502050405020303" pitchFamily="18" charset="0"/>
              </a:rPr>
              <a:t> Lane. This impressive </a:t>
            </a:r>
            <a:r>
              <a:rPr lang="en-US" sz="1100" dirty="0" err="1">
                <a:solidFill>
                  <a:schemeClr val="bg1"/>
                </a:solidFill>
                <a:latin typeface="Georgia" panose="02040502050405020303" pitchFamily="18" charset="0"/>
              </a:rPr>
              <a:t>Saussy</a:t>
            </a:r>
            <a:r>
              <a:rPr lang="en-US" sz="1100" dirty="0">
                <a:solidFill>
                  <a:schemeClr val="bg1"/>
                </a:solidFill>
                <a:latin typeface="Georgia" panose="02040502050405020303" pitchFamily="18" charset="0"/>
              </a:rPr>
              <a:t> Burbank home boasts superior craftsmanship and wonderful architectural detail. Built in the popular Farmhouse style this home features 4 bedrooms and 2.5 baths and gleaming hardwood floors throughout the first floor. The front porch is charming and welcoming and leads to an inviting entryway flanked by the formal dining room or den/office space. Straight back you will find the open concept kitchen and family room area. The kitchen is a chefs dream with shiny subways tiles, granite countertops and upgraded cabinetry. The family room is bright and open with lots of windows and natural light. The center piece is a gas fireplace with a large mantle and built in bookshelves.</a:t>
            </a:r>
          </a:p>
          <a:p>
            <a:endParaRPr lang="en-US" sz="1100" dirty="0">
              <a:solidFill>
                <a:schemeClr val="bg1"/>
              </a:solidFill>
              <a:latin typeface="Georgia" panose="02040502050405020303" pitchFamily="18" charset="0"/>
            </a:endParaRPr>
          </a:p>
          <a:p>
            <a:r>
              <a:rPr lang="en-US" sz="1100" dirty="0">
                <a:solidFill>
                  <a:schemeClr val="bg1"/>
                </a:solidFill>
                <a:latin typeface="Georgia" panose="02040502050405020303" pitchFamily="18" charset="0"/>
              </a:rPr>
              <a:t>The large master bedroom and bath features dual vanities, a separate garden tub and shower, as well as a spacious walk in closet. Three additional bedrooms, a large loft area, and laundry room complete the upstairs.</a:t>
            </a:r>
          </a:p>
          <a:p>
            <a:endParaRPr lang="en-US" sz="1100" dirty="0">
              <a:solidFill>
                <a:schemeClr val="bg1"/>
              </a:solidFill>
              <a:latin typeface="Georgia" panose="02040502050405020303" pitchFamily="18" charset="0"/>
            </a:endParaRPr>
          </a:p>
          <a:p>
            <a:r>
              <a:rPr lang="en-US" sz="1100" dirty="0">
                <a:solidFill>
                  <a:schemeClr val="bg1"/>
                </a:solidFill>
                <a:latin typeface="Georgia" panose="02040502050405020303" pitchFamily="18" charset="0"/>
              </a:rPr>
              <a:t>This home has tons of storage and the owners have built additional elevated storage in the garage. The screened porch is framed with Bahama shutter and is perfect for family dinners or just relaxing with a glass of sweet tea. This home sits on a large lot with trees and updated landscaping for added privacy. Carolina Park is a family oriented community with miles of walking trails, an Olympic sized pool, community pavilion, dog park, and soon to be completed Bolden Lake recreational area. Live just minutes from the beach and Charleston; voted as the BEST city in the world for three years in a row!</a:t>
            </a:r>
            <a:endParaRPr lang="en-US" sz="1100" i="1" dirty="0">
              <a:solidFill>
                <a:schemeClr val="bg1"/>
              </a:solidFill>
              <a:latin typeface="Georgia" panose="02040502050405020303" pitchFamily="18" charset="0"/>
            </a:endParaRPr>
          </a:p>
        </p:txBody>
      </p:sp>
      <p:pic>
        <p:nvPicPr>
          <p:cNvPr id="22" name="Picture 21">
            <a:extLst>
              <a:ext uri="{FF2B5EF4-FFF2-40B4-BE49-F238E27FC236}">
                <a16:creationId xmlns:a16="http://schemas.microsoft.com/office/drawing/2014/main" id="{4332BEBE-9C18-4895-845E-4A5934D68B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6880" y="594991"/>
            <a:ext cx="4318640" cy="2435895"/>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3350" y="3965181"/>
            <a:ext cx="1600200" cy="902580"/>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4C22B944-8A65-4F4A-8EA9-3DD74C1B626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70025" y="3965181"/>
            <a:ext cx="1600199" cy="902580"/>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6DDB6D64-8D77-44DD-B6C8-456B84FE632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38362" y="3965181"/>
            <a:ext cx="1600199" cy="902580"/>
          </a:xfrm>
          <a:prstGeom prst="rect">
            <a:avLst/>
          </a:prstGeom>
          <a:ln>
            <a:no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D5403BB0-2126-491E-8215-40A335F708B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01688" y="3965181"/>
            <a:ext cx="1600199" cy="902580"/>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12AA4A6E-53D4-4C53-A45A-E7B2944C1F0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3350" y="7966211"/>
            <a:ext cx="1600199" cy="902580"/>
          </a:xfrm>
          <a:prstGeom prst="rect">
            <a:avLst/>
          </a:prstGeom>
          <a:ln>
            <a:noFill/>
          </a:ln>
          <a:effectLst>
            <a:outerShdw blurRad="292100" dist="139700" dir="2700000" algn="tl" rotWithShape="0">
              <a:srgbClr val="333333">
                <a:alpha val="65000"/>
              </a:srgbClr>
            </a:outerShdw>
          </a:effectLst>
        </p:spPr>
      </p:pic>
      <p:pic>
        <p:nvPicPr>
          <p:cNvPr id="20" name="Picture 19">
            <a:extLst>
              <a:ext uri="{FF2B5EF4-FFF2-40B4-BE49-F238E27FC236}">
                <a16:creationId xmlns:a16="http://schemas.microsoft.com/office/drawing/2014/main" id="{611E0277-178A-4336-99F1-314A169A0D9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70024" y="7966211"/>
            <a:ext cx="1600199" cy="902579"/>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8E001CBB-AFEF-4034-A905-1DEF78D47FA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38362" y="7966211"/>
            <a:ext cx="1600199" cy="902579"/>
          </a:xfrm>
          <a:prstGeom prst="rect">
            <a:avLst/>
          </a:prstGeom>
          <a:ln>
            <a:no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D80DDED2-2F21-4963-87CE-BF104FE3307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01687" y="7966211"/>
            <a:ext cx="1600199" cy="9025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322</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Georgia</vt:lpstr>
      <vt:lpstr>Office Theme</vt:lpstr>
      <vt:lpstr>New Price in Carolina Park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39</cp:revision>
  <dcterms:created xsi:type="dcterms:W3CDTF">2006-08-16T00:00:00Z</dcterms:created>
  <dcterms:modified xsi:type="dcterms:W3CDTF">2018-05-09T13:10:55Z</dcterms:modified>
</cp:coreProperties>
</file>