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52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4647B08-95B3-48C1-98CD-A089F5F0C1A9}"/>
              </a:ext>
            </a:extLst>
          </p:cNvPr>
          <p:cNvSpPr/>
          <p:nvPr/>
        </p:nvSpPr>
        <p:spPr>
          <a:xfrm>
            <a:off x="6156960" y="9296400"/>
            <a:ext cx="1143000" cy="17889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Rounded Corners 23">
            <a:extLst>
              <a:ext uri="{FF2B5EF4-FFF2-40B4-BE49-F238E27FC236}">
                <a16:creationId xmlns:a16="http://schemas.microsoft.com/office/drawing/2014/main" id="{B96FDD83-37A8-45BE-90D7-270553614069}"/>
              </a:ext>
            </a:extLst>
          </p:cNvPr>
          <p:cNvSpPr/>
          <p:nvPr/>
        </p:nvSpPr>
        <p:spPr>
          <a:xfrm>
            <a:off x="6423660" y="9144116"/>
            <a:ext cx="609600" cy="48358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69" y="16489"/>
            <a:ext cx="7782339" cy="748015"/>
          </a:xfrm>
        </p:spPr>
        <p:txBody>
          <a:bodyPr>
            <a:noAutofit/>
          </a:bodyPr>
          <a:lstStyle/>
          <a:p>
            <a:r>
              <a:rPr lang="en-US" sz="2700" dirty="0">
                <a:ln w="3175">
                  <a:noFill/>
                </a:ln>
                <a:solidFill>
                  <a:srgbClr val="002060"/>
                </a:solidFill>
                <a:effectLst>
                  <a:outerShdw blurRad="38100" dist="38100" dir="2700000" algn="tl">
                    <a:srgbClr val="000000">
                      <a:alpha val="43137"/>
                    </a:srgbClr>
                  </a:outerShdw>
                </a:effectLst>
                <a:latin typeface="Century Gothic" panose="020B0502020202020204" pitchFamily="34" charset="0"/>
              </a:rPr>
              <a:t>New Price in Carolina Park</a:t>
            </a:r>
            <a:br>
              <a:rPr lang="en-US" sz="3200" dirty="0">
                <a:ln w="3175">
                  <a:noFill/>
                </a:ln>
                <a:solidFill>
                  <a:srgbClr val="002060"/>
                </a:solidFill>
                <a:effectLst>
                  <a:outerShdw blurRad="38100" dist="38100" dir="2700000" algn="tl">
                    <a:srgbClr val="000000">
                      <a:alpha val="43137"/>
                    </a:srgbClr>
                  </a:outerShdw>
                </a:effectLst>
                <a:latin typeface="Century Gothic" panose="020B0502020202020204" pitchFamily="34" charset="0"/>
              </a:rPr>
            </a:br>
            <a:r>
              <a:rPr lang="en-US" sz="1600" dirty="0">
                <a:ln w="3175">
                  <a:noFill/>
                </a:ln>
                <a:solidFill>
                  <a:srgbClr val="002060"/>
                </a:solidFill>
                <a:effectLst>
                  <a:outerShdw blurRad="38100" dist="38100" dir="2700000" algn="tl">
                    <a:srgbClr val="000000">
                      <a:alpha val="43137"/>
                    </a:srgbClr>
                  </a:outerShdw>
                </a:effectLst>
                <a:latin typeface="Century Gothic" panose="020B0502020202020204" pitchFamily="34" charset="0"/>
              </a:rPr>
              <a:t>$2,500 Agent Bonus Paid At Closing By Seller For A Ratified Contract By 7/31</a:t>
            </a:r>
            <a:endParaRPr lang="en-US" sz="1700" i="1" dirty="0">
              <a:ln w="3175">
                <a:noFill/>
              </a:ln>
              <a:solidFill>
                <a:srgbClr val="002060"/>
              </a:solidFill>
              <a:effectLst>
                <a:outerShdw blurRad="38100" dist="38100" dir="2700000" algn="tl">
                  <a:srgbClr val="000000">
                    <a:alpha val="43137"/>
                  </a:srgbClr>
                </a:outerShdw>
              </a:effectLst>
              <a:latin typeface="Century Gothic" panose="020B0502020202020204" pitchFamily="34" charset="0"/>
            </a:endParaRPr>
          </a:p>
        </p:txBody>
      </p:sp>
      <p:sp>
        <p:nvSpPr>
          <p:cNvPr id="13" name="Rectangle 12"/>
          <p:cNvSpPr/>
          <p:nvPr/>
        </p:nvSpPr>
        <p:spPr>
          <a:xfrm>
            <a:off x="2143247" y="9063893"/>
            <a:ext cx="3485907" cy="861774"/>
          </a:xfrm>
          <a:prstGeom prst="rect">
            <a:avLst/>
          </a:prstGeom>
        </p:spPr>
        <p:txBody>
          <a:bodyPr wrap="square">
            <a:spAutoFit/>
          </a:bodyPr>
          <a:lstStyle/>
          <a:p>
            <a:pPr algn="ctr"/>
            <a:r>
              <a:rPr lang="en-US" sz="1400" b="1" dirty="0">
                <a:solidFill>
                  <a:srgbClr val="002060"/>
                </a:solidFill>
                <a:latin typeface="Century Gothic" panose="020B0502020202020204" pitchFamily="34" charset="0"/>
              </a:rPr>
              <a:t>Jimmie Johnson</a:t>
            </a:r>
            <a:br>
              <a:rPr lang="en-US" sz="1200" b="1" dirty="0">
                <a:solidFill>
                  <a:srgbClr val="002060"/>
                </a:solidFill>
                <a:latin typeface="Century Gothic" panose="020B0502020202020204" pitchFamily="34" charset="0"/>
              </a:rPr>
            </a:br>
            <a:r>
              <a:rPr lang="en-US" sz="1200" dirty="0">
                <a:solidFill>
                  <a:srgbClr val="002060"/>
                </a:solidFill>
                <a:latin typeface="Century Gothic" panose="020B0502020202020204" pitchFamily="34" charset="0"/>
              </a:rPr>
              <a:t>(843) 469-7307</a:t>
            </a:r>
          </a:p>
          <a:p>
            <a:pPr algn="ctr"/>
            <a:r>
              <a:rPr lang="en-US" sz="1200" dirty="0">
                <a:solidFill>
                  <a:srgbClr val="002060"/>
                </a:solidFill>
                <a:latin typeface="Century Gothic" panose="020B0502020202020204" pitchFamily="34" charset="0"/>
              </a:rPr>
              <a:t>jimmie.johnson@agentownedrealty.com</a:t>
            </a:r>
          </a:p>
          <a:p>
            <a:pPr algn="ctr"/>
            <a:r>
              <a:rPr lang="en-US" sz="1200" dirty="0">
                <a:solidFill>
                  <a:srgbClr val="002060"/>
                </a:solidFill>
                <a:latin typeface="Century Gothic" panose="020B0502020202020204" pitchFamily="34" charset="0"/>
              </a:rPr>
              <a:t>jimmiesellscharleston.com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3841" y="9087872"/>
            <a:ext cx="1036710"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56684" y="9087872"/>
            <a:ext cx="1354983" cy="606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638800" y="9750623"/>
            <a:ext cx="2190750" cy="276999"/>
          </a:xfrm>
          <a:prstGeom prst="rect">
            <a:avLst/>
          </a:prstGeom>
        </p:spPr>
        <p:txBody>
          <a:bodyPr wrap="square">
            <a:spAutoFit/>
          </a:bodyPr>
          <a:lstStyle/>
          <a:p>
            <a:pPr algn="ctr"/>
            <a:r>
              <a:rPr lang="en-US" sz="600" dirty="0">
                <a:solidFill>
                  <a:srgbClr val="002060"/>
                </a:solidFill>
                <a:latin typeface="Century Gothic" panose="020B0502020202020204" pitchFamily="34" charset="0"/>
              </a:rPr>
              <a:t>AgentOwned Preferred Group</a:t>
            </a:r>
          </a:p>
          <a:p>
            <a:pPr algn="ctr"/>
            <a:r>
              <a:rPr lang="en-US" sz="600" dirty="0">
                <a:solidFill>
                  <a:srgbClr val="002060"/>
                </a:solidFill>
                <a:latin typeface="Century Gothic" panose="020B0502020202020204" pitchFamily="34" charset="0"/>
              </a:rPr>
              <a:t>824 Johnnie Dodds Blvd | Mt Pleasant, SC 29464</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519" y="914400"/>
            <a:ext cx="5657362" cy="319099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841" y="7848600"/>
            <a:ext cx="1600200" cy="902580"/>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38681" y="7848600"/>
            <a:ext cx="1600199" cy="902580"/>
          </a:xfrm>
          <a:prstGeom prst="rect">
            <a:avLst/>
          </a:prstGeom>
          <a:ln>
            <a:noFill/>
          </a:ln>
          <a:effectLst>
            <a:outerShdw blurRad="292100" dist="139700" dir="2700000" algn="tl" rotWithShape="0">
              <a:srgbClr val="333333">
                <a:alpha val="65000"/>
              </a:srgbClr>
            </a:outerShdw>
          </a:effectLst>
        </p:spPr>
      </p:pic>
      <p:pic>
        <p:nvPicPr>
          <p:cNvPr id="16" name="Picture 15">
            <a:extLst>
              <a:ext uri="{FF2B5EF4-FFF2-40B4-BE49-F238E27FC236}">
                <a16:creationId xmlns:a16="http://schemas.microsoft.com/office/drawing/2014/main" id="{6DDB6D64-8D77-44DD-B6C8-456B84FE632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33520" y="7848600"/>
            <a:ext cx="1600199" cy="902580"/>
          </a:xfrm>
          <a:prstGeom prst="rect">
            <a:avLst/>
          </a:prstGeom>
          <a:ln>
            <a:noFill/>
          </a:ln>
          <a:effectLst>
            <a:outerShdw blurRad="292100" dist="139700" dir="2700000" algn="tl" rotWithShape="0">
              <a:srgbClr val="333333">
                <a:alpha val="65000"/>
              </a:srgbClr>
            </a:outerShdw>
          </a:effectLst>
        </p:spPr>
      </p:pic>
      <p:pic>
        <p:nvPicPr>
          <p:cNvPr id="17" name="Picture 16">
            <a:extLst>
              <a:ext uri="{FF2B5EF4-FFF2-40B4-BE49-F238E27FC236}">
                <a16:creationId xmlns:a16="http://schemas.microsoft.com/office/drawing/2014/main" id="{D5403BB0-2126-491E-8215-40A335F708B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00" y="2086901"/>
            <a:ext cx="1600199" cy="902580"/>
          </a:xfrm>
          <a:prstGeom prst="rect">
            <a:avLst/>
          </a:prstGeom>
          <a:ln>
            <a:noFill/>
          </a:ln>
          <a:effectLst>
            <a:outerShdw blurRad="292100" dist="139700" dir="2700000" algn="tl" rotWithShape="0">
              <a:srgbClr val="333333">
                <a:alpha val="65000"/>
              </a:srgbClr>
            </a:outerShdw>
          </a:effectLst>
        </p:spPr>
      </p:pic>
      <p:pic>
        <p:nvPicPr>
          <p:cNvPr id="18" name="Picture 17">
            <a:extLst>
              <a:ext uri="{FF2B5EF4-FFF2-40B4-BE49-F238E27FC236}">
                <a16:creationId xmlns:a16="http://schemas.microsoft.com/office/drawing/2014/main" id="{12AA4A6E-53D4-4C53-A45A-E7B2944C1F0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05000" y="5585786"/>
            <a:ext cx="1600199" cy="902580"/>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611E0277-178A-4336-99F1-314A169A0D9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6752081"/>
            <a:ext cx="1600199" cy="902579"/>
          </a:xfrm>
          <a:prstGeom prst="rect">
            <a:avLst/>
          </a:prstGeom>
          <a:ln>
            <a:noFill/>
          </a:ln>
          <a:effectLst>
            <a:outerShdw blurRad="292100" dist="139700" dir="2700000" algn="tl" rotWithShape="0">
              <a:srgbClr val="333333">
                <a:alpha val="65000"/>
              </a:srgbClr>
            </a:outerShdw>
          </a:effectLst>
        </p:spPr>
      </p:pic>
      <p:pic>
        <p:nvPicPr>
          <p:cNvPr id="23" name="Picture 22">
            <a:extLst>
              <a:ext uri="{FF2B5EF4-FFF2-40B4-BE49-F238E27FC236}">
                <a16:creationId xmlns:a16="http://schemas.microsoft.com/office/drawing/2014/main" id="{8E001CBB-AFEF-4034-A905-1DEF78D47FA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8360" y="7848601"/>
            <a:ext cx="1600199" cy="902579"/>
          </a:xfrm>
          <a:prstGeom prst="rect">
            <a:avLst/>
          </a:prstGeom>
          <a:ln>
            <a:noFill/>
          </a:ln>
          <a:effectLst>
            <a:outerShdw blurRad="292100" dist="139700" dir="2700000" algn="tl" rotWithShape="0">
              <a:srgbClr val="333333">
                <a:alpha val="65000"/>
              </a:srgbClr>
            </a:outerShdw>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1" y="4962784"/>
            <a:ext cx="7772400" cy="288581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b="1" dirty="0">
                <a:solidFill>
                  <a:srgbClr val="002060"/>
                </a:solidFill>
                <a:latin typeface="Century Gothic" panose="020B0502020202020204" pitchFamily="34" charset="0"/>
              </a:rPr>
              <a:t>Situated in a picturesque setting on a tree lined street in Carolina Park is 3711 </a:t>
            </a:r>
            <a:r>
              <a:rPr lang="en-US" sz="1050" b="1" dirty="0" err="1">
                <a:solidFill>
                  <a:srgbClr val="002060"/>
                </a:solidFill>
                <a:latin typeface="Century Gothic" panose="020B0502020202020204" pitchFamily="34" charset="0"/>
              </a:rPr>
              <a:t>Gambrill</a:t>
            </a:r>
            <a:r>
              <a:rPr lang="en-US" sz="1050" b="1" dirty="0">
                <a:solidFill>
                  <a:srgbClr val="002060"/>
                </a:solidFill>
                <a:latin typeface="Century Gothic" panose="020B0502020202020204" pitchFamily="34" charset="0"/>
              </a:rPr>
              <a:t> Lane. This impressive </a:t>
            </a:r>
            <a:r>
              <a:rPr lang="en-US" sz="1050" b="1" dirty="0" err="1">
                <a:solidFill>
                  <a:srgbClr val="002060"/>
                </a:solidFill>
                <a:latin typeface="Century Gothic" panose="020B0502020202020204" pitchFamily="34" charset="0"/>
              </a:rPr>
              <a:t>Saussy</a:t>
            </a:r>
            <a:r>
              <a:rPr lang="en-US" sz="1050" b="1" dirty="0">
                <a:solidFill>
                  <a:srgbClr val="002060"/>
                </a:solidFill>
                <a:latin typeface="Century Gothic" panose="020B0502020202020204" pitchFamily="34" charset="0"/>
              </a:rPr>
              <a:t> Burbank home boasts superior craftsmanship and wonderful architectural detail. Built in the popular Farmhouse style this home features 4 bedrooms and 2.5 baths and gleaming hardwood floors throughout the first floor. The front porch is charming and welcoming and leads to an inviting entryway flanked by the formal dining room or den/office space. Straight back you will find the open concept kitchen and family room area. The kitchen is a chefs dream with shiny subways tiles, granite countertops and upgraded cabinetry. The family room is bright and open with lots of windows and natural light. The center piece is a gas fireplace with a large mantle and built in bookshelves.</a:t>
            </a:r>
          </a:p>
          <a:p>
            <a:endParaRPr lang="en-US" sz="1050" b="1" dirty="0">
              <a:solidFill>
                <a:srgbClr val="002060"/>
              </a:solidFill>
              <a:latin typeface="Century Gothic" panose="020B0502020202020204" pitchFamily="34" charset="0"/>
            </a:endParaRPr>
          </a:p>
          <a:p>
            <a:r>
              <a:rPr lang="en-US" sz="1050" b="1" dirty="0">
                <a:solidFill>
                  <a:srgbClr val="002060"/>
                </a:solidFill>
                <a:latin typeface="Century Gothic" panose="020B0502020202020204" pitchFamily="34" charset="0"/>
              </a:rPr>
              <a:t>The large master bedroom and bath features dual vanities, a separate garden tub and shower, as well as a spacious walk in closet. Three additional bedrooms, a large loft area, and laundry room complete the upstairs.</a:t>
            </a:r>
          </a:p>
          <a:p>
            <a:endParaRPr lang="en-US" sz="1050" b="1" dirty="0">
              <a:solidFill>
                <a:srgbClr val="002060"/>
              </a:solidFill>
              <a:latin typeface="Century Gothic" panose="020B0502020202020204" pitchFamily="34" charset="0"/>
            </a:endParaRPr>
          </a:p>
          <a:p>
            <a:r>
              <a:rPr lang="en-US" sz="1050" b="1" dirty="0">
                <a:solidFill>
                  <a:srgbClr val="002060"/>
                </a:solidFill>
                <a:latin typeface="Century Gothic" panose="020B0502020202020204" pitchFamily="34" charset="0"/>
              </a:rPr>
              <a:t>This home has tons of storage and the owners have built additional elevated storage in the garage. The screened porch is framed with Bahama shutter and is perfect for family dinners or just relaxing with a glass of sweet tea. This home sits on a large lot with trees and updated landscaping for added privacy. Carolina Park is a family oriented community with miles of walking trails, an Olympic sized pool, community pavilion, dog park, and soon to be completed Bolden Lake recreational area. Live just minutes from the beach and Charleston; voted as the BEST city in the world for three years in a row!</a:t>
            </a:r>
            <a:endParaRPr lang="en-US" sz="1050" b="1" i="1" dirty="0">
              <a:solidFill>
                <a:srgbClr val="002060"/>
              </a:solidFill>
              <a:latin typeface="Century Gothic" panose="020B0502020202020204" pitchFamily="34" charset="0"/>
            </a:endParaRPr>
          </a:p>
        </p:txBody>
      </p:sp>
      <p:sp>
        <p:nvSpPr>
          <p:cNvPr id="31" name="Title 1"/>
          <p:cNvSpPr txBox="1">
            <a:spLocks/>
          </p:cNvSpPr>
          <p:nvPr/>
        </p:nvSpPr>
        <p:spPr>
          <a:xfrm>
            <a:off x="1" y="4269120"/>
            <a:ext cx="77724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rgbClr val="002060"/>
                </a:solidFill>
                <a:latin typeface="Century Gothic" panose="020B0502020202020204" pitchFamily="34" charset="0"/>
              </a:rPr>
              <a:t>3711 </a:t>
            </a:r>
            <a:r>
              <a:rPr lang="en-US" sz="2400" b="1" dirty="0" err="1">
                <a:solidFill>
                  <a:srgbClr val="002060"/>
                </a:solidFill>
                <a:latin typeface="Century Gothic" panose="020B0502020202020204" pitchFamily="34" charset="0"/>
              </a:rPr>
              <a:t>Gambrill</a:t>
            </a:r>
            <a:r>
              <a:rPr lang="en-US" sz="2400" b="1" dirty="0">
                <a:solidFill>
                  <a:srgbClr val="002060"/>
                </a:solidFill>
                <a:latin typeface="Century Gothic" panose="020B0502020202020204" pitchFamily="34" charset="0"/>
              </a:rPr>
              <a:t> Lane</a:t>
            </a:r>
            <a:br>
              <a:rPr lang="en-US" sz="2400" b="1" dirty="0">
                <a:solidFill>
                  <a:srgbClr val="002060"/>
                </a:solidFill>
                <a:latin typeface="Century Gothic" panose="020B0502020202020204" pitchFamily="34" charset="0"/>
              </a:rPr>
            </a:br>
            <a:r>
              <a:rPr lang="en-US" sz="1600" b="1" dirty="0">
                <a:solidFill>
                  <a:srgbClr val="002060"/>
                </a:solidFill>
                <a:latin typeface="Century Gothic" panose="020B0502020202020204" pitchFamily="34" charset="0"/>
              </a:rPr>
              <a:t>Mount Pleasant ~ MLS# 18006885 ~ $529,900</a:t>
            </a:r>
            <a:endParaRPr lang="en-US" sz="1600" b="1" u="sng"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TotalTime>
  <Words>322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Price in Carolina Park $2,500 Agent Bonus Paid At Closing By Seller For A Ratified Contract By 7/31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48</cp:revision>
  <dcterms:created xsi:type="dcterms:W3CDTF">2006-08-16T00:00:00Z</dcterms:created>
  <dcterms:modified xsi:type="dcterms:W3CDTF">2018-07-11T13:20:45Z</dcterms:modified>
</cp:coreProperties>
</file>