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92" y="-234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4/7/2016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4/7/2016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4/7/2016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4/7/2016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4/7/2016</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7772400" cy="1739430"/>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7050"/>
            <a:ext cx="7772399" cy="5161359"/>
          </a:xfrm>
          <a:prstGeom prst="rect">
            <a:avLst/>
          </a:prstGeom>
          <a:ln w="12700">
            <a:noFill/>
          </a:ln>
          <a:effectLst/>
        </p:spPr>
      </p:pic>
      <p:sp>
        <p:nvSpPr>
          <p:cNvPr id="21" name="Rectangle 20"/>
          <p:cNvSpPr/>
          <p:nvPr/>
        </p:nvSpPr>
        <p:spPr>
          <a:xfrm>
            <a:off x="0" y="8929376"/>
            <a:ext cx="7772399" cy="1129024"/>
          </a:xfrm>
          <a:prstGeom prst="rect">
            <a:avLst/>
          </a:prstGeom>
          <a:solidFill>
            <a:schemeClr val="tx2">
              <a:lumMod val="50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5185005"/>
            <a:ext cx="7772399" cy="2741884"/>
          </a:xfrm>
        </p:spPr>
        <p:txBody>
          <a:bodyPr anchor="ctr">
            <a:noAutofit/>
          </a:bodyPr>
          <a:lstStyle/>
          <a:p>
            <a:r>
              <a:rPr lang="en-US" sz="11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Extraordinary home with sweeping views of the </a:t>
            </a:r>
            <a:r>
              <a:rPr lang="en-US" sz="1100" dirty="0" smtClean="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Wando River </a:t>
            </a:r>
            <a:r>
              <a:rPr lang="en-US" sz="11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and the National Forest! This home was custom built with many exceptional features. The entry to this home welcomes you with a large front porch, that speaks of southern days sipping mint juleps. It is the ideal Southern property with all the charm and beauty of a Plantation home! The formal entry offers a picturesque view of the wide open waters, that appears to be a painting. The kitchen is open to the Great room with lots of natural light and custom </a:t>
            </a:r>
            <a:r>
              <a:rPr lang="en-US" sz="1100" dirty="0" err="1">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mouldings</a:t>
            </a:r>
            <a:r>
              <a:rPr lang="en-US" sz="11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Lots of custom cabinetry, gas fireplace in Great room, Large spacious dining room providing lots of room for all those family parties and gatherings. Elevator to all levels, master bedroom on first floor with lots of views, double closets, master bath with large tile shower with whirlpool tub. Office or music room, exceptionally large screened porch that is accessible from the kitchen, Great room, and master bedroom</a:t>
            </a:r>
            <a:r>
              <a:rPr lang="en-US" sz="1100" dirty="0" smtClean="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Beautiful </a:t>
            </a:r>
            <a:r>
              <a:rPr lang="en-US" sz="11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wood floors throughout most of the living area. The downstairs offers a mother in law suite, kitchen, bath and separate bedroom. An additional recreational area is available that provides access to the lovely heated pool and attached </a:t>
            </a:r>
            <a:r>
              <a:rPr lang="en-US" sz="1100" dirty="0" err="1">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jacuzzi</a:t>
            </a:r>
            <a:r>
              <a:rPr lang="en-US" sz="11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The area from the recreational room leads to a incredible pool side covered flex space that is great for entertaining and relaxing by the pool. This home features a shared dock, with a private floater and boat lift. This home is located on Darrell Creek with close access to the Wando River. 3 Car garage with work space and a full wine cellar for the wine connoisseur. Not to forget two dishwashers, two ovens, two laundry areas in the main house.</a:t>
            </a:r>
          </a:p>
        </p:txBody>
      </p:sp>
      <p:sp>
        <p:nvSpPr>
          <p:cNvPr id="2" name="Title 1"/>
          <p:cNvSpPr>
            <a:spLocks noGrp="1"/>
          </p:cNvSpPr>
          <p:nvPr>
            <p:ph type="ctrTitle"/>
          </p:nvPr>
        </p:nvSpPr>
        <p:spPr>
          <a:xfrm>
            <a:off x="0" y="47776"/>
            <a:ext cx="7671553" cy="1171424"/>
          </a:xfrm>
        </p:spPr>
        <p:txBody>
          <a:bodyPr anchor="ctr">
            <a:noAutofit/>
            <a:scene3d>
              <a:camera prst="orthographicFront"/>
              <a:lightRig rig="soft" dir="t">
                <a:rot lat="0" lon="0" rev="17220000"/>
              </a:lightRig>
            </a:scene3d>
            <a:sp3d prstMaterial="softEdge"/>
          </a:bodyPr>
          <a:lstStyle/>
          <a:p>
            <a:pPr algn="l"/>
            <a: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3721 Station Point Court</a:t>
            </a:r>
            <a:r>
              <a:rPr lang="en-US" sz="2000" cap="none" dirty="0" smtClean="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
            </a:r>
            <a:br>
              <a:rPr lang="en-US" sz="2000" cap="none" dirty="0" smtClean="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Darrell Creek</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Mount Pleasant, SC 29466</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MLS# 16008292</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$1,675,000</a:t>
            </a:r>
            <a:endParaRPr lang="en-US" sz="1200" i="1" cap="none" dirty="0">
              <a:ln w="10541" cmpd="sng">
                <a:noFill/>
                <a:prstDash val="solid"/>
              </a:ln>
              <a:solidFill>
                <a:srgbClr val="FFFF00"/>
              </a:solidFill>
              <a:effectLst>
                <a:outerShdw blurRad="76200" dist="38100" dir="8100000" sx="101000" sy="101000" algn="tr" rotWithShape="0">
                  <a:prstClr val="black">
                    <a:alpha val="50000"/>
                  </a:prstClr>
                </a:outerShdw>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smtClean="0">
                <a:solidFill>
                  <a:schemeClr val="bg1"/>
                </a:solidFill>
                <a:effectLst>
                  <a:outerShdw blurRad="38100" dist="38100" dir="2700000" algn="tl">
                    <a:srgbClr val="000000">
                      <a:alpha val="43137"/>
                    </a:srgbClr>
                  </a:outerShdw>
                </a:effectLst>
                <a:latin typeface="Century Gothic" panose="020B0502020202020204" pitchFamily="34" charset="0"/>
              </a:rPr>
              <a:t>Darlene Smith</a:t>
            </a:r>
            <a: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t/>
            </a:r>
            <a:b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Office - (843) 886-8110</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Mobile - (843) 696-7824</a:t>
            </a:r>
          </a:p>
          <a:p>
            <a:pPr algn="ctr"/>
            <a:r>
              <a:rPr lang="en-US" sz="1100" dirty="0" smtClean="0">
                <a:solidFill>
                  <a:schemeClr val="bg1"/>
                </a:solidFill>
                <a:effectLst>
                  <a:outerShdw blurRad="38100" dist="38100" dir="2700000" algn="tl">
                    <a:srgbClr val="000000">
                      <a:alpha val="43137"/>
                    </a:srgbClr>
                  </a:outerShdw>
                </a:effectLst>
                <a:latin typeface="Century Gothic" panose="020B0502020202020204" pitchFamily="34" charset="0"/>
              </a:rPr>
              <a:t>darlenesmith@carolinaone.com</a:t>
            </a:r>
          </a:p>
          <a:p>
            <a:pPr algn="ctr"/>
            <a:r>
              <a:rPr lang="en-US" sz="1100" dirty="0" smtClean="0">
                <a:solidFill>
                  <a:schemeClr val="bg1"/>
                </a:solidFill>
                <a:effectLst>
                  <a:outerShdw blurRad="38100" dist="38100" dir="2700000" algn="tl">
                    <a:srgbClr val="000000">
                      <a:alpha val="43137"/>
                    </a:srgbClr>
                  </a:outerShdw>
                </a:effectLst>
                <a:latin typeface="Century Gothic" panose="020B0502020202020204" pitchFamily="34" charset="0"/>
              </a:rPr>
              <a:t>DarleneSmithTeam.com</a:t>
            </a:r>
            <a:endParaRPr lang="en-US" sz="1100" dirty="0">
              <a:solidFill>
                <a:schemeClr val="bg1"/>
              </a:solidFill>
              <a:effectLst>
                <a:outerShdw blurRad="38100" dist="38100" dir="2700000" algn="tl">
                  <a:srgbClr val="000000">
                    <a:alpha val="43137"/>
                  </a:srgbClr>
                </a:outerShdw>
              </a:effectLst>
              <a:latin typeface="Century Gothic" panose="020B0502020202020204" pitchFamily="34" charset="0"/>
            </a:endParaRPr>
          </a:p>
        </p:txBody>
      </p:sp>
      <p:grpSp>
        <p:nvGrpSpPr>
          <p:cNvPr id="24" name="Group 23"/>
          <p:cNvGrpSpPr/>
          <p:nvPr/>
        </p:nvGrpSpPr>
        <p:grpSpPr>
          <a:xfrm>
            <a:off x="152400"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bg1"/>
                  </a:solidFill>
                  <a:latin typeface="Century Gothic" panose="020B0502020202020204" pitchFamily="34" charset="0"/>
                </a:rPr>
                <a:t>Carolina One Real Estate</a:t>
              </a:r>
            </a:p>
            <a:p>
              <a:pPr algn="ctr"/>
              <a:r>
                <a:rPr lang="en-US" sz="700" dirty="0">
                  <a:solidFill>
                    <a:schemeClr val="bg1"/>
                  </a:solidFill>
                  <a:latin typeface="Century Gothic" panose="020B0502020202020204" pitchFamily="34" charset="0"/>
                </a:rPr>
                <a:t>1503 Palm Blvd </a:t>
              </a:r>
              <a:r>
                <a:rPr lang="en-US" sz="700" dirty="0" err="1">
                  <a:solidFill>
                    <a:schemeClr val="bg1"/>
                  </a:solidFill>
                  <a:latin typeface="Century Gothic" panose="020B0502020202020204" pitchFamily="34" charset="0"/>
                </a:rPr>
                <a:t>Ste</a:t>
              </a:r>
              <a:endParaRPr lang="en-US" sz="700" dirty="0">
                <a:solidFill>
                  <a:schemeClr val="bg1"/>
                </a:solidFill>
                <a:latin typeface="Century Gothic" panose="020B0502020202020204" pitchFamily="34" charset="0"/>
              </a:endParaRPr>
            </a:p>
            <a:p>
              <a:pPr algn="ctr"/>
              <a:r>
                <a:rPr lang="en-US" sz="700" dirty="0">
                  <a:solidFill>
                    <a:schemeClr val="bg1"/>
                  </a:solidFill>
                  <a:latin typeface="Century Gothic" panose="020B0502020202020204" pitchFamily="34" charset="0"/>
                </a:rPr>
                <a:t>Isle of Palms, SC 29451</a:t>
              </a:r>
            </a:p>
          </p:txBody>
        </p:sp>
      </p:grpSp>
      <p:sp>
        <p:nvSpPr>
          <p:cNvPr id="23" name="Rectangle 22"/>
          <p:cNvSpPr/>
          <p:nvPr/>
        </p:nvSpPr>
        <p:spPr>
          <a:xfrm>
            <a:off x="2294594" y="47159"/>
            <a:ext cx="5458755" cy="400110"/>
          </a:xfrm>
          <a:prstGeom prst="rect">
            <a:avLst/>
          </a:prstGeom>
          <a:noFill/>
        </p:spPr>
        <p:txBody>
          <a:bodyPr wrap="square">
            <a:spAutoFit/>
          </a:bodyPr>
          <a:lstStyle/>
          <a:p>
            <a:pPr algn="r"/>
            <a:r>
              <a:rPr lang="en-US" i="1" dirty="0">
                <a:solidFill>
                  <a:srgbClr val="FFFF00"/>
                </a:solidFill>
                <a:effectLst>
                  <a:outerShdw blurRad="50800" dist="38100" dir="5400000" algn="t" rotWithShape="0">
                    <a:prstClr val="black">
                      <a:alpha val="40000"/>
                    </a:prstClr>
                  </a:outerShdw>
                </a:effectLst>
              </a:rPr>
              <a:t>Must See!! One in a million!!!</a:t>
            </a:r>
            <a:endParaRPr lang="en-US" i="1" dirty="0" smtClean="0">
              <a:solidFill>
                <a:srgbClr val="FFFF00"/>
              </a:solidFill>
              <a:effectLst>
                <a:outerShdw blurRad="50800" dist="38100" dir="5400000" algn="t" rotWithShape="0">
                  <a:prstClr val="black">
                    <a:alpha val="40000"/>
                  </a:prstClr>
                </a:outerShdw>
              </a:effectLst>
            </a:endParaRPr>
          </a:p>
        </p:txBody>
      </p:sp>
      <p:grpSp>
        <p:nvGrpSpPr>
          <p:cNvPr id="7" name="Group 6"/>
          <p:cNvGrpSpPr/>
          <p:nvPr/>
        </p:nvGrpSpPr>
        <p:grpSpPr>
          <a:xfrm>
            <a:off x="107573" y="4154253"/>
            <a:ext cx="7557253" cy="835494"/>
            <a:chOff x="114300" y="4154253"/>
            <a:chExt cx="7557253" cy="835494"/>
          </a:xfrm>
        </p:grpSpPr>
        <p:pic>
          <p:nvPicPr>
            <p:cNvPr id="22" name="Picture 2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4300" y="4160123"/>
              <a:ext cx="1252263" cy="829624"/>
            </a:xfrm>
            <a:prstGeom prst="rect">
              <a:avLst/>
            </a:prstGeom>
            <a:ln w="12700">
              <a:noFill/>
            </a:ln>
            <a:effectLst>
              <a:outerShdw blurRad="63500" sx="102000" sy="102000" algn="ctr" rotWithShape="0">
                <a:prstClr val="black">
                  <a:alpha val="40000"/>
                </a:prstClr>
              </a:outerShdw>
            </a:effectLst>
          </p:spPr>
        </p:pic>
        <p:pic>
          <p:nvPicPr>
            <p:cNvPr id="6" name="Picture 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690547" y="4156210"/>
              <a:ext cx="1252263" cy="833537"/>
            </a:xfrm>
            <a:prstGeom prst="rect">
              <a:avLst/>
            </a:prstGeom>
            <a:ln w="12700">
              <a:noFill/>
            </a:ln>
            <a:effectLst>
              <a:outerShdw blurRad="63500" sx="102000" sy="102000" algn="ctr" rotWithShape="0">
                <a:prstClr val="black">
                  <a:alpha val="40000"/>
                </a:prstClr>
              </a:outerShdw>
            </a:effectLst>
          </p:spPr>
        </p:pic>
        <p:pic>
          <p:nvPicPr>
            <p:cNvPr id="28" name="Picture 2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843041" y="4154253"/>
              <a:ext cx="1252263" cy="835494"/>
            </a:xfrm>
            <a:prstGeom prst="rect">
              <a:avLst/>
            </a:prstGeom>
            <a:ln w="12700">
              <a:noFill/>
            </a:ln>
            <a:effectLst>
              <a:outerShdw blurRad="63500" sx="102000" sy="102000" algn="ctr" rotWithShape="0">
                <a:prstClr val="black">
                  <a:alpha val="40000"/>
                </a:prstClr>
              </a:outerShdw>
            </a:effectLst>
          </p:spPr>
        </p:pic>
        <p:pic>
          <p:nvPicPr>
            <p:cNvPr id="33" name="Picture 3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419290" y="4162080"/>
              <a:ext cx="1252263" cy="827667"/>
            </a:xfrm>
            <a:prstGeom prst="rect">
              <a:avLst/>
            </a:prstGeom>
            <a:ln w="12700">
              <a:noFill/>
            </a:ln>
            <a:effectLst>
              <a:outerShdw blurRad="63500" sx="102000" sy="102000" algn="ctr" rotWithShape="0">
                <a:prstClr val="black">
                  <a:alpha val="40000"/>
                </a:prstClr>
              </a:outerShdw>
            </a:effectLst>
          </p:spPr>
        </p:pic>
        <p:pic>
          <p:nvPicPr>
            <p:cNvPr id="8" name="Picture 7"/>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266794" y="4158167"/>
              <a:ext cx="1252263" cy="831580"/>
            </a:xfrm>
            <a:prstGeom prst="rect">
              <a:avLst/>
            </a:prstGeom>
            <a:ln w="12700">
              <a:noFill/>
            </a:ln>
            <a:effectLst>
              <a:outerShdw blurRad="63500" sx="102000" sy="102000" algn="ctr" rotWithShape="0">
                <a:prstClr val="black">
                  <a:alpha val="40000"/>
                </a:prstClr>
              </a:outerShdw>
            </a:effectLst>
          </p:spPr>
        </p:pic>
      </p:grpSp>
      <p:sp>
        <p:nvSpPr>
          <p:cNvPr id="30" name="Rectangle 29"/>
          <p:cNvSpPr/>
          <p:nvPr/>
        </p:nvSpPr>
        <p:spPr>
          <a:xfrm>
            <a:off x="8389343" y="4884667"/>
            <a:ext cx="3690103" cy="461665"/>
          </a:xfrm>
          <a:prstGeom prst="rect">
            <a:avLst/>
          </a:prstGeom>
          <a:noFill/>
        </p:spPr>
        <p:txBody>
          <a:bodyPr wrap="square">
            <a:spAutoFit/>
          </a:bodyPr>
          <a:lstStyle/>
          <a:p>
            <a:pPr algn="ctr"/>
            <a:r>
              <a:rPr lang="en-US" sz="2400" i="1" dirty="0" smtClean="0">
                <a:ln>
                  <a:solidFill>
                    <a:srgbClr val="FFC000"/>
                  </a:solidFill>
                </a:ln>
                <a:solidFill>
                  <a:srgbClr val="FFFF00"/>
                </a:solidFill>
                <a:effectLst>
                  <a:outerShdw blurRad="50800" dist="38100" dir="5400000" algn="t" rotWithShape="0">
                    <a:schemeClr val="tx2">
                      <a:lumMod val="50000"/>
                      <a:alpha val="40000"/>
                    </a:schemeClr>
                  </a:outerShdw>
                </a:effectLst>
              </a:rPr>
              <a:t>New Price!</a:t>
            </a:r>
          </a:p>
        </p:txBody>
      </p:sp>
      <p:grpSp>
        <p:nvGrpSpPr>
          <p:cNvPr id="9" name="Group 8"/>
          <p:cNvGrpSpPr/>
          <p:nvPr/>
        </p:nvGrpSpPr>
        <p:grpSpPr>
          <a:xfrm>
            <a:off x="107573" y="7927506"/>
            <a:ext cx="7557253" cy="835494"/>
            <a:chOff x="114300" y="7927506"/>
            <a:chExt cx="7557253" cy="835494"/>
          </a:xfrm>
        </p:grpSpPr>
        <p:pic>
          <p:nvPicPr>
            <p:cNvPr id="19" name="Picture 18"/>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419290" y="7931420"/>
              <a:ext cx="1252263" cy="831580"/>
            </a:xfrm>
            <a:prstGeom prst="rect">
              <a:avLst/>
            </a:prstGeom>
            <a:ln w="12700">
              <a:noFill/>
            </a:ln>
            <a:effectLst>
              <a:outerShdw blurRad="63500" sx="102000" sy="102000" algn="ctr" rotWithShape="0">
                <a:prstClr val="black">
                  <a:alpha val="40000"/>
                </a:prstClr>
              </a:outerShdw>
            </a:effectLst>
          </p:spPr>
        </p:pic>
        <p:pic>
          <p:nvPicPr>
            <p:cNvPr id="20" name="Picture 19"/>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4843044" y="7927506"/>
              <a:ext cx="1252263" cy="835494"/>
            </a:xfrm>
            <a:prstGeom prst="rect">
              <a:avLst/>
            </a:prstGeom>
            <a:ln w="12700">
              <a:no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690548" y="7929463"/>
              <a:ext cx="1252263" cy="833537"/>
            </a:xfrm>
            <a:prstGeom prst="rect">
              <a:avLst/>
            </a:prstGeom>
            <a:ln w="12700">
              <a:noFill/>
            </a:ln>
            <a:effectLst>
              <a:outerShdw blurRad="63500" sx="102000" sy="102000" algn="ctr" rotWithShape="0">
                <a:prstClr val="black">
                  <a:alpha val="40000"/>
                </a:prstClr>
              </a:outerShdw>
            </a:effectLst>
          </p:spPr>
        </p:pic>
        <p:pic>
          <p:nvPicPr>
            <p:cNvPr id="26" name="Picture 25"/>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3266796" y="7929463"/>
              <a:ext cx="1252263" cy="833537"/>
            </a:xfrm>
            <a:prstGeom prst="rect">
              <a:avLst/>
            </a:prstGeom>
            <a:ln w="12700">
              <a:noFill/>
            </a:ln>
            <a:effectLst>
              <a:outerShdw blurRad="63500" sx="102000" sy="102000" algn="ctr" rotWithShape="0">
                <a:prstClr val="black">
                  <a:alpha val="40000"/>
                </a:prstClr>
              </a:outerShdw>
            </a:effectLst>
          </p:spPr>
        </p:pic>
        <p:pic>
          <p:nvPicPr>
            <p:cNvPr id="27" name="Picture 26"/>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14300" y="7929463"/>
              <a:ext cx="1252263" cy="833537"/>
            </a:xfrm>
            <a:prstGeom prst="rect">
              <a:avLst/>
            </a:prstGeom>
            <a:ln w="12700">
              <a:noFill/>
            </a:ln>
            <a:effectLst>
              <a:outerShdw blurRad="63500" sx="102000" sy="102000" algn="ctr" rotWithShape="0">
                <a:prstClr val="black">
                  <a:alpha val="40000"/>
                </a:prstClr>
              </a:outerShdw>
            </a:effectLst>
          </p:spPr>
        </p:pic>
      </p:grpSp>
    </p:spTree>
    <p:extLst>
      <p:ext uri="{BB962C8B-B14F-4D97-AF65-F5344CB8AC3E}">
        <p14:creationId xmlns:p14="http://schemas.microsoft.com/office/powerpoint/2010/main" val="412795034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166</TotalTime>
  <Words>342</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Verdana</vt:lpstr>
      <vt:lpstr>Wingdings</vt:lpstr>
      <vt:lpstr>Wingdings 2</vt:lpstr>
      <vt:lpstr>Wingdings 3</vt:lpstr>
      <vt:lpstr>Apex</vt:lpstr>
      <vt:lpstr>3721 Station Point Court Darrell Creek Mount Pleasant, SC 29466 MLS# 16008292 $1,675,000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45</cp:revision>
  <dcterms:created xsi:type="dcterms:W3CDTF">2006-08-16T00:00:00Z</dcterms:created>
  <dcterms:modified xsi:type="dcterms:W3CDTF">2016-04-07T16:01:43Z</dcterms:modified>
</cp:coreProperties>
</file>