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8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163" y="-208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376" indent="0" algn="ctr">
              <a:buNone/>
              <a:defRPr>
                <a:solidFill>
                  <a:schemeClr val="tx1">
                    <a:tint val="75000"/>
                  </a:schemeClr>
                </a:solidFill>
              </a:defRPr>
            </a:lvl2pPr>
            <a:lvl3pPr marL="1018754" indent="0" algn="ctr">
              <a:buNone/>
              <a:defRPr>
                <a:solidFill>
                  <a:schemeClr val="tx1">
                    <a:tint val="75000"/>
                  </a:schemeClr>
                </a:solidFill>
              </a:defRPr>
            </a:lvl3pPr>
            <a:lvl4pPr marL="1528131" indent="0" algn="ctr">
              <a:buNone/>
              <a:defRPr>
                <a:solidFill>
                  <a:schemeClr val="tx1">
                    <a:tint val="75000"/>
                  </a:schemeClr>
                </a:solidFill>
              </a:defRPr>
            </a:lvl4pPr>
            <a:lvl5pPr marL="2037508" indent="0" algn="ctr">
              <a:buNone/>
              <a:defRPr>
                <a:solidFill>
                  <a:schemeClr val="tx1">
                    <a:tint val="75000"/>
                  </a:schemeClr>
                </a:solidFill>
              </a:defRPr>
            </a:lvl5pPr>
            <a:lvl6pPr marL="2546884" indent="0" algn="ctr">
              <a:buNone/>
              <a:defRPr>
                <a:solidFill>
                  <a:schemeClr val="tx1">
                    <a:tint val="75000"/>
                  </a:schemeClr>
                </a:solidFill>
              </a:defRPr>
            </a:lvl6pPr>
            <a:lvl7pPr marL="3056262" indent="0" algn="ctr">
              <a:buNone/>
              <a:defRPr>
                <a:solidFill>
                  <a:schemeClr val="tx1">
                    <a:tint val="75000"/>
                  </a:schemeClr>
                </a:solidFill>
              </a:defRPr>
            </a:lvl7pPr>
            <a:lvl8pPr marL="3565639" indent="0" algn="ctr">
              <a:buNone/>
              <a:defRPr>
                <a:solidFill>
                  <a:schemeClr val="tx1">
                    <a:tint val="75000"/>
                  </a:schemeClr>
                </a:solidFill>
              </a:defRPr>
            </a:lvl8pPr>
            <a:lvl9pPr marL="407501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376" indent="0">
              <a:buNone/>
              <a:defRPr sz="2000">
                <a:solidFill>
                  <a:schemeClr val="tx1">
                    <a:tint val="75000"/>
                  </a:schemeClr>
                </a:solidFill>
              </a:defRPr>
            </a:lvl2pPr>
            <a:lvl3pPr marL="1018754" indent="0">
              <a:buNone/>
              <a:defRPr sz="1800">
                <a:solidFill>
                  <a:schemeClr val="tx1">
                    <a:tint val="75000"/>
                  </a:schemeClr>
                </a:solidFill>
              </a:defRPr>
            </a:lvl3pPr>
            <a:lvl4pPr marL="1528131" indent="0">
              <a:buNone/>
              <a:defRPr sz="1600">
                <a:solidFill>
                  <a:schemeClr val="tx1">
                    <a:tint val="75000"/>
                  </a:schemeClr>
                </a:solidFill>
              </a:defRPr>
            </a:lvl4pPr>
            <a:lvl5pPr marL="2037508" indent="0">
              <a:buNone/>
              <a:defRPr sz="1600">
                <a:solidFill>
                  <a:schemeClr val="tx1">
                    <a:tint val="75000"/>
                  </a:schemeClr>
                </a:solidFill>
              </a:defRPr>
            </a:lvl5pPr>
            <a:lvl6pPr marL="2546884" indent="0">
              <a:buNone/>
              <a:defRPr sz="1600">
                <a:solidFill>
                  <a:schemeClr val="tx1">
                    <a:tint val="75000"/>
                  </a:schemeClr>
                </a:solidFill>
              </a:defRPr>
            </a:lvl6pPr>
            <a:lvl7pPr marL="3056262" indent="0">
              <a:buNone/>
              <a:defRPr sz="1600">
                <a:solidFill>
                  <a:schemeClr val="tx1">
                    <a:tint val="75000"/>
                  </a:schemeClr>
                </a:solidFill>
              </a:defRPr>
            </a:lvl7pPr>
            <a:lvl8pPr marL="3565639" indent="0">
              <a:buNone/>
              <a:defRPr sz="1600">
                <a:solidFill>
                  <a:schemeClr val="tx1">
                    <a:tint val="75000"/>
                  </a:schemeClr>
                </a:solidFill>
              </a:defRPr>
            </a:lvl8pPr>
            <a:lvl9pPr marL="4075016"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5"/>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376" indent="0">
              <a:buNone/>
              <a:defRPr sz="2200" b="1"/>
            </a:lvl2pPr>
            <a:lvl3pPr marL="1018754" indent="0">
              <a:buNone/>
              <a:defRPr sz="2000" b="1"/>
            </a:lvl3pPr>
            <a:lvl4pPr marL="1528131" indent="0">
              <a:buNone/>
              <a:defRPr sz="1800" b="1"/>
            </a:lvl4pPr>
            <a:lvl5pPr marL="2037508" indent="0">
              <a:buNone/>
              <a:defRPr sz="1800" b="1"/>
            </a:lvl5pPr>
            <a:lvl6pPr marL="2546884" indent="0">
              <a:buNone/>
              <a:defRPr sz="1800" b="1"/>
            </a:lvl6pPr>
            <a:lvl7pPr marL="3056262" indent="0">
              <a:buNone/>
              <a:defRPr sz="1800" b="1"/>
            </a:lvl7pPr>
            <a:lvl8pPr marL="3565639" indent="0">
              <a:buNone/>
              <a:defRPr sz="1800" b="1"/>
            </a:lvl8pPr>
            <a:lvl9pPr marL="4075016"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376" indent="0">
              <a:buNone/>
              <a:defRPr sz="3100"/>
            </a:lvl2pPr>
            <a:lvl3pPr marL="1018754" indent="0">
              <a:buNone/>
              <a:defRPr sz="2700"/>
            </a:lvl3pPr>
            <a:lvl4pPr marL="1528131" indent="0">
              <a:buNone/>
              <a:defRPr sz="2200"/>
            </a:lvl4pPr>
            <a:lvl5pPr marL="2037508" indent="0">
              <a:buNone/>
              <a:defRPr sz="2200"/>
            </a:lvl5pPr>
            <a:lvl6pPr marL="2546884" indent="0">
              <a:buNone/>
              <a:defRPr sz="2200"/>
            </a:lvl6pPr>
            <a:lvl7pPr marL="3056262" indent="0">
              <a:buNone/>
              <a:defRPr sz="2200"/>
            </a:lvl7pPr>
            <a:lvl8pPr marL="3565639" indent="0">
              <a:buNone/>
              <a:defRPr sz="2200"/>
            </a:lvl8pPr>
            <a:lvl9pPr marL="4075016"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376" indent="0">
              <a:buNone/>
              <a:defRPr sz="1299"/>
            </a:lvl2pPr>
            <a:lvl3pPr marL="1018754" indent="0">
              <a:buNone/>
              <a:defRPr sz="1100"/>
            </a:lvl3pPr>
            <a:lvl4pPr marL="1528131" indent="0">
              <a:buNone/>
              <a:defRPr sz="1000"/>
            </a:lvl4pPr>
            <a:lvl5pPr marL="2037508" indent="0">
              <a:buNone/>
              <a:defRPr sz="1000"/>
            </a:lvl5pPr>
            <a:lvl6pPr marL="2546884" indent="0">
              <a:buNone/>
              <a:defRPr sz="1000"/>
            </a:lvl6pPr>
            <a:lvl7pPr marL="3056262" indent="0">
              <a:buNone/>
              <a:defRPr sz="1000"/>
            </a:lvl7pPr>
            <a:lvl8pPr marL="3565639" indent="0">
              <a:buNone/>
              <a:defRPr sz="1000"/>
            </a:lvl8pPr>
            <a:lvl9pPr marL="407501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5"/>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299">
                <a:solidFill>
                  <a:schemeClr val="tx1">
                    <a:tint val="75000"/>
                  </a:schemeClr>
                </a:solidFill>
              </a:defRPr>
            </a:lvl1pPr>
          </a:lstStyle>
          <a:p>
            <a:fld id="{1D8BD707-D9CF-40AE-B4C6-C98DA3205C09}" type="datetimeFigureOut">
              <a:rPr lang="en-US" smtClean="0"/>
              <a:pPr/>
              <a:t>7/7/2022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299">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299">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754" rtl="0" eaLnBrk="1" latinLnBrk="0" hangingPunct="1">
        <a:spcBef>
          <a:spcPct val="0"/>
        </a:spcBef>
        <a:buNone/>
        <a:defRPr sz="4900" kern="1200">
          <a:solidFill>
            <a:schemeClr val="tx1"/>
          </a:solidFill>
          <a:latin typeface="+mj-lt"/>
          <a:ea typeface="+mj-ea"/>
          <a:cs typeface="+mj-cs"/>
        </a:defRPr>
      </a:lvl1pPr>
    </p:titleStyle>
    <p:bodyStyle>
      <a:lvl1pPr marL="382032" indent="-382032" algn="l" defTabSz="101875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37" indent="-318361" algn="l" defTabSz="101875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443" indent="-254689" algn="l" defTabSz="101875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819"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196"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573"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950"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327"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704" indent="-254689" algn="l" defTabSz="101875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754" rtl="0" eaLnBrk="1" latinLnBrk="0" hangingPunct="1">
        <a:defRPr sz="2000" kern="1200">
          <a:solidFill>
            <a:schemeClr val="tx1"/>
          </a:solidFill>
          <a:latin typeface="+mn-lt"/>
          <a:ea typeface="+mn-ea"/>
          <a:cs typeface="+mn-cs"/>
        </a:defRPr>
      </a:lvl1pPr>
      <a:lvl2pPr marL="509376" algn="l" defTabSz="1018754" rtl="0" eaLnBrk="1" latinLnBrk="0" hangingPunct="1">
        <a:defRPr sz="2000" kern="1200">
          <a:solidFill>
            <a:schemeClr val="tx1"/>
          </a:solidFill>
          <a:latin typeface="+mn-lt"/>
          <a:ea typeface="+mn-ea"/>
          <a:cs typeface="+mn-cs"/>
        </a:defRPr>
      </a:lvl2pPr>
      <a:lvl3pPr marL="1018754" algn="l" defTabSz="1018754" rtl="0" eaLnBrk="1" latinLnBrk="0" hangingPunct="1">
        <a:defRPr sz="2000" kern="1200">
          <a:solidFill>
            <a:schemeClr val="tx1"/>
          </a:solidFill>
          <a:latin typeface="+mn-lt"/>
          <a:ea typeface="+mn-ea"/>
          <a:cs typeface="+mn-cs"/>
        </a:defRPr>
      </a:lvl3pPr>
      <a:lvl4pPr marL="1528131" algn="l" defTabSz="1018754" rtl="0" eaLnBrk="1" latinLnBrk="0" hangingPunct="1">
        <a:defRPr sz="2000" kern="1200">
          <a:solidFill>
            <a:schemeClr val="tx1"/>
          </a:solidFill>
          <a:latin typeface="+mn-lt"/>
          <a:ea typeface="+mn-ea"/>
          <a:cs typeface="+mn-cs"/>
        </a:defRPr>
      </a:lvl4pPr>
      <a:lvl5pPr marL="2037508" algn="l" defTabSz="1018754" rtl="0" eaLnBrk="1" latinLnBrk="0" hangingPunct="1">
        <a:defRPr sz="2000" kern="1200">
          <a:solidFill>
            <a:schemeClr val="tx1"/>
          </a:solidFill>
          <a:latin typeface="+mn-lt"/>
          <a:ea typeface="+mn-ea"/>
          <a:cs typeface="+mn-cs"/>
        </a:defRPr>
      </a:lvl5pPr>
      <a:lvl6pPr marL="2546884" algn="l" defTabSz="1018754" rtl="0" eaLnBrk="1" latinLnBrk="0" hangingPunct="1">
        <a:defRPr sz="2000" kern="1200">
          <a:solidFill>
            <a:schemeClr val="tx1"/>
          </a:solidFill>
          <a:latin typeface="+mn-lt"/>
          <a:ea typeface="+mn-ea"/>
          <a:cs typeface="+mn-cs"/>
        </a:defRPr>
      </a:lvl6pPr>
      <a:lvl7pPr marL="3056262" algn="l" defTabSz="1018754" rtl="0" eaLnBrk="1" latinLnBrk="0" hangingPunct="1">
        <a:defRPr sz="2000" kern="1200">
          <a:solidFill>
            <a:schemeClr val="tx1"/>
          </a:solidFill>
          <a:latin typeface="+mn-lt"/>
          <a:ea typeface="+mn-ea"/>
          <a:cs typeface="+mn-cs"/>
        </a:defRPr>
      </a:lvl7pPr>
      <a:lvl8pPr marL="3565639" algn="l" defTabSz="1018754" rtl="0" eaLnBrk="1" latinLnBrk="0" hangingPunct="1">
        <a:defRPr sz="2000" kern="1200">
          <a:solidFill>
            <a:schemeClr val="tx1"/>
          </a:solidFill>
          <a:latin typeface="+mn-lt"/>
          <a:ea typeface="+mn-ea"/>
          <a:cs typeface="+mn-cs"/>
        </a:defRPr>
      </a:lvl8pPr>
      <a:lvl9pPr marL="4075016" algn="l" defTabSz="101875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8229600" cy="10058400"/>
          </a:xfrm>
          <a:prstGeom prst="rect">
            <a:avLst/>
          </a:prstGeom>
          <a:gradFill>
            <a:gsLst>
              <a:gs pos="0">
                <a:schemeClr val="tx2">
                  <a:lumMod val="5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904999" y="114428"/>
            <a:ext cx="6172200" cy="4177351"/>
          </a:xfrm>
          <a:prstGeom prst="rect">
            <a:avLst/>
          </a:prstGeom>
          <a:effectLst>
            <a:outerShdw blurRad="50800" dist="38100" dir="8100000" algn="tr" rotWithShape="0">
              <a:prstClr val="black">
                <a:alpha val="40000"/>
              </a:prstClr>
            </a:outerShdw>
          </a:effectLst>
        </p:spPr>
      </p:pic>
      <p:sp>
        <p:nvSpPr>
          <p:cNvPr id="2" name="Title 1"/>
          <p:cNvSpPr>
            <a:spLocks noGrp="1"/>
          </p:cNvSpPr>
          <p:nvPr>
            <p:ph type="ctrTitle"/>
          </p:nvPr>
        </p:nvSpPr>
        <p:spPr>
          <a:xfrm>
            <a:off x="1905000" y="3276600"/>
            <a:ext cx="6172199" cy="990599"/>
          </a:xfrm>
          <a:noFill/>
        </p:spPr>
        <p:txBody>
          <a:bodyPr anchor="ctr">
            <a:noAutofit/>
          </a:bodyPr>
          <a:lstStyle/>
          <a:p>
            <a:r>
              <a:rPr lang="en-US" sz="2400" b="1" dirty="0">
                <a:ln w="6350">
                  <a:solidFill>
                    <a:schemeClr val="bg1"/>
                  </a:solidFill>
                </a:ln>
                <a:solidFill>
                  <a:sysClr val="windowText" lastClr="000000"/>
                </a:solidFill>
                <a:latin typeface="Trebuchet MS" panose="020B0603020202020204" pitchFamily="34" charset="0"/>
              </a:rPr>
              <a:t>3722 Channel View Court</a:t>
            </a:r>
            <a:br>
              <a:rPr lang="en-US" sz="3200" b="1" dirty="0">
                <a:ln w="6350">
                  <a:solidFill>
                    <a:schemeClr val="bg1"/>
                  </a:solidFill>
                </a:ln>
                <a:solidFill>
                  <a:sysClr val="windowText" lastClr="000000"/>
                </a:solidFill>
                <a:latin typeface="Trebuchet MS" panose="020B0603020202020204" pitchFamily="34" charset="0"/>
              </a:rPr>
            </a:br>
            <a:r>
              <a:rPr lang="en-US" sz="1600" b="1" dirty="0">
                <a:ln w="6350">
                  <a:solidFill>
                    <a:schemeClr val="bg1"/>
                  </a:solidFill>
                </a:ln>
                <a:solidFill>
                  <a:sysClr val="windowText" lastClr="000000"/>
                </a:solidFill>
                <a:latin typeface="Trebuchet MS" panose="020B0603020202020204" pitchFamily="34" charset="0"/>
              </a:rPr>
              <a:t>Darrell Creek · Mount Pleasant, SC 29466</a:t>
            </a:r>
            <a:br>
              <a:rPr lang="en-US" sz="1600" b="1" dirty="0">
                <a:ln w="6350">
                  <a:solidFill>
                    <a:schemeClr val="bg1"/>
                  </a:solidFill>
                </a:ln>
                <a:solidFill>
                  <a:sysClr val="windowText" lastClr="000000"/>
                </a:solidFill>
                <a:latin typeface="Trebuchet MS" panose="020B0603020202020204" pitchFamily="34" charset="0"/>
              </a:rPr>
            </a:br>
            <a:r>
              <a:rPr lang="en-US" sz="1600" b="1" dirty="0">
                <a:ln w="6350">
                  <a:solidFill>
                    <a:schemeClr val="bg1"/>
                  </a:solidFill>
                </a:ln>
                <a:solidFill>
                  <a:sysClr val="windowText" lastClr="000000"/>
                </a:solidFill>
                <a:latin typeface="Trebuchet MS" panose="020B0603020202020204" pitchFamily="34" charset="0"/>
              </a:rPr>
              <a:t>MLS# 22016335 · $917,900</a:t>
            </a:r>
          </a:p>
        </p:txBody>
      </p:sp>
      <p:sp>
        <p:nvSpPr>
          <p:cNvPr id="3" name="Subtitle 2"/>
          <p:cNvSpPr>
            <a:spLocks noGrp="1"/>
          </p:cNvSpPr>
          <p:nvPr>
            <p:ph type="subTitle" idx="1"/>
          </p:nvPr>
        </p:nvSpPr>
        <p:spPr>
          <a:xfrm>
            <a:off x="1752600" y="4291779"/>
            <a:ext cx="6477000" cy="4471221"/>
          </a:xfrm>
        </p:spPr>
        <p:txBody>
          <a:bodyPr anchor="ctr">
            <a:noAutofit/>
          </a:bodyPr>
          <a:lstStyle/>
          <a:p>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This bright and airy home has it all: 4 very large bedrooms , 3 full baths and a half bath, 2 screened in porches and 2 decks! Plus tons of outdoor living space. The elevated home offers a huge amount of storage underneath with plenty of space to park your vehicles, golf cart or whatever mode of transportation you may have. Freshly painted on the inside and tons of updates have been completed in this home including a new metal roof. The master bathroom has been remodeled and the master closet has been enlarged as well. The kitchen has had a beautiful facelift with new quartz countertops, new appliances, a new copper farmhouse sink and more! The owners have also removed all carpet and so the home has hardwood floors throughout!</a:t>
            </a:r>
          </a:p>
          <a:p>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Just beyond the family room is a screened in porch which is great for watching sunsets in the evening. The master bedroom is on the main living area and also has its own screened in porch. Upstairs you will find 3 very nicely sized bedrooms (you will be impressed). One of the bedrooms has an </a:t>
            </a:r>
            <a:r>
              <a:rPr lang="en-US" sz="1200" dirty="0" err="1">
                <a:solidFill>
                  <a:schemeClr val="tx1"/>
                </a:solidFill>
                <a:latin typeface="Trebuchet MS" panose="020B0603020202020204" pitchFamily="34" charset="0"/>
                <a:ea typeface="Verdana" panose="020B0604030504040204" pitchFamily="34" charset="0"/>
                <a:cs typeface="Verdana" panose="020B0604030504040204" pitchFamily="34" charset="0"/>
              </a:rPr>
              <a:t>en</a:t>
            </a:r>
            <a:r>
              <a:rPr lang="en-US" sz="1200" dirty="0">
                <a:solidFill>
                  <a:schemeClr val="tx1"/>
                </a:solidFill>
                <a:latin typeface="Trebuchet MS" panose="020B0603020202020204" pitchFamily="34" charset="0"/>
                <a:ea typeface="Verdana" panose="020B0604030504040204" pitchFamily="34" charset="0"/>
                <a:cs typeface="Verdana" panose="020B0604030504040204" pitchFamily="34" charset="0"/>
              </a:rPr>
              <a:t> suite bathroom, a huge walk in closet and additional cedar closet. The other two bedrooms share a hallway bathroom. The middle bedroom also has access to a second deck. The yard is a great size and it is considered a double lot. The extra lot sits to the right of the home if you are facing the home from the street. This space has a ton of potential for a pool, outdoor kitchen, etc. The sky's the limit! Darrell Creek is a great neighborhood with nicely spaced out homes with large lots. There is a community pool as well for residents to enjoy! Don't miss out on this opportunity to live in one of Mt. Pleasant's coolest neighborhoods!</a:t>
            </a:r>
          </a:p>
        </p:txBody>
      </p:sp>
      <p:pic>
        <p:nvPicPr>
          <p:cNvPr id="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06866" y="8963347"/>
            <a:ext cx="1094134" cy="1094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2402" y="8943345"/>
            <a:ext cx="1923605" cy="1093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ectangle 30"/>
          <p:cNvSpPr/>
          <p:nvPr/>
        </p:nvSpPr>
        <p:spPr>
          <a:xfrm>
            <a:off x="4153471" y="9041820"/>
            <a:ext cx="2753397" cy="1015663"/>
          </a:xfrm>
          <a:prstGeom prst="rect">
            <a:avLst/>
          </a:prstGeom>
        </p:spPr>
        <p:txBody>
          <a:bodyPr wrap="square">
            <a:spAutoFit/>
          </a:bodyPr>
          <a:lstStyle/>
          <a:p>
            <a:pPr algn="r"/>
            <a:r>
              <a:rPr lang="en-US" sz="1800" b="1" dirty="0">
                <a:latin typeface="Trebuchet MS" panose="020B0603020202020204" pitchFamily="34" charset="0"/>
                <a:ea typeface="Verdana" panose="020B0604030504040204" pitchFamily="34" charset="0"/>
                <a:cs typeface="Verdana" panose="020B0604030504040204" pitchFamily="34" charset="0"/>
              </a:rPr>
              <a:t>Carey Nikonchuk</a:t>
            </a:r>
          </a:p>
          <a:p>
            <a:pPr algn="r"/>
            <a:r>
              <a:rPr lang="en-US" sz="1400" dirty="0">
                <a:latin typeface="Trebuchet MS" panose="020B0603020202020204" pitchFamily="34" charset="0"/>
                <a:ea typeface="Verdana" panose="020B0604030504040204" pitchFamily="34" charset="0"/>
                <a:cs typeface="Verdana" panose="020B0604030504040204" pitchFamily="34" charset="0"/>
              </a:rPr>
              <a:t>(843) 276-1701 M</a:t>
            </a:r>
          </a:p>
          <a:p>
            <a:pPr algn="r"/>
            <a:r>
              <a:rPr lang="en-US" sz="1400" dirty="0">
                <a:latin typeface="Trebuchet MS" panose="020B0603020202020204" pitchFamily="34" charset="0"/>
              </a:rPr>
              <a:t>cnikonchuk@gmail.com</a:t>
            </a:r>
          </a:p>
          <a:p>
            <a:pPr algn="r"/>
            <a:r>
              <a:rPr lang="en-US" sz="1400" dirty="0">
                <a:latin typeface="Trebuchet MS" panose="020B0603020202020204" pitchFamily="34" charset="0"/>
              </a:rPr>
              <a:t>www.palmettoproperty.net</a:t>
            </a:r>
          </a:p>
        </p:txBody>
      </p:sp>
      <p:pic>
        <p:nvPicPr>
          <p:cNvPr id="5" name="Picture 4">
            <a:extLst>
              <a:ext uri="{FF2B5EF4-FFF2-40B4-BE49-F238E27FC236}">
                <a16:creationId xmlns:a16="http://schemas.microsoft.com/office/drawing/2014/main" id="{46EE3ABF-0AD7-4BAF-8EFE-0054297EE75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52399" y="7678642"/>
            <a:ext cx="1600200" cy="1066800"/>
          </a:xfrm>
          <a:prstGeom prst="rect">
            <a:avLst/>
          </a:prstGeom>
        </p:spPr>
      </p:pic>
      <p:pic>
        <p:nvPicPr>
          <p:cNvPr id="8" name="Picture 7">
            <a:extLst>
              <a:ext uri="{FF2B5EF4-FFF2-40B4-BE49-F238E27FC236}">
                <a16:creationId xmlns:a16="http://schemas.microsoft.com/office/drawing/2014/main" id="{923F280A-95C0-4842-9293-40D5F257962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2399" y="2683838"/>
            <a:ext cx="1600200" cy="1093471"/>
          </a:xfrm>
          <a:prstGeom prst="rect">
            <a:avLst/>
          </a:prstGeom>
        </p:spPr>
      </p:pic>
      <p:pic>
        <p:nvPicPr>
          <p:cNvPr id="10" name="Picture 9">
            <a:extLst>
              <a:ext uri="{FF2B5EF4-FFF2-40B4-BE49-F238E27FC236}">
                <a16:creationId xmlns:a16="http://schemas.microsoft.com/office/drawing/2014/main" id="{B9B6F2D5-E784-49C7-81D3-F0850F19BB6E}"/>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52399" y="1489811"/>
            <a:ext cx="1600200" cy="1018794"/>
          </a:xfrm>
          <a:prstGeom prst="rect">
            <a:avLst/>
          </a:prstGeom>
        </p:spPr>
      </p:pic>
      <p:pic>
        <p:nvPicPr>
          <p:cNvPr id="13" name="Picture 12">
            <a:extLst>
              <a:ext uri="{FF2B5EF4-FFF2-40B4-BE49-F238E27FC236}">
                <a16:creationId xmlns:a16="http://schemas.microsoft.com/office/drawing/2014/main" id="{06B7A0B0-5ADA-4D62-8B86-DDB96EA994A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52399" y="114428"/>
            <a:ext cx="1600200" cy="1200150"/>
          </a:xfrm>
          <a:prstGeom prst="rect">
            <a:avLst/>
          </a:prstGeom>
        </p:spPr>
      </p:pic>
      <p:pic>
        <p:nvPicPr>
          <p:cNvPr id="18" name="Picture 17">
            <a:extLst>
              <a:ext uri="{FF2B5EF4-FFF2-40B4-BE49-F238E27FC236}">
                <a16:creationId xmlns:a16="http://schemas.microsoft.com/office/drawing/2014/main" id="{582EFB8E-A703-4460-9BA8-E82FAC0524E3}"/>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152399" y="3952542"/>
            <a:ext cx="1600200" cy="1061465"/>
          </a:xfrm>
          <a:prstGeom prst="rect">
            <a:avLst/>
          </a:prstGeom>
        </p:spPr>
      </p:pic>
      <p:pic>
        <p:nvPicPr>
          <p:cNvPr id="20" name="Picture 19">
            <a:extLst>
              <a:ext uri="{FF2B5EF4-FFF2-40B4-BE49-F238E27FC236}">
                <a16:creationId xmlns:a16="http://schemas.microsoft.com/office/drawing/2014/main" id="{50DF044F-7219-4D1D-B784-229F43469959}"/>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52399" y="6436607"/>
            <a:ext cx="1600200" cy="1066800"/>
          </a:xfrm>
          <a:prstGeom prst="rect">
            <a:avLst/>
          </a:prstGeom>
        </p:spPr>
      </p:pic>
      <p:pic>
        <p:nvPicPr>
          <p:cNvPr id="25" name="Picture 24">
            <a:extLst>
              <a:ext uri="{FF2B5EF4-FFF2-40B4-BE49-F238E27FC236}">
                <a16:creationId xmlns:a16="http://schemas.microsoft.com/office/drawing/2014/main" id="{7C2A5E22-3C02-4F1D-A26A-E0E70BDA594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52399" y="5189240"/>
            <a:ext cx="1600200" cy="1072134"/>
          </a:xfrm>
          <a:prstGeom prst="rect">
            <a:avLst/>
          </a:prstGeom>
        </p:spPr>
      </p:pic>
      <p:sp>
        <p:nvSpPr>
          <p:cNvPr id="4" name="Rectangle 3">
            <a:extLst>
              <a:ext uri="{FF2B5EF4-FFF2-40B4-BE49-F238E27FC236}">
                <a16:creationId xmlns:a16="http://schemas.microsoft.com/office/drawing/2014/main" id="{3F0E83C8-AECD-4552-8889-941F70D88729}"/>
              </a:ext>
            </a:extLst>
          </p:cNvPr>
          <p:cNvSpPr/>
          <p:nvPr/>
        </p:nvSpPr>
        <p:spPr>
          <a:xfrm>
            <a:off x="1905000" y="62552"/>
            <a:ext cx="6172201" cy="954107"/>
          </a:xfrm>
          <a:prstGeom prst="rect">
            <a:avLst/>
          </a:prstGeom>
        </p:spPr>
        <p:txBody>
          <a:bodyPr wrap="square">
            <a:spAutoFit/>
          </a:bodyPr>
          <a:lstStyle/>
          <a:p>
            <a:pPr algn="ctr"/>
            <a:r>
              <a:rPr lang="en-US" sz="2800" i="1" dirty="0">
                <a:ln w="3175">
                  <a:solidFill>
                    <a:schemeClr val="tx1"/>
                  </a:solidFill>
                </a:ln>
                <a:solidFill>
                  <a:schemeClr val="bg1"/>
                </a:solidFill>
                <a:effectLst>
                  <a:outerShdw blurRad="38100" dist="38100" dir="2700000" algn="tl">
                    <a:srgbClr val="000000">
                      <a:alpha val="43137"/>
                    </a:srgbClr>
                  </a:outerShdw>
                </a:effectLst>
                <a:latin typeface="Trebuchet MS" panose="020B0603020202020204" pitchFamily="34" charset="0"/>
              </a:rPr>
              <a:t>Bring Us An Offer!</a:t>
            </a:r>
          </a:p>
          <a:p>
            <a:pPr algn="ctr"/>
            <a:r>
              <a:rPr lang="en-US" sz="2800" i="1" dirty="0">
                <a:ln w="3175">
                  <a:solidFill>
                    <a:schemeClr val="tx1"/>
                  </a:solidFill>
                </a:ln>
                <a:solidFill>
                  <a:schemeClr val="bg1"/>
                </a:solidFill>
                <a:effectLst>
                  <a:outerShdw blurRad="38100" dist="38100" dir="2700000" algn="tl">
                    <a:srgbClr val="000000">
                      <a:alpha val="43137"/>
                    </a:srgbClr>
                  </a:outerShdw>
                </a:effectLst>
                <a:latin typeface="Trebuchet MS" panose="020B0603020202020204" pitchFamily="34" charset="0"/>
              </a:rPr>
              <a:t>Price Reduction!</a:t>
            </a:r>
          </a:p>
        </p:txBody>
      </p:sp>
    </p:spTree>
    <p:extLst>
      <p:ext uri="{BB962C8B-B14F-4D97-AF65-F5344CB8AC3E}">
        <p14:creationId xmlns:p14="http://schemas.microsoft.com/office/powerpoint/2010/main" val="4069789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380</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Trebuchet MS</vt:lpstr>
      <vt:lpstr>Office Theme</vt:lpstr>
      <vt:lpstr>3722 Channel View Court Darrell Creek · Mount Pleasant, SC 29466 MLS# 22016335 · $917,900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1280 Marsh Rabbit Ct Dunes West ~ Mt Pleasant MLS# 1411605 ~ $</dc:title>
  <dc:creator>CVH360</dc:creator>
  <cp:lastModifiedBy>A. Thomas Price</cp:lastModifiedBy>
  <cp:revision>53</cp:revision>
  <dcterms:created xsi:type="dcterms:W3CDTF">2006-08-16T00:00:00Z</dcterms:created>
  <dcterms:modified xsi:type="dcterms:W3CDTF">2022-07-07T16:40:53Z</dcterms:modified>
</cp:coreProperties>
</file>