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7772400" cy="10058400"/>
  <p:notesSz cx="6858000" cy="9144000"/>
  <p:defaultTex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8" d="100"/>
          <a:sy n="48" d="100"/>
        </p:scale>
        <p:origin x="2220" y="60"/>
      </p:cViewPr>
      <p:guideLst>
        <p:guide orient="horz" pos="3168"/>
        <p:guide pos="244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259080" y="482804"/>
            <a:ext cx="7252247" cy="9088668"/>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ounded Rectangle 9"/>
          <p:cNvSpPr/>
          <p:nvPr/>
        </p:nvSpPr>
        <p:spPr>
          <a:xfrm>
            <a:off x="355807" y="636771"/>
            <a:ext cx="7060788" cy="4559808"/>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4"/>
          <p:cNvSpPr>
            <a:spLocks noGrp="1"/>
          </p:cNvSpPr>
          <p:nvPr>
            <p:ph type="ctrTitle"/>
          </p:nvPr>
        </p:nvSpPr>
        <p:spPr>
          <a:xfrm>
            <a:off x="614020" y="2669635"/>
            <a:ext cx="6606540" cy="268224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smtClean="0"/>
              <a:t>Click to edit Master title style</a:t>
            </a:r>
            <a:endParaRPr kumimoji="0" lang="en-US"/>
          </a:p>
        </p:txBody>
      </p:sp>
      <p:sp>
        <p:nvSpPr>
          <p:cNvPr id="20" name="Subtitle 19"/>
          <p:cNvSpPr>
            <a:spLocks noGrp="1"/>
          </p:cNvSpPr>
          <p:nvPr>
            <p:ph type="subTitle" idx="1"/>
          </p:nvPr>
        </p:nvSpPr>
        <p:spPr>
          <a:xfrm>
            <a:off x="614020" y="5404714"/>
            <a:ext cx="6606540" cy="134112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9" name="Date Placeholder 18"/>
          <p:cNvSpPr>
            <a:spLocks noGrp="1"/>
          </p:cNvSpPr>
          <p:nvPr>
            <p:ph type="dt" sz="half" idx="10"/>
          </p:nvPr>
        </p:nvSpPr>
        <p:spPr/>
        <p:txBody>
          <a:bodyPr/>
          <a:lstStyle>
            <a:extLst/>
          </a:lstStyle>
          <a:p>
            <a:fld id="{1D8BD707-D9CF-40AE-B4C6-C98DA3205C09}" type="datetimeFigureOut">
              <a:rPr lang="en-US" smtClean="0"/>
              <a:pPr/>
              <a:t>3/22/2016</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11" name="Slide Number Placeholder 10"/>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27482" y="7309104"/>
            <a:ext cx="6956298" cy="1542288"/>
          </a:xfrm>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27482" y="777849"/>
            <a:ext cx="6956298" cy="614233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3/22/2016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34990" y="782326"/>
            <a:ext cx="1684020" cy="7711439"/>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3390" y="782324"/>
            <a:ext cx="5052060" cy="771144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3/22/2016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7482" y="7309104"/>
            <a:ext cx="6956298" cy="154228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a:xfrm>
            <a:off x="427482" y="777849"/>
            <a:ext cx="6956298" cy="6142330"/>
          </a:xfrm>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3/22/2016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59080" y="482804"/>
            <a:ext cx="7252247" cy="9088668"/>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ed Rectangle 10"/>
          <p:cNvSpPr/>
          <p:nvPr/>
        </p:nvSpPr>
        <p:spPr>
          <a:xfrm>
            <a:off x="355807" y="636771"/>
            <a:ext cx="7060788" cy="6367283"/>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398092" y="7228637"/>
            <a:ext cx="6956298" cy="992429"/>
          </a:xfrm>
        </p:spPr>
        <p:txBody>
          <a:bodyPr lIns="91440" bIns="0" anchor="b"/>
          <a:lstStyle>
            <a:lvl1pPr algn="l">
              <a:buNone/>
              <a:defRPr sz="3600" b="0" cap="none" baseline="0">
                <a:solidFill>
                  <a:schemeClr val="bg2">
                    <a:shade val="25000"/>
                  </a:schemeClr>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8092" y="8249243"/>
            <a:ext cx="6956298" cy="616915"/>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3/22/2016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37199" y="777850"/>
            <a:ext cx="3342132" cy="6437376"/>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042056" y="777850"/>
            <a:ext cx="3342132" cy="6437376"/>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3/22/2016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7482" y="7309104"/>
            <a:ext cx="6956298" cy="1542288"/>
          </a:xfrm>
        </p:spPr>
        <p:txBody>
          <a:bodyPr anchor="b"/>
          <a:lstStyle>
            <a:lvl1pPr>
              <a:defRPr b="1"/>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16140" y="849842"/>
            <a:ext cx="3342132" cy="1161838"/>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3954344" y="849842"/>
            <a:ext cx="3342132" cy="1161838"/>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516140" y="2123440"/>
            <a:ext cx="3342132" cy="5118608"/>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3954344" y="2123440"/>
            <a:ext cx="3342132" cy="5118608"/>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3/22/2016</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1D8BD707-D9CF-40AE-B4C6-C98DA3205C09}" type="datetimeFigureOut">
              <a:rPr lang="en-US" smtClean="0"/>
              <a:pPr/>
              <a:t>3/22/2016</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259080" y="482804"/>
            <a:ext cx="7252247" cy="9088668"/>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1D8BD707-D9CF-40AE-B4C6-C98DA3205C09}" type="datetimeFigureOut">
              <a:rPr lang="en-US" smtClean="0"/>
              <a:pPr/>
              <a:t>3/22/2016</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07966" y="782320"/>
            <a:ext cx="2526030" cy="1341120"/>
          </a:xfrm>
        </p:spPr>
        <p:txBody>
          <a:bodyPr anchor="b"/>
          <a:lstStyle>
            <a:lvl1pPr algn="l">
              <a:buNone/>
              <a:defRPr sz="2200" b="1">
                <a:solidFill>
                  <a:schemeClr val="accent1"/>
                </a:solidFill>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708020" y="2123443"/>
            <a:ext cx="2526030" cy="6168964"/>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1"/>
          </p:nvPr>
        </p:nvSpPr>
        <p:spPr>
          <a:xfrm>
            <a:off x="647167" y="1364211"/>
            <a:ext cx="3932235" cy="6929123"/>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3/22/2016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59080" y="482804"/>
            <a:ext cx="7252247" cy="9088668"/>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 Single Corner Rectangle 10"/>
          <p:cNvSpPr/>
          <p:nvPr/>
        </p:nvSpPr>
        <p:spPr>
          <a:xfrm>
            <a:off x="5440681" y="636771"/>
            <a:ext cx="1975914" cy="637032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388620" y="7351015"/>
            <a:ext cx="6995160" cy="1542288"/>
          </a:xfrm>
        </p:spPr>
        <p:txBody>
          <a:bodyPr anchor="t"/>
          <a:lstStyle>
            <a:lvl1pPr algn="l">
              <a:buNone/>
              <a:defRPr sz="3600" b="0">
                <a:solidFill>
                  <a:schemeClr val="bg2">
                    <a:shade val="25000"/>
                  </a:schemeClr>
                </a:solidFill>
                <a:effectLst/>
              </a:defRPr>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bwMode="grayWhite">
          <a:xfrm>
            <a:off x="5493305" y="782320"/>
            <a:ext cx="1904238" cy="6176837"/>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3/22/2016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3" name="Picture Placeholder 2"/>
          <p:cNvSpPr>
            <a:spLocks noGrp="1"/>
          </p:cNvSpPr>
          <p:nvPr>
            <p:ph type="pic" idx="1"/>
          </p:nvPr>
        </p:nvSpPr>
        <p:spPr>
          <a:xfrm>
            <a:off x="358258" y="639126"/>
            <a:ext cx="5036515" cy="637032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smtClean="0"/>
              <a:t>Click icon to add picture</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259080" y="482804"/>
            <a:ext cx="7252247" cy="9088668"/>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ounded Rectangle 8"/>
          <p:cNvSpPr/>
          <p:nvPr/>
        </p:nvSpPr>
        <p:spPr>
          <a:xfrm>
            <a:off x="355807" y="636771"/>
            <a:ext cx="7060788" cy="804672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Title Placeholder 12"/>
          <p:cNvSpPr>
            <a:spLocks noGrp="1"/>
          </p:cNvSpPr>
          <p:nvPr>
            <p:ph type="title"/>
          </p:nvPr>
        </p:nvSpPr>
        <p:spPr>
          <a:xfrm>
            <a:off x="427482" y="7312199"/>
            <a:ext cx="6956298" cy="1542288"/>
          </a:xfrm>
          <a:prstGeom prst="rect">
            <a:avLst/>
          </a:prstGeom>
        </p:spPr>
        <p:txBody>
          <a:bodyPr vert="horz" anchor="b">
            <a:normAutofit/>
          </a:bodyPr>
          <a:lstStyle>
            <a:extLst/>
          </a:lstStyle>
          <a:p>
            <a:r>
              <a:rPr kumimoji="0" lang="en-US" smtClean="0"/>
              <a:t>Click to edit Master title style</a:t>
            </a:r>
            <a:endParaRPr kumimoji="0" lang="en-US"/>
          </a:p>
        </p:txBody>
      </p:sp>
      <p:sp>
        <p:nvSpPr>
          <p:cNvPr id="4" name="Text Placeholder 3"/>
          <p:cNvSpPr>
            <a:spLocks noGrp="1"/>
          </p:cNvSpPr>
          <p:nvPr>
            <p:ph type="body" idx="1"/>
          </p:nvPr>
        </p:nvSpPr>
        <p:spPr>
          <a:xfrm>
            <a:off x="427482" y="777849"/>
            <a:ext cx="6956298" cy="6142330"/>
          </a:xfrm>
          <a:prstGeom prst="rect">
            <a:avLst/>
          </a:prstGeom>
        </p:spPr>
        <p:txBody>
          <a:bodyPr vert="horz" lIns="182880" tIns="9144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5" name="Date Placeholder 24"/>
          <p:cNvSpPr>
            <a:spLocks noGrp="1"/>
          </p:cNvSpPr>
          <p:nvPr>
            <p:ph type="dt" sz="half" idx="2"/>
          </p:nvPr>
        </p:nvSpPr>
        <p:spPr>
          <a:xfrm>
            <a:off x="3209879" y="8964084"/>
            <a:ext cx="1943100" cy="535517"/>
          </a:xfrm>
          <a:prstGeom prst="rect">
            <a:avLst/>
          </a:prstGeom>
        </p:spPr>
        <p:txBody>
          <a:bodyPr vert="horz" anchor="b"/>
          <a:lstStyle>
            <a:lvl1pPr algn="r" eaLnBrk="1" latinLnBrk="0" hangingPunct="1">
              <a:defRPr kumimoji="0" sz="1000">
                <a:solidFill>
                  <a:schemeClr val="bg2">
                    <a:shade val="50000"/>
                  </a:schemeClr>
                </a:solidFill>
              </a:defRPr>
            </a:lvl1pPr>
            <a:extLst/>
          </a:lstStyle>
          <a:p>
            <a:fld id="{1D8BD707-D9CF-40AE-B4C6-C98DA3205C09}" type="datetimeFigureOut">
              <a:rPr lang="en-US" smtClean="0"/>
              <a:pPr/>
              <a:t>3/22/2016</a:t>
            </a:fld>
            <a:endParaRPr lang="en-US"/>
          </a:p>
        </p:txBody>
      </p:sp>
      <p:sp>
        <p:nvSpPr>
          <p:cNvPr id="18" name="Footer Placeholder 17"/>
          <p:cNvSpPr>
            <a:spLocks noGrp="1"/>
          </p:cNvSpPr>
          <p:nvPr>
            <p:ph type="ftr" sz="quarter" idx="3"/>
          </p:nvPr>
        </p:nvSpPr>
        <p:spPr>
          <a:xfrm>
            <a:off x="5152979" y="8964084"/>
            <a:ext cx="1943100" cy="535517"/>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n-US"/>
          </a:p>
        </p:txBody>
      </p:sp>
      <p:sp>
        <p:nvSpPr>
          <p:cNvPr id="5" name="Slide Number Placeholder 4"/>
          <p:cNvSpPr>
            <a:spLocks noGrp="1"/>
          </p:cNvSpPr>
          <p:nvPr>
            <p:ph type="sldNum" sz="quarter" idx="4"/>
          </p:nvPr>
        </p:nvSpPr>
        <p:spPr>
          <a:xfrm>
            <a:off x="7096079" y="8964084"/>
            <a:ext cx="388620" cy="535517"/>
          </a:xfrm>
          <a:prstGeom prst="rect">
            <a:avLst/>
          </a:prstGeom>
        </p:spPr>
        <p:txBody>
          <a:bodyPr vert="horz" anchor="b"/>
          <a:lstStyle>
            <a:lvl1pPr algn="r" eaLnBrk="1" latinLnBrk="0" hangingPunct="1">
              <a:defRPr kumimoji="0" sz="1000">
                <a:solidFill>
                  <a:schemeClr val="bg2">
                    <a:shade val="50000"/>
                  </a:schemeClr>
                </a:solidFill>
              </a:defRPr>
            </a:lvl1pPr>
            <a:extLst/>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gif"/><Relationship Id="rId9"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80" y="20321"/>
            <a:ext cx="7772400" cy="513080"/>
          </a:xfrm>
        </p:spPr>
        <p:txBody>
          <a:bodyPr anchor="ctr">
            <a:noAutofit/>
          </a:bodyPr>
          <a:lstStyle/>
          <a:p>
            <a:pPr algn="ctr"/>
            <a:r>
              <a:rPr lang="en-US" sz="2600" b="0" dirty="0">
                <a:solidFill>
                  <a:srgbClr val="FFFFFF"/>
                </a:solidFill>
                <a:effectLst>
                  <a:outerShdw blurRad="50800" dist="38100" dir="5400000" algn="t" rotWithShape="0">
                    <a:prstClr val="black">
                      <a:alpha val="40000"/>
                    </a:prstClr>
                  </a:outerShdw>
                </a:effectLst>
                <a:latin typeface="Rage Italic" panose="03070502040507070304" pitchFamily="66" charset="0"/>
                <a:cs typeface="Arial" panose="020B0604020202020204" pitchFamily="34" charset="0"/>
              </a:rPr>
              <a:t>Beautiful </a:t>
            </a:r>
            <a:r>
              <a:rPr lang="en-US" sz="2600" b="0" dirty="0" smtClean="0">
                <a:solidFill>
                  <a:srgbClr val="FFFFFF"/>
                </a:solidFill>
                <a:effectLst>
                  <a:outerShdw blurRad="50800" dist="38100" dir="5400000" algn="t" rotWithShape="0">
                    <a:prstClr val="black">
                      <a:alpha val="40000"/>
                    </a:prstClr>
                  </a:outerShdw>
                </a:effectLst>
                <a:latin typeface="Rage Italic" panose="03070502040507070304" pitchFamily="66" charset="0"/>
                <a:cs typeface="Arial" panose="020B0604020202020204" pitchFamily="34" charset="0"/>
              </a:rPr>
              <a:t>Southern Home </a:t>
            </a:r>
            <a:r>
              <a:rPr lang="en-US" sz="2600" b="0" dirty="0">
                <a:solidFill>
                  <a:srgbClr val="FFFFFF"/>
                </a:solidFill>
                <a:effectLst>
                  <a:outerShdw blurRad="50800" dist="38100" dir="5400000" algn="t" rotWithShape="0">
                    <a:prstClr val="black">
                      <a:alpha val="40000"/>
                    </a:prstClr>
                  </a:outerShdw>
                </a:effectLst>
                <a:latin typeface="Rage Italic" panose="03070502040507070304" pitchFamily="66" charset="0"/>
                <a:cs typeface="Arial" panose="020B0604020202020204" pitchFamily="34" charset="0"/>
              </a:rPr>
              <a:t>on Large Lot in Darrell Creek</a:t>
            </a:r>
            <a:endParaRPr lang="en-US" sz="2600" b="0" dirty="0">
              <a:solidFill>
                <a:srgbClr val="FFFFFF"/>
              </a:solidFill>
              <a:effectLst>
                <a:outerShdw blurRad="50800" dist="38100" dir="5400000" algn="t" rotWithShape="0">
                  <a:prstClr val="black">
                    <a:alpha val="40000"/>
                  </a:prstClr>
                </a:outerShdw>
              </a:effectLst>
              <a:latin typeface="Rage Italic" panose="03070502040507070304" pitchFamily="66" charset="0"/>
              <a:cs typeface="Arial" panose="020B0604020202020204" pitchFamily="34" charset="0"/>
            </a:endParaRPr>
          </a:p>
        </p:txBody>
      </p:sp>
      <p:sp>
        <p:nvSpPr>
          <p:cNvPr id="4" name="Rectangle 3"/>
          <p:cNvSpPr/>
          <p:nvPr/>
        </p:nvSpPr>
        <p:spPr>
          <a:xfrm>
            <a:off x="-10160" y="9677400"/>
            <a:ext cx="7782560" cy="307777"/>
          </a:xfrm>
          <a:prstGeom prst="rect">
            <a:avLst/>
          </a:prstGeom>
        </p:spPr>
        <p:txBody>
          <a:bodyPr wrap="square">
            <a:spAutoFit/>
          </a:bodyPr>
          <a:lstStyle/>
          <a:p>
            <a:pPr algn="ctr"/>
            <a:r>
              <a:rPr lang="en-US" sz="1400" dirty="0">
                <a:solidFill>
                  <a:srgbClr val="FFFFFF"/>
                </a:solidFill>
                <a:latin typeface="Arial" panose="020B0604020202020204" pitchFamily="34" charset="0"/>
                <a:cs typeface="Arial" panose="020B0604020202020204" pitchFamily="34" charset="0"/>
              </a:rPr>
              <a:t>AgentOwned Preferred Group | 824 Johnnie </a:t>
            </a:r>
            <a:r>
              <a:rPr lang="en-US" sz="1400" dirty="0" err="1">
                <a:solidFill>
                  <a:srgbClr val="FFFFFF"/>
                </a:solidFill>
                <a:latin typeface="Arial" panose="020B0604020202020204" pitchFamily="34" charset="0"/>
                <a:cs typeface="Arial" panose="020B0604020202020204" pitchFamily="34" charset="0"/>
              </a:rPr>
              <a:t>Dodds</a:t>
            </a:r>
            <a:r>
              <a:rPr lang="en-US" sz="1400" dirty="0">
                <a:solidFill>
                  <a:srgbClr val="FFFFFF"/>
                </a:solidFill>
                <a:latin typeface="Arial" panose="020B0604020202020204" pitchFamily="34" charset="0"/>
                <a:cs typeface="Arial" panose="020B0604020202020204" pitchFamily="34" charset="0"/>
              </a:rPr>
              <a:t> Blvd | Mt Pleasant, SC 29464</a:t>
            </a:r>
          </a:p>
        </p:txBody>
      </p:sp>
      <p:pic>
        <p:nvPicPr>
          <p:cNvPr id="1028" name="Picture 4" descr="Agent Office Logo"/>
          <p:cNvPicPr>
            <a:picLocks noChangeAspect="1" noChangeArrowheads="1"/>
          </p:cNvPicPr>
          <p:nvPr/>
        </p:nvPicPr>
        <p:blipFill rotWithShape="1">
          <a:blip r:embed="rId2">
            <a:extLst>
              <a:ext uri="{28A0092B-C50C-407E-A947-70E740481C1C}">
                <a14:useLocalDpi xmlns:a14="http://schemas.microsoft.com/office/drawing/2010/main" val="0"/>
              </a:ext>
            </a:extLst>
          </a:blip>
          <a:srcRect l="6493" t="2733" r="8037" b="2733"/>
          <a:stretch/>
        </p:blipFill>
        <p:spPr bwMode="auto">
          <a:xfrm>
            <a:off x="381000" y="8439270"/>
            <a:ext cx="521653" cy="990480"/>
          </a:xfrm>
          <a:prstGeom prst="round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67093" y="8519012"/>
            <a:ext cx="3588067" cy="830997"/>
          </a:xfrm>
          <a:prstGeom prst="rect">
            <a:avLst/>
          </a:prstGeom>
        </p:spPr>
        <p:txBody>
          <a:bodyPr wrap="square">
            <a:spAutoFit/>
          </a:bodyPr>
          <a:lstStyle/>
          <a:p>
            <a:r>
              <a:rPr lang="en-US" dirty="0">
                <a:latin typeface="Arial" panose="020B0604020202020204" pitchFamily="34" charset="0"/>
                <a:cs typeface="Arial" panose="020B0604020202020204" pitchFamily="34" charset="0"/>
              </a:rPr>
              <a:t>Kea Whatley</a:t>
            </a:r>
          </a:p>
          <a:p>
            <a:r>
              <a:rPr lang="en-US" sz="1400" dirty="0" smtClean="0">
                <a:latin typeface="Arial" panose="020B0604020202020204" pitchFamily="34" charset="0"/>
                <a:cs typeface="Arial" panose="020B0604020202020204" pitchFamily="34" charset="0"/>
              </a:rPr>
              <a:t>Mobile 843-408-8704</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keawhat@aol.com </a:t>
            </a:r>
          </a:p>
        </p:txBody>
      </p:sp>
      <p:pic>
        <p:nvPicPr>
          <p:cNvPr id="6" name="Picture 5"/>
          <p:cNvPicPr>
            <a:picLocks noChangeAspect="1"/>
          </p:cNvPicPr>
          <p:nvPr/>
        </p:nvPicPr>
        <p:blipFill>
          <a:blip r:embed="rId3"/>
          <a:stretch>
            <a:fillRect/>
          </a:stretch>
        </p:blipFill>
        <p:spPr>
          <a:xfrm>
            <a:off x="329608" y="533400"/>
            <a:ext cx="7103024" cy="4727100"/>
          </a:xfrm>
          <a:prstGeom prst="roundRect">
            <a:avLst>
              <a:gd name="adj" fmla="val 5213"/>
            </a:avLst>
          </a:prstGeom>
          <a:ln>
            <a:noFill/>
          </a:ln>
          <a:effectLst/>
        </p:spPr>
      </p:pic>
      <p:sp>
        <p:nvSpPr>
          <p:cNvPr id="3" name="Subtitle 2"/>
          <p:cNvSpPr>
            <a:spLocks noGrp="1"/>
          </p:cNvSpPr>
          <p:nvPr>
            <p:ph type="subTitle" idx="1"/>
          </p:nvPr>
        </p:nvSpPr>
        <p:spPr>
          <a:xfrm>
            <a:off x="352426" y="533399"/>
            <a:ext cx="7080206" cy="1148400"/>
          </a:xfrm>
        </p:spPr>
        <p:txBody>
          <a:bodyPr anchor="ctr">
            <a:normAutofit/>
          </a:bodyPr>
          <a:lstStyle/>
          <a:p>
            <a:pPr algn="l"/>
            <a:r>
              <a:rPr lang="en-US" sz="1600" b="1" dirty="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3731 Saint </a:t>
            </a:r>
            <a:r>
              <a:rPr lang="en-US" sz="1600" b="1" dirty="0" err="1">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Ellens</a:t>
            </a:r>
            <a:r>
              <a:rPr lang="en-US" sz="1600" b="1" dirty="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Drive</a:t>
            </a:r>
          </a:p>
          <a:p>
            <a:pPr algn="l"/>
            <a:r>
              <a:rPr lang="en-US" sz="1600" b="1" dirty="0" smtClean="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Mount </a:t>
            </a:r>
            <a:r>
              <a:rPr lang="en-US" sz="1600" b="1" dirty="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Pleasant, SC 29466</a:t>
            </a:r>
          </a:p>
          <a:p>
            <a:pPr algn="l"/>
            <a:r>
              <a:rPr lang="en-US" sz="1600" b="1" dirty="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MLS# 15031212</a:t>
            </a:r>
          </a:p>
          <a:p>
            <a:pPr algn="l"/>
            <a:r>
              <a:rPr lang="en-US" sz="1600" b="1" dirty="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$594,000</a:t>
            </a:r>
            <a:endParaRPr lang="en-US" sz="1600" b="1" dirty="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1650" y="8601075"/>
            <a:ext cx="1809750" cy="828675"/>
          </a:xfrm>
          <a:prstGeom prst="rect">
            <a:avLst/>
          </a:prstGeom>
        </p:spPr>
      </p:pic>
      <p:grpSp>
        <p:nvGrpSpPr>
          <p:cNvPr id="14" name="Group 13"/>
          <p:cNvGrpSpPr/>
          <p:nvPr/>
        </p:nvGrpSpPr>
        <p:grpSpPr>
          <a:xfrm>
            <a:off x="385345" y="4806000"/>
            <a:ext cx="6991550" cy="909000"/>
            <a:chOff x="408423" y="4653600"/>
            <a:chExt cx="6991550" cy="909000"/>
          </a:xfrm>
        </p:grpSpPr>
        <p:pic>
          <p:nvPicPr>
            <p:cNvPr id="8" name="Picture 7"/>
            <p:cNvPicPr>
              <a:picLocks noChangeAspect="1"/>
            </p:cNvPicPr>
            <p:nvPr/>
          </p:nvPicPr>
          <p:blipFill>
            <a:blip r:embed="rId5"/>
            <a:stretch>
              <a:fillRect/>
            </a:stretch>
          </p:blipFill>
          <p:spPr>
            <a:xfrm>
              <a:off x="408423" y="4653600"/>
              <a:ext cx="1212000" cy="909000"/>
            </a:xfrm>
            <a:prstGeom prst="rect">
              <a:avLst/>
            </a:prstGeom>
            <a:ln>
              <a:solidFill>
                <a:srgbClr val="FFFFFF"/>
              </a:solidFill>
            </a:ln>
            <a:effectLst>
              <a:outerShdw blurRad="190500" algn="tl" rotWithShape="0">
                <a:srgbClr val="000000">
                  <a:alpha val="70000"/>
                </a:srgbClr>
              </a:outerShdw>
            </a:effectLst>
          </p:spPr>
        </p:pic>
        <p:pic>
          <p:nvPicPr>
            <p:cNvPr id="9" name="Picture 8"/>
            <p:cNvPicPr>
              <a:picLocks noChangeAspect="1"/>
            </p:cNvPicPr>
            <p:nvPr/>
          </p:nvPicPr>
          <p:blipFill>
            <a:blip r:embed="rId6"/>
            <a:stretch>
              <a:fillRect/>
            </a:stretch>
          </p:blipFill>
          <p:spPr>
            <a:xfrm>
              <a:off x="1853310" y="4653600"/>
              <a:ext cx="1212000" cy="909000"/>
            </a:xfrm>
            <a:prstGeom prst="rect">
              <a:avLst/>
            </a:prstGeom>
            <a:ln>
              <a:solidFill>
                <a:srgbClr val="FFFFFF"/>
              </a:solidFill>
            </a:ln>
            <a:effectLst>
              <a:outerShdw blurRad="190500" algn="tl" rotWithShape="0">
                <a:srgbClr val="000000">
                  <a:alpha val="70000"/>
                </a:srgbClr>
              </a:outerShdw>
            </a:effectLst>
          </p:spPr>
        </p:pic>
        <p:pic>
          <p:nvPicPr>
            <p:cNvPr id="10" name="Picture 9"/>
            <p:cNvPicPr>
              <a:picLocks noChangeAspect="1"/>
            </p:cNvPicPr>
            <p:nvPr/>
          </p:nvPicPr>
          <p:blipFill>
            <a:blip r:embed="rId7"/>
            <a:stretch>
              <a:fillRect/>
            </a:stretch>
          </p:blipFill>
          <p:spPr>
            <a:xfrm>
              <a:off x="3298197" y="4653600"/>
              <a:ext cx="1212000" cy="909000"/>
            </a:xfrm>
            <a:prstGeom prst="rect">
              <a:avLst/>
            </a:prstGeom>
            <a:ln>
              <a:solidFill>
                <a:srgbClr val="FFFFFF"/>
              </a:solidFill>
            </a:ln>
            <a:effectLst>
              <a:outerShdw blurRad="190500" algn="tl" rotWithShape="0">
                <a:srgbClr val="000000">
                  <a:alpha val="70000"/>
                </a:srgbClr>
              </a:outerShdw>
            </a:effectLst>
          </p:spPr>
        </p:pic>
        <p:pic>
          <p:nvPicPr>
            <p:cNvPr id="11" name="Picture 10"/>
            <p:cNvPicPr>
              <a:picLocks noChangeAspect="1"/>
            </p:cNvPicPr>
            <p:nvPr/>
          </p:nvPicPr>
          <p:blipFill>
            <a:blip r:embed="rId8"/>
            <a:stretch>
              <a:fillRect/>
            </a:stretch>
          </p:blipFill>
          <p:spPr>
            <a:xfrm>
              <a:off x="4743084" y="4653600"/>
              <a:ext cx="1212000" cy="909000"/>
            </a:xfrm>
            <a:prstGeom prst="rect">
              <a:avLst/>
            </a:prstGeom>
            <a:ln>
              <a:solidFill>
                <a:srgbClr val="FFFFFF"/>
              </a:solidFill>
            </a:ln>
            <a:effectLst>
              <a:outerShdw blurRad="190500" algn="tl" rotWithShape="0">
                <a:srgbClr val="000000">
                  <a:alpha val="70000"/>
                </a:srgbClr>
              </a:outerShdw>
            </a:effectLst>
          </p:spPr>
        </p:pic>
        <p:pic>
          <p:nvPicPr>
            <p:cNvPr id="12" name="Picture 11"/>
            <p:cNvPicPr>
              <a:picLocks noChangeAspect="1"/>
            </p:cNvPicPr>
            <p:nvPr/>
          </p:nvPicPr>
          <p:blipFill>
            <a:blip r:embed="rId9"/>
            <a:stretch>
              <a:fillRect/>
            </a:stretch>
          </p:blipFill>
          <p:spPr>
            <a:xfrm>
              <a:off x="6187973" y="4653600"/>
              <a:ext cx="1212000" cy="909000"/>
            </a:xfrm>
            <a:prstGeom prst="rect">
              <a:avLst/>
            </a:prstGeom>
            <a:ln>
              <a:solidFill>
                <a:srgbClr val="FFFFFF"/>
              </a:solidFill>
            </a:ln>
            <a:effectLst>
              <a:outerShdw blurRad="190500" algn="tl" rotWithShape="0">
                <a:srgbClr val="000000">
                  <a:alpha val="70000"/>
                </a:srgbClr>
              </a:outerShdw>
            </a:effectLst>
          </p:spPr>
        </p:pic>
      </p:grpSp>
      <p:sp>
        <p:nvSpPr>
          <p:cNvPr id="13" name="Rectangle 12"/>
          <p:cNvSpPr/>
          <p:nvPr/>
        </p:nvSpPr>
        <p:spPr>
          <a:xfrm>
            <a:off x="375920" y="5810296"/>
            <a:ext cx="7010400" cy="2585323"/>
          </a:xfrm>
          <a:prstGeom prst="rect">
            <a:avLst/>
          </a:prstGeom>
        </p:spPr>
        <p:txBody>
          <a:bodyPr wrap="square" anchor="ctr">
            <a:spAutoFit/>
          </a:bodyPr>
          <a:lstStyle/>
          <a:p>
            <a:pPr algn="ctr"/>
            <a:r>
              <a:rPr lang="en-US" sz="900" dirty="0">
                <a:solidFill>
                  <a:schemeClr val="bg2"/>
                </a:solidFill>
                <a:latin typeface="Arial" panose="020B0604020202020204" pitchFamily="34" charset="0"/>
                <a:cs typeface="Arial" panose="020B0604020202020204" pitchFamily="34" charset="0"/>
              </a:rPr>
              <a:t>If you ever wanted to live in true Charleston style, this fabulous home is a MUST SEE!!!!! This </a:t>
            </a:r>
            <a:r>
              <a:rPr lang="en-US" sz="900" dirty="0" err="1">
                <a:solidFill>
                  <a:schemeClr val="bg2"/>
                </a:solidFill>
                <a:latin typeface="Arial" panose="020B0604020202020204" pitchFamily="34" charset="0"/>
                <a:cs typeface="Arial" panose="020B0604020202020204" pitchFamily="34" charset="0"/>
              </a:rPr>
              <a:t>lowcountry</a:t>
            </a:r>
            <a:r>
              <a:rPr lang="en-US" sz="900" dirty="0">
                <a:solidFill>
                  <a:schemeClr val="bg2"/>
                </a:solidFill>
                <a:latin typeface="Arial" panose="020B0604020202020204" pitchFamily="34" charset="0"/>
                <a:cs typeface="Arial" panose="020B0604020202020204" pitchFamily="34" charset="0"/>
              </a:rPr>
              <a:t> home pays attention to its southern roots. When you drive up to the home, you will find spacious double porches, gas lanterns, folding shutters and a beautifully landscaped yard all in line with true southern style. The home sits on .62 acres surrounded by rich landscaping with aged trees, palms and a growing legacy with the young live oaks to be here for generations to come. Taking to the water is easy with a driveway that can accommodate your boat or other toys. Entering the front door you will see the house is decorated beautifully from the gorgeous hardwood floors to the unique light fixtures. The downstairs has extensive woodwork that adds a lot of character to the home. The large dining room is filled with natural light and has plenty of room to entertain. Hosting has never been easier with the flow of the floor </a:t>
            </a:r>
            <a:r>
              <a:rPr lang="en-US" sz="900" dirty="0" err="1">
                <a:solidFill>
                  <a:schemeClr val="bg2"/>
                </a:solidFill>
                <a:latin typeface="Arial" panose="020B0604020202020204" pitchFamily="34" charset="0"/>
                <a:cs typeface="Arial" panose="020B0604020202020204" pitchFamily="34" charset="0"/>
              </a:rPr>
              <a:t>planâ</a:t>
            </a:r>
            <a:r>
              <a:rPr lang="en-US" sz="900" dirty="0">
                <a:solidFill>
                  <a:schemeClr val="bg2"/>
                </a:solidFill>
                <a:latin typeface="Arial" panose="020B0604020202020204" pitchFamily="34" charset="0"/>
                <a:cs typeface="Arial" panose="020B0604020202020204" pitchFamily="34" charset="0"/>
              </a:rPr>
              <a:t>€”from the spacious dining room which leads straight through the butler's pantry into the fully custom kitchen. The butler's pantry features lots of storage, distressed black cabinets, granite countertops, and a wine cooler. From here, you will enter a kitchen with everything a cook desires: stainless steel appliances, a gas cook top, built-in microwave, oven, granite countertops and a side-by-side refrigerator. There is plenty of room for a casual dinner with an eating area off of the kitchen as well as bar stools at the bar. The kitchen is open to the family room where many good times are shared. There is a flat screen TV, built-in bookshelves, a gas fireplace, and a fabulous screened porch off of the back of the house. The Master Suite is located on the first floor. It features a gas fireplace (it could also be a wood burning fireplace), a large walk-in closet, and a fabulous Master bath with dual vanities, a tiled shower and a claw foot tub. On the second floor, you will find 2 large bedrooms with their own baths, a study that opens up to the upstairs porch, and a huge "bonus" area. There are several storage areas on the second floor as well. Please Note: the 9 zone irrigation system is on a well that keeps the EMPIRE </a:t>
            </a:r>
            <a:r>
              <a:rPr lang="en-US" sz="900" dirty="0" err="1">
                <a:solidFill>
                  <a:schemeClr val="bg2"/>
                </a:solidFill>
                <a:latin typeface="Arial" panose="020B0604020202020204" pitchFamily="34" charset="0"/>
                <a:cs typeface="Arial" panose="020B0604020202020204" pitchFamily="34" charset="0"/>
              </a:rPr>
              <a:t>Zoysia</a:t>
            </a:r>
            <a:r>
              <a:rPr lang="en-US" sz="900" dirty="0">
                <a:solidFill>
                  <a:schemeClr val="bg2"/>
                </a:solidFill>
                <a:latin typeface="Arial" panose="020B0604020202020204" pitchFamily="34" charset="0"/>
                <a:cs typeface="Arial" panose="020B0604020202020204" pitchFamily="34" charset="0"/>
              </a:rPr>
              <a:t> grass looking GREAT. *The second floor has a new HVAC unit. *The dishwasher has also been replaced. Start living your low country dream today! Call today to schedule a time to see this fantastic home!</a:t>
            </a:r>
            <a:endParaRPr lang="en-US" sz="900" dirty="0">
              <a:solidFill>
                <a:schemeClr val="bg2"/>
              </a:solidFill>
              <a:latin typeface="Arial" panose="020B0604020202020204" pitchFamily="34" charset="0"/>
              <a:cs typeface="Arial" panose="020B0604020202020204" pitchFamily="34" charset="0"/>
            </a:endParaRPr>
          </a:p>
        </p:txBody>
      </p:sp>
      <p:sp>
        <p:nvSpPr>
          <p:cNvPr id="15" name="Rectangle 14"/>
          <p:cNvSpPr/>
          <p:nvPr/>
        </p:nvSpPr>
        <p:spPr>
          <a:xfrm>
            <a:off x="-3074580" y="4225174"/>
            <a:ext cx="2133601" cy="523220"/>
          </a:xfrm>
          <a:prstGeom prst="rect">
            <a:avLst/>
          </a:prstGeom>
        </p:spPr>
        <p:txBody>
          <a:bodyPr wrap="square">
            <a:spAutoFit/>
          </a:bodyPr>
          <a:lstStyle/>
          <a:p>
            <a:pPr algn="ctr"/>
            <a:r>
              <a:rPr lang="en-US" sz="2800" b="1" dirty="0" smtClean="0">
                <a:ln>
                  <a:solidFill>
                    <a:srgbClr val="000000"/>
                  </a:solidFill>
                </a:ln>
                <a:solidFill>
                  <a:srgbClr val="FFFF00"/>
                </a:solidFill>
                <a:effectLst>
                  <a:outerShdw blurRad="50800" dist="38100" dir="5400000" algn="t" rotWithShape="0">
                    <a:prstClr val="black">
                      <a:alpha val="40000"/>
                    </a:prstClr>
                  </a:outerShdw>
                </a:effectLst>
                <a:latin typeface="Rage Italic" panose="03070502040507070304" pitchFamily="66" charset="0"/>
                <a:cs typeface="Arial" panose="020B0604020202020204" pitchFamily="34" charset="0"/>
              </a:rPr>
              <a:t>Reduced!!</a:t>
            </a:r>
            <a:endParaRPr lang="en-US" sz="2800" b="1" dirty="0">
              <a:ln>
                <a:solidFill>
                  <a:srgbClr val="000000"/>
                </a:solidFill>
              </a:ln>
              <a:solidFill>
                <a:srgbClr val="FFFF00"/>
              </a:solidFill>
            </a:endParaRPr>
          </a:p>
        </p:txBody>
      </p:sp>
    </p:spTree>
    <p:extLst>
      <p:ext uri="{BB962C8B-B14F-4D97-AF65-F5344CB8AC3E}">
        <p14:creationId xmlns:p14="http://schemas.microsoft.com/office/powerpoint/2010/main" val="158047650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Custom 2">
      <a:dk1>
        <a:srgbClr val="172B4B"/>
      </a:dk1>
      <a:lt1>
        <a:srgbClr val="567292"/>
      </a:lt1>
      <a:dk2>
        <a:srgbClr val="2F5897"/>
      </a:dk2>
      <a:lt2>
        <a:srgbClr val="172B4B"/>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208</TotalTime>
  <Words>520</Words>
  <Application>Microsoft Office PowerPoint</Application>
  <PresentationFormat>Custom</PresentationFormat>
  <Paragraphs>11</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Rage Italic</vt:lpstr>
      <vt:lpstr>Verdana</vt:lpstr>
      <vt:lpstr>Wingdings 2</vt:lpstr>
      <vt:lpstr>Aspect</vt:lpstr>
      <vt:lpstr>Beautiful Southern Home on Large Lot in Darrell Creek</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Beautiful I'on Home on Fabulous Lot</dc:title>
  <dc:creator>CVH360</dc:creator>
  <cp:lastModifiedBy>A. Thomas Price</cp:lastModifiedBy>
  <cp:revision>9</cp:revision>
  <dcterms:created xsi:type="dcterms:W3CDTF">2006-08-16T00:00:00Z</dcterms:created>
  <dcterms:modified xsi:type="dcterms:W3CDTF">2016-03-22T17:29:18Z</dcterms:modified>
</cp:coreProperties>
</file>