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p:scale>
          <a:sx n="100" d="100"/>
          <a:sy n="100" d="100"/>
        </p:scale>
        <p:origin x="150" y="1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29F54-7B6F-4567-9915-E0F74A9E1081}"/>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58C7B488-6F8E-49F1-B3A1-5BEC53AB6CC4}"/>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35B5A10B-80E2-494A-9A4E-5A2550C42BDB}"/>
              </a:ext>
            </a:extLst>
          </p:cNvPr>
          <p:cNvSpPr>
            <a:spLocks noGrp="1"/>
          </p:cNvSpPr>
          <p:nvPr>
            <p:ph type="dt" sz="half" idx="10"/>
          </p:nvPr>
        </p:nvSpPr>
        <p:spPr/>
        <p:txBody>
          <a:bodyPr/>
          <a:lstStyle/>
          <a:p>
            <a:fld id="{1D8BD707-D9CF-40AE-B4C6-C98DA3205C09}" type="datetimeFigureOut">
              <a:rPr lang="en-US" smtClean="0"/>
              <a:pPr/>
              <a:t>7/16/2019</a:t>
            </a:fld>
            <a:endParaRPr lang="en-US"/>
          </a:p>
        </p:txBody>
      </p:sp>
      <p:sp>
        <p:nvSpPr>
          <p:cNvPr id="5" name="Footer Placeholder 4">
            <a:extLst>
              <a:ext uri="{FF2B5EF4-FFF2-40B4-BE49-F238E27FC236}">
                <a16:creationId xmlns:a16="http://schemas.microsoft.com/office/drawing/2014/main" id="{19901DFA-488C-4FB3-9749-BFB997ACE2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DBE505-06A7-43DC-A376-F14A3125433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41692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57943-447A-44AC-8EC6-B72047CB9B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AC7CF9-4764-4C4E-8C1B-601F2AB89A4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239973-DF95-4C03-BAF3-8C5B8B785F5D}"/>
              </a:ext>
            </a:extLst>
          </p:cNvPr>
          <p:cNvSpPr>
            <a:spLocks noGrp="1"/>
          </p:cNvSpPr>
          <p:nvPr>
            <p:ph type="dt" sz="half" idx="10"/>
          </p:nvPr>
        </p:nvSpPr>
        <p:spPr/>
        <p:txBody>
          <a:bodyPr/>
          <a:lstStyle/>
          <a:p>
            <a:fld id="{1D8BD707-D9CF-40AE-B4C6-C98DA3205C09}" type="datetimeFigureOut">
              <a:rPr lang="en-US" smtClean="0"/>
              <a:pPr/>
              <a:t>7/16/2019</a:t>
            </a:fld>
            <a:endParaRPr lang="en-US"/>
          </a:p>
        </p:txBody>
      </p:sp>
      <p:sp>
        <p:nvSpPr>
          <p:cNvPr id="5" name="Footer Placeholder 4">
            <a:extLst>
              <a:ext uri="{FF2B5EF4-FFF2-40B4-BE49-F238E27FC236}">
                <a16:creationId xmlns:a16="http://schemas.microsoft.com/office/drawing/2014/main" id="{F42D6115-5DE5-4244-A9D6-62CC0170F9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DB6659-4AB1-4FB3-81C2-54EE54D2365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0873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EBEA87-7FC4-467B-BAC1-D9AA95E0A4EC}"/>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E5D893-6A64-4DCF-A757-00EA3B4805A9}"/>
              </a:ext>
            </a:extLst>
          </p:cNvPr>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CB14D4-46FD-4EB6-B0AA-C23957E9B450}"/>
              </a:ext>
            </a:extLst>
          </p:cNvPr>
          <p:cNvSpPr>
            <a:spLocks noGrp="1"/>
          </p:cNvSpPr>
          <p:nvPr>
            <p:ph type="dt" sz="half" idx="10"/>
          </p:nvPr>
        </p:nvSpPr>
        <p:spPr/>
        <p:txBody>
          <a:bodyPr/>
          <a:lstStyle/>
          <a:p>
            <a:fld id="{1D8BD707-D9CF-40AE-B4C6-C98DA3205C09}" type="datetimeFigureOut">
              <a:rPr lang="en-US" smtClean="0"/>
              <a:pPr/>
              <a:t>7/16/2019</a:t>
            </a:fld>
            <a:endParaRPr lang="en-US"/>
          </a:p>
        </p:txBody>
      </p:sp>
      <p:sp>
        <p:nvSpPr>
          <p:cNvPr id="5" name="Footer Placeholder 4">
            <a:extLst>
              <a:ext uri="{FF2B5EF4-FFF2-40B4-BE49-F238E27FC236}">
                <a16:creationId xmlns:a16="http://schemas.microsoft.com/office/drawing/2014/main" id="{3C64F4F0-CB16-461C-9A3B-FE29770450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0124DB-5E86-498E-BD61-250E127A227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53028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1967B-1FEE-4D6F-B76F-ED32911DCC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7A947E-993F-4EBB-BC79-FE6DC7E69F3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196882-1B12-4647-A76E-C146A9669F83}"/>
              </a:ext>
            </a:extLst>
          </p:cNvPr>
          <p:cNvSpPr>
            <a:spLocks noGrp="1"/>
          </p:cNvSpPr>
          <p:nvPr>
            <p:ph type="dt" sz="half" idx="10"/>
          </p:nvPr>
        </p:nvSpPr>
        <p:spPr/>
        <p:txBody>
          <a:bodyPr/>
          <a:lstStyle/>
          <a:p>
            <a:fld id="{1D8BD707-D9CF-40AE-B4C6-C98DA3205C09}" type="datetimeFigureOut">
              <a:rPr lang="en-US" smtClean="0"/>
              <a:pPr/>
              <a:t>7/16/2019</a:t>
            </a:fld>
            <a:endParaRPr lang="en-US"/>
          </a:p>
        </p:txBody>
      </p:sp>
      <p:sp>
        <p:nvSpPr>
          <p:cNvPr id="5" name="Footer Placeholder 4">
            <a:extLst>
              <a:ext uri="{FF2B5EF4-FFF2-40B4-BE49-F238E27FC236}">
                <a16:creationId xmlns:a16="http://schemas.microsoft.com/office/drawing/2014/main" id="{BCBC1708-7282-4935-94CE-BC494214D6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A0B14-1702-4501-946E-70C29AF2F3C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69284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ACC4C-7727-4AB7-A9AD-456878F43748}"/>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236532E9-38DC-4B3A-BAA1-828F1B6982F1}"/>
              </a:ext>
            </a:extLst>
          </p:cNvPr>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E3B7ECA-6773-4209-9D96-9B93C108CE43}"/>
              </a:ext>
            </a:extLst>
          </p:cNvPr>
          <p:cNvSpPr>
            <a:spLocks noGrp="1"/>
          </p:cNvSpPr>
          <p:nvPr>
            <p:ph type="dt" sz="half" idx="10"/>
          </p:nvPr>
        </p:nvSpPr>
        <p:spPr/>
        <p:txBody>
          <a:bodyPr/>
          <a:lstStyle/>
          <a:p>
            <a:fld id="{1D8BD707-D9CF-40AE-B4C6-C98DA3205C09}" type="datetimeFigureOut">
              <a:rPr lang="en-US" smtClean="0"/>
              <a:pPr/>
              <a:t>7/16/2019</a:t>
            </a:fld>
            <a:endParaRPr lang="en-US"/>
          </a:p>
        </p:txBody>
      </p:sp>
      <p:sp>
        <p:nvSpPr>
          <p:cNvPr id="5" name="Footer Placeholder 4">
            <a:extLst>
              <a:ext uri="{FF2B5EF4-FFF2-40B4-BE49-F238E27FC236}">
                <a16:creationId xmlns:a16="http://schemas.microsoft.com/office/drawing/2014/main" id="{30ECB23D-A065-4A4F-8B64-C1C36BE40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2812CD-E62C-4408-B7FD-9DC05557B21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62035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FDE13-206C-46A6-A90A-F0A8A7236E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0B0DDC-A317-4219-BF2A-E1DBD633C572}"/>
              </a:ext>
            </a:extLst>
          </p:cNvPr>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D86E09-0FDB-4989-A23B-03AB7A3D5CCE}"/>
              </a:ext>
            </a:extLst>
          </p:cNvPr>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03641F-EF06-439B-AA30-1DFEE6E5CB67}"/>
              </a:ext>
            </a:extLst>
          </p:cNvPr>
          <p:cNvSpPr>
            <a:spLocks noGrp="1"/>
          </p:cNvSpPr>
          <p:nvPr>
            <p:ph type="dt" sz="half" idx="10"/>
          </p:nvPr>
        </p:nvSpPr>
        <p:spPr/>
        <p:txBody>
          <a:bodyPr/>
          <a:lstStyle/>
          <a:p>
            <a:fld id="{1D8BD707-D9CF-40AE-B4C6-C98DA3205C09}" type="datetimeFigureOut">
              <a:rPr lang="en-US" smtClean="0"/>
              <a:pPr/>
              <a:t>7/16/2019</a:t>
            </a:fld>
            <a:endParaRPr lang="en-US"/>
          </a:p>
        </p:txBody>
      </p:sp>
      <p:sp>
        <p:nvSpPr>
          <p:cNvPr id="6" name="Footer Placeholder 5">
            <a:extLst>
              <a:ext uri="{FF2B5EF4-FFF2-40B4-BE49-F238E27FC236}">
                <a16:creationId xmlns:a16="http://schemas.microsoft.com/office/drawing/2014/main" id="{CD418E80-D5F9-4F53-873C-636571553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6A5F12-A9CA-4ECE-A337-A149AC09E63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63865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C12E7-3CD6-472A-9E35-24F8D4E08919}"/>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91E558-4AC9-44CF-B868-130079EBD689}"/>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a:extLst>
              <a:ext uri="{FF2B5EF4-FFF2-40B4-BE49-F238E27FC236}">
                <a16:creationId xmlns:a16="http://schemas.microsoft.com/office/drawing/2014/main" id="{A3567D34-87DB-44E2-8651-4E1E0C169D31}"/>
              </a:ext>
            </a:extLst>
          </p:cNvPr>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6B877-EDA9-41FF-8228-07AE44CA14CF}"/>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a:extLst>
              <a:ext uri="{FF2B5EF4-FFF2-40B4-BE49-F238E27FC236}">
                <a16:creationId xmlns:a16="http://schemas.microsoft.com/office/drawing/2014/main" id="{10BFEA76-8477-4128-9071-9C4851E73F3E}"/>
              </a:ext>
            </a:extLst>
          </p:cNvPr>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496250-4171-4736-9A15-00D3C3766779}"/>
              </a:ext>
            </a:extLst>
          </p:cNvPr>
          <p:cNvSpPr>
            <a:spLocks noGrp="1"/>
          </p:cNvSpPr>
          <p:nvPr>
            <p:ph type="dt" sz="half" idx="10"/>
          </p:nvPr>
        </p:nvSpPr>
        <p:spPr/>
        <p:txBody>
          <a:bodyPr/>
          <a:lstStyle/>
          <a:p>
            <a:fld id="{1D8BD707-D9CF-40AE-B4C6-C98DA3205C09}" type="datetimeFigureOut">
              <a:rPr lang="en-US" smtClean="0"/>
              <a:pPr/>
              <a:t>7/16/2019</a:t>
            </a:fld>
            <a:endParaRPr lang="en-US"/>
          </a:p>
        </p:txBody>
      </p:sp>
      <p:sp>
        <p:nvSpPr>
          <p:cNvPr id="8" name="Footer Placeholder 7">
            <a:extLst>
              <a:ext uri="{FF2B5EF4-FFF2-40B4-BE49-F238E27FC236}">
                <a16:creationId xmlns:a16="http://schemas.microsoft.com/office/drawing/2014/main" id="{39ED1F35-848E-4DC9-BEE7-FD84CD94A7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0A41A48-9240-4959-93CF-7FA9DEA02DD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78174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E0665-1646-4F77-AEF9-DC053B6357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C95C87-0DAA-4E4E-8C36-473A4C56A3AD}"/>
              </a:ext>
            </a:extLst>
          </p:cNvPr>
          <p:cNvSpPr>
            <a:spLocks noGrp="1"/>
          </p:cNvSpPr>
          <p:nvPr>
            <p:ph type="dt" sz="half" idx="10"/>
          </p:nvPr>
        </p:nvSpPr>
        <p:spPr/>
        <p:txBody>
          <a:bodyPr/>
          <a:lstStyle/>
          <a:p>
            <a:fld id="{1D8BD707-D9CF-40AE-B4C6-C98DA3205C09}" type="datetimeFigureOut">
              <a:rPr lang="en-US" smtClean="0"/>
              <a:pPr/>
              <a:t>7/16/2019</a:t>
            </a:fld>
            <a:endParaRPr lang="en-US"/>
          </a:p>
        </p:txBody>
      </p:sp>
      <p:sp>
        <p:nvSpPr>
          <p:cNvPr id="4" name="Footer Placeholder 3">
            <a:extLst>
              <a:ext uri="{FF2B5EF4-FFF2-40B4-BE49-F238E27FC236}">
                <a16:creationId xmlns:a16="http://schemas.microsoft.com/office/drawing/2014/main" id="{9F028BE7-9CE3-4FCB-883B-C2CDC311FE9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C68EA0B-4F63-4745-8959-9E9CEADBD88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27473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D4BFF8-62F0-4512-9890-C5BD7F0F04E8}"/>
              </a:ext>
            </a:extLst>
          </p:cNvPr>
          <p:cNvSpPr>
            <a:spLocks noGrp="1"/>
          </p:cNvSpPr>
          <p:nvPr>
            <p:ph type="dt" sz="half" idx="10"/>
          </p:nvPr>
        </p:nvSpPr>
        <p:spPr/>
        <p:txBody>
          <a:bodyPr/>
          <a:lstStyle/>
          <a:p>
            <a:fld id="{1D8BD707-D9CF-40AE-B4C6-C98DA3205C09}" type="datetimeFigureOut">
              <a:rPr lang="en-US" smtClean="0"/>
              <a:pPr/>
              <a:t>7/16/2019</a:t>
            </a:fld>
            <a:endParaRPr lang="en-US"/>
          </a:p>
        </p:txBody>
      </p:sp>
      <p:sp>
        <p:nvSpPr>
          <p:cNvPr id="3" name="Footer Placeholder 2">
            <a:extLst>
              <a:ext uri="{FF2B5EF4-FFF2-40B4-BE49-F238E27FC236}">
                <a16:creationId xmlns:a16="http://schemas.microsoft.com/office/drawing/2014/main" id="{5F247FDE-AB4B-476A-B854-8943F780A2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785675-024A-438E-AD07-64B3D7B81AAF}"/>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5106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DC87D-1C1E-41A6-A671-5FCA9A3BF79A}"/>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14D792BB-CCCA-42A6-A545-B99360E9661A}"/>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E88FD4-A704-46A2-9C88-8BAEADD2FD42}"/>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6F3AC63B-A1B6-4211-A747-5AE9282B7A13}"/>
              </a:ext>
            </a:extLst>
          </p:cNvPr>
          <p:cNvSpPr>
            <a:spLocks noGrp="1"/>
          </p:cNvSpPr>
          <p:nvPr>
            <p:ph type="dt" sz="half" idx="10"/>
          </p:nvPr>
        </p:nvSpPr>
        <p:spPr/>
        <p:txBody>
          <a:bodyPr/>
          <a:lstStyle/>
          <a:p>
            <a:fld id="{1D8BD707-D9CF-40AE-B4C6-C98DA3205C09}" type="datetimeFigureOut">
              <a:rPr lang="en-US" smtClean="0"/>
              <a:pPr/>
              <a:t>7/16/2019</a:t>
            </a:fld>
            <a:endParaRPr lang="en-US"/>
          </a:p>
        </p:txBody>
      </p:sp>
      <p:sp>
        <p:nvSpPr>
          <p:cNvPr id="6" name="Footer Placeholder 5">
            <a:extLst>
              <a:ext uri="{FF2B5EF4-FFF2-40B4-BE49-F238E27FC236}">
                <a16:creationId xmlns:a16="http://schemas.microsoft.com/office/drawing/2014/main" id="{4D139476-D4E4-4EDB-9521-04E82D6A8C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A8E10C-7292-41D2-9C0A-0BEC9739FA7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73592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E7F2A-F67B-4E41-9F73-BCA0B99A6ADB}"/>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D7A055F3-08CB-4253-A387-F0B5C456F869}"/>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9B6F0AC7-5D37-4F65-BC8F-22ACD29A5BF8}"/>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4857E916-1426-4D5F-9B69-7F1C5BEF8E68}"/>
              </a:ext>
            </a:extLst>
          </p:cNvPr>
          <p:cNvSpPr>
            <a:spLocks noGrp="1"/>
          </p:cNvSpPr>
          <p:nvPr>
            <p:ph type="dt" sz="half" idx="10"/>
          </p:nvPr>
        </p:nvSpPr>
        <p:spPr/>
        <p:txBody>
          <a:bodyPr/>
          <a:lstStyle/>
          <a:p>
            <a:fld id="{1D8BD707-D9CF-40AE-B4C6-C98DA3205C09}" type="datetimeFigureOut">
              <a:rPr lang="en-US" smtClean="0"/>
              <a:pPr/>
              <a:t>7/16/2019</a:t>
            </a:fld>
            <a:endParaRPr lang="en-US"/>
          </a:p>
        </p:txBody>
      </p:sp>
      <p:sp>
        <p:nvSpPr>
          <p:cNvPr id="6" name="Footer Placeholder 5">
            <a:extLst>
              <a:ext uri="{FF2B5EF4-FFF2-40B4-BE49-F238E27FC236}">
                <a16:creationId xmlns:a16="http://schemas.microsoft.com/office/drawing/2014/main" id="{86ECCF08-4FF5-4B00-A298-3615E1FC19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8CE7F3-56EC-468F-A3CE-4066342CD60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4753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45342A-7AAA-4302-9BA8-FFD3E2BC4D31}"/>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6D4BD7-D758-42E4-827F-F7E7BF335F40}"/>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FE4797-1A5E-415C-A345-80587E66E3F1}"/>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8BD707-D9CF-40AE-B4C6-C98DA3205C09}" type="datetimeFigureOut">
              <a:rPr lang="en-US" smtClean="0"/>
              <a:pPr/>
              <a:t>7/16/2019</a:t>
            </a:fld>
            <a:endParaRPr lang="en-US"/>
          </a:p>
        </p:txBody>
      </p:sp>
      <p:sp>
        <p:nvSpPr>
          <p:cNvPr id="5" name="Footer Placeholder 4">
            <a:extLst>
              <a:ext uri="{FF2B5EF4-FFF2-40B4-BE49-F238E27FC236}">
                <a16:creationId xmlns:a16="http://schemas.microsoft.com/office/drawing/2014/main" id="{DC279A4E-D13C-40F6-872E-48D68AE21C78}"/>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29BEDE-F9C2-499D-BC55-C08149AE2180}"/>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5031071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47000" r="-47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rcRect/>
          <a:stretch/>
        </p:blipFill>
        <p:spPr>
          <a:xfrm>
            <a:off x="3109020" y="600158"/>
            <a:ext cx="4586228" cy="3057485"/>
          </a:xfrm>
          <a:prstGeom prst="rect">
            <a:avLst/>
          </a:prstGeom>
          <a:ln>
            <a:noFill/>
          </a:ln>
          <a:effectLst>
            <a:outerShdw blurRad="292100" dist="139700" dir="2700000" algn="tl" rotWithShape="0">
              <a:srgbClr val="333333">
                <a:alpha val="65000"/>
              </a:srgbClr>
            </a:outerShdw>
          </a:effectLst>
        </p:spPr>
      </p:pic>
      <p:sp>
        <p:nvSpPr>
          <p:cNvPr id="11" name="Rectangle 10"/>
          <p:cNvSpPr/>
          <p:nvPr/>
        </p:nvSpPr>
        <p:spPr>
          <a:xfrm>
            <a:off x="0" y="4872639"/>
            <a:ext cx="7772400" cy="4093428"/>
          </a:xfrm>
          <a:prstGeom prst="rect">
            <a:avLst/>
          </a:prstGeom>
          <a:noFill/>
          <a:ln>
            <a:noFill/>
          </a:ln>
        </p:spPr>
        <p:txBody>
          <a:bodyPr wrap="square" anchor="ctr">
            <a:spAutoFit/>
          </a:bodyPr>
          <a:lstStyle/>
          <a:p>
            <a:pPr algn="ctr"/>
            <a:r>
              <a:rPr lang="en-US" sz="1300" dirty="0">
                <a:solidFill>
                  <a:schemeClr val="bg1"/>
                </a:solidFill>
                <a:effectLst>
                  <a:outerShdw blurRad="38100" dist="38100" dir="2700000" algn="tl">
                    <a:srgbClr val="000000">
                      <a:alpha val="43137"/>
                    </a:srgbClr>
                  </a:outerShdw>
                </a:effectLst>
                <a:latin typeface="Century Gothic" panose="020B0502020202020204" pitchFamily="34" charset="0"/>
              </a:rPr>
              <a:t>Classic Lowcountry home settled on a tree-lined street in the prestigious Riverside at Carolina Park. Lush tropical landscaping and double side piazzas welcome you to this southern charmer. Step inside and take note of the custom millwork found throughout, including gorgeous hardwood flooring, multi-piece crown </a:t>
            </a:r>
            <a:r>
              <a:rPr lang="en-US" sz="1300" dirty="0" err="1">
                <a:solidFill>
                  <a:schemeClr val="bg1"/>
                </a:solidFill>
                <a:effectLst>
                  <a:outerShdw blurRad="38100" dist="38100" dir="2700000" algn="tl">
                    <a:srgbClr val="000000">
                      <a:alpha val="43137"/>
                    </a:srgbClr>
                  </a:outerShdw>
                </a:effectLst>
                <a:latin typeface="Century Gothic" panose="020B0502020202020204" pitchFamily="34" charset="0"/>
              </a:rPr>
              <a:t>moulding</a:t>
            </a:r>
            <a:r>
              <a:rPr lang="en-US" sz="1300" dirty="0">
                <a:solidFill>
                  <a:schemeClr val="bg1"/>
                </a:solidFill>
                <a:effectLst>
                  <a:outerShdw blurRad="38100" dist="38100" dir="2700000" algn="tl">
                    <a:srgbClr val="000000">
                      <a:alpha val="43137"/>
                    </a:srgbClr>
                  </a:outerShdw>
                </a:effectLst>
                <a:latin typeface="Century Gothic" panose="020B0502020202020204" pitchFamily="34" charset="0"/>
              </a:rPr>
              <a:t> and tall baseboards. The walls are adorned with custom </a:t>
            </a:r>
            <a:r>
              <a:rPr lang="en-US" sz="1300" dirty="0" err="1">
                <a:solidFill>
                  <a:schemeClr val="bg1"/>
                </a:solidFill>
                <a:effectLst>
                  <a:outerShdw blurRad="38100" dist="38100" dir="2700000" algn="tl">
                    <a:srgbClr val="000000">
                      <a:alpha val="43137"/>
                    </a:srgbClr>
                  </a:outerShdw>
                </a:effectLst>
                <a:latin typeface="Century Gothic" panose="020B0502020202020204" pitchFamily="34" charset="0"/>
              </a:rPr>
              <a:t>wainscotting</a:t>
            </a:r>
            <a:r>
              <a:rPr lang="en-US" sz="1300" dirty="0">
                <a:solidFill>
                  <a:schemeClr val="bg1"/>
                </a:solidFill>
                <a:effectLst>
                  <a:outerShdw blurRad="38100" dist="38100" dir="2700000" algn="tl">
                    <a:srgbClr val="000000">
                      <a:alpha val="43137"/>
                    </a:srgbClr>
                  </a:outerShdw>
                </a:effectLst>
                <a:latin typeface="Century Gothic" panose="020B0502020202020204" pitchFamily="34" charset="0"/>
              </a:rPr>
              <a:t> and a large cased opening provides for open, easy flow into the family room. The spacious family room boasts a gas fireplace with custom surround and mantle and is flanked by built-ins on either side. The large designer inspired kitchen will be a joy for the family chef! A large center island separates the kitchen from the family room and offers plenty of space for kids to spread out and complete homework while dinner is prepared. Outdoor living is a hallmark of life in the Lowcountry and this home provides an abundance of options. In addition to the two front porches, a screened-in back porch provides a shady spot to dine alfresco or just relax while watching the kids and pets play in the large backyard. A detached, two car garage provides just enough room to park your cars or store all of those outdoor toys! Located in the sought after Riverside at Carolina Park, you'll have access to luxury amenities such as a resort style swimming pool, tennis courts, children's play park, dog park, miles of walking/jogging trails, and 20 acre Bolden Lake with boardwalk and kayak launch. The new Carolina Park Elementary opened this year to join Wando High School, Wando Center for Advanced Studies, and Oceanside Academy. In addition, a brand new public library is slated to open later this year. All of this and still close to beaches, dining, shopping and all of the world-class offerings of historic downtown Charleston.</a:t>
            </a:r>
          </a:p>
        </p:txBody>
      </p:sp>
      <p:sp>
        <p:nvSpPr>
          <p:cNvPr id="12" name="Rectangle 11"/>
          <p:cNvSpPr/>
          <p:nvPr/>
        </p:nvSpPr>
        <p:spPr>
          <a:xfrm>
            <a:off x="8610600" y="5497917"/>
            <a:ext cx="3110006" cy="2031325"/>
          </a:xfrm>
          <a:prstGeom prst="rect">
            <a:avLst/>
          </a:prstGeom>
        </p:spPr>
        <p:txBody>
          <a:bodyPr wrap="square">
            <a:spAutoFit/>
          </a:bodyPr>
          <a:lstStyle/>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Asking $1,200,000</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MLS# 17023051</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3,692  </a:t>
            </a:r>
            <a:r>
              <a:rPr lang="en-US" sz="1800" dirty="0" err="1">
                <a:effectLst>
                  <a:outerShdw blurRad="38100" dist="38100" dir="2700000" algn="tl">
                    <a:srgbClr val="000000">
                      <a:alpha val="43137"/>
                    </a:srgbClr>
                  </a:outerShdw>
                </a:effectLst>
                <a:latin typeface="Century Gothic" pitchFamily="34" charset="0"/>
              </a:rPr>
              <a:t>SqFt</a:t>
            </a:r>
            <a:endParaRPr lang="en-US" sz="1800"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4 Bed/3½ Baths</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Short Drive to Historic Downtown Charleston &amp; Beaches</a:t>
            </a:r>
          </a:p>
        </p:txBody>
      </p:sp>
      <p:sp>
        <p:nvSpPr>
          <p:cNvPr id="29" name="Title 1"/>
          <p:cNvSpPr txBox="1">
            <a:spLocks/>
          </p:cNvSpPr>
          <p:nvPr/>
        </p:nvSpPr>
        <p:spPr>
          <a:xfrm>
            <a:off x="0" y="0"/>
            <a:ext cx="7757718" cy="609600"/>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2800" i="1" dirty="0">
                <a:solidFill>
                  <a:schemeClr val="bg1"/>
                </a:solidFill>
                <a:effectLst>
                  <a:outerShdw blurRad="38100" dist="38100" dir="2700000" algn="tl">
                    <a:srgbClr val="000000">
                      <a:alpha val="43137"/>
                    </a:srgbClr>
                  </a:outerShdw>
                </a:effectLst>
                <a:latin typeface="Century Gothic" pitchFamily="34" charset="0"/>
              </a:rPr>
              <a:t>Classic Lowcountry Home in Carolina Park</a:t>
            </a:r>
          </a:p>
        </p:txBody>
      </p:sp>
      <p:pic>
        <p:nvPicPr>
          <p:cNvPr id="38" name="Picture 37">
            <a:extLst>
              <a:ext uri="{FF2B5EF4-FFF2-40B4-BE49-F238E27FC236}">
                <a16:creationId xmlns:a16="http://schemas.microsoft.com/office/drawing/2014/main" id="{B75F0675-B56B-4711-B1F4-0745A6769097}"/>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77152" y="600158"/>
            <a:ext cx="1369695" cy="913130"/>
          </a:xfrm>
          <a:prstGeom prst="rect">
            <a:avLst/>
          </a:prstGeom>
          <a:ln>
            <a:noFill/>
          </a:ln>
          <a:effectLst>
            <a:outerShdw blurRad="292100" dist="139700" dir="2700000" algn="tl" rotWithShape="0">
              <a:srgbClr val="333333">
                <a:alpha val="65000"/>
              </a:srgbClr>
            </a:outerShdw>
          </a:effectLst>
        </p:spPr>
      </p:pic>
      <p:pic>
        <p:nvPicPr>
          <p:cNvPr id="39" name="Picture 38">
            <a:extLst>
              <a:ext uri="{FF2B5EF4-FFF2-40B4-BE49-F238E27FC236}">
                <a16:creationId xmlns:a16="http://schemas.microsoft.com/office/drawing/2014/main" id="{2F3E5FA4-8B20-44BC-9FCE-48F5EEE1D25D}"/>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77152" y="2744513"/>
            <a:ext cx="1369695" cy="913130"/>
          </a:xfrm>
          <a:prstGeom prst="rect">
            <a:avLst/>
          </a:prstGeom>
          <a:ln>
            <a:noFill/>
          </a:ln>
          <a:effectLst>
            <a:outerShdw blurRad="292100" dist="139700" dir="2700000" algn="tl" rotWithShape="0">
              <a:srgbClr val="333333">
                <a:alpha val="65000"/>
              </a:srgbClr>
            </a:outerShdw>
          </a:effectLst>
        </p:spPr>
      </p:pic>
      <p:pic>
        <p:nvPicPr>
          <p:cNvPr id="40" name="Picture 39">
            <a:extLst>
              <a:ext uri="{FF2B5EF4-FFF2-40B4-BE49-F238E27FC236}">
                <a16:creationId xmlns:a16="http://schemas.microsoft.com/office/drawing/2014/main" id="{F19F2306-E48C-4EA1-9142-71A929438E9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1593086" y="600158"/>
            <a:ext cx="1369695" cy="913130"/>
          </a:xfrm>
          <a:prstGeom prst="rect">
            <a:avLst/>
          </a:prstGeom>
          <a:ln>
            <a:noFill/>
          </a:ln>
          <a:effectLst>
            <a:outerShdw blurRad="292100" dist="139700" dir="2700000" algn="tl" rotWithShape="0">
              <a:srgbClr val="333333">
                <a:alpha val="65000"/>
              </a:srgbClr>
            </a:outerShdw>
          </a:effectLst>
        </p:spPr>
      </p:pic>
      <p:pic>
        <p:nvPicPr>
          <p:cNvPr id="42" name="Picture 41">
            <a:extLst>
              <a:ext uri="{FF2B5EF4-FFF2-40B4-BE49-F238E27FC236}">
                <a16:creationId xmlns:a16="http://schemas.microsoft.com/office/drawing/2014/main" id="{8F6530CD-9846-45F3-B72D-F18BD576EDC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93086" y="1672335"/>
            <a:ext cx="1369695" cy="913130"/>
          </a:xfrm>
          <a:prstGeom prst="rect">
            <a:avLst/>
          </a:prstGeom>
          <a:ln>
            <a:noFill/>
          </a:ln>
          <a:effectLst>
            <a:outerShdw blurRad="292100" dist="139700" dir="2700000" algn="tl" rotWithShape="0">
              <a:srgbClr val="333333">
                <a:alpha val="65000"/>
              </a:srgbClr>
            </a:outerShdw>
          </a:effectLst>
        </p:spPr>
      </p:pic>
      <p:pic>
        <p:nvPicPr>
          <p:cNvPr id="21" name="Picture 20">
            <a:extLst>
              <a:ext uri="{FF2B5EF4-FFF2-40B4-BE49-F238E27FC236}">
                <a16:creationId xmlns:a16="http://schemas.microsoft.com/office/drawing/2014/main" id="{6A042206-95F0-4717-996A-D309235A6EE5}"/>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1593086" y="2744513"/>
            <a:ext cx="1369695" cy="913130"/>
          </a:xfrm>
          <a:prstGeom prst="rect">
            <a:avLst/>
          </a:prstGeom>
          <a:ln>
            <a:noFill/>
          </a:ln>
          <a:effectLst>
            <a:outerShdw blurRad="292100" dist="139700" dir="2700000" algn="tl" rotWithShape="0">
              <a:srgbClr val="333333">
                <a:alpha val="65000"/>
              </a:srgbClr>
            </a:outerShdw>
          </a:effectLst>
        </p:spPr>
      </p:pic>
      <p:pic>
        <p:nvPicPr>
          <p:cNvPr id="27" name="Picture 26">
            <a:extLst>
              <a:ext uri="{FF2B5EF4-FFF2-40B4-BE49-F238E27FC236}">
                <a16:creationId xmlns:a16="http://schemas.microsoft.com/office/drawing/2014/main" id="{08A4DE49-33AE-4ABA-BCC4-1F7D0E354D1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77152" y="1672335"/>
            <a:ext cx="1369695" cy="913130"/>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1" y="3943168"/>
            <a:ext cx="7757718" cy="675338"/>
          </a:xfrm>
        </p:spPr>
        <p:txBody>
          <a:bodyPr anchor="t">
            <a:noAutofit/>
          </a:bodyPr>
          <a:lstStyle/>
          <a:p>
            <a:r>
              <a:rPr lang="pt-BR" sz="2400" b="1" dirty="0">
                <a:solidFill>
                  <a:schemeClr val="bg1"/>
                </a:solidFill>
                <a:effectLst>
                  <a:outerShdw blurRad="50800" dist="38100" dir="5400000" algn="t" rotWithShape="0">
                    <a:prstClr val="black">
                      <a:alpha val="40000"/>
                    </a:prstClr>
                  </a:outerShdw>
                </a:effectLst>
                <a:latin typeface="Century Gothic" pitchFamily="34" charset="0"/>
              </a:rPr>
              <a:t>3732 Oconee Loop</a:t>
            </a:r>
            <a:br>
              <a:rPr lang="pt-BR" sz="2400" dirty="0">
                <a:solidFill>
                  <a:schemeClr val="bg1"/>
                </a:solidFill>
                <a:effectLst>
                  <a:outerShdw blurRad="50800" dist="38100" dir="5400000" algn="t" rotWithShape="0">
                    <a:prstClr val="black">
                      <a:alpha val="40000"/>
                    </a:prstClr>
                  </a:outerShdw>
                </a:effectLst>
                <a:latin typeface="Century Gothic" pitchFamily="34" charset="0"/>
              </a:rPr>
            </a:br>
            <a:r>
              <a:rPr lang="en-US" sz="2000" dirty="0">
                <a:solidFill>
                  <a:schemeClr val="bg1"/>
                </a:solidFill>
                <a:effectLst>
                  <a:outerShdw blurRad="50800" dist="38100" dir="5400000" algn="t" rotWithShape="0">
                    <a:prstClr val="black">
                      <a:alpha val="40000"/>
                    </a:prstClr>
                  </a:outerShdw>
                </a:effectLst>
                <a:latin typeface="Century Gothic" pitchFamily="34" charset="0"/>
              </a:rPr>
              <a:t>Mount Pleasant, SC 29466 | MLS# 19008492 | $700,000</a:t>
            </a:r>
          </a:p>
        </p:txBody>
      </p:sp>
      <p:pic>
        <p:nvPicPr>
          <p:cNvPr id="28" name="Picture 27">
            <a:extLst>
              <a:ext uri="{FF2B5EF4-FFF2-40B4-BE49-F238E27FC236}">
                <a16:creationId xmlns:a16="http://schemas.microsoft.com/office/drawing/2014/main" id="{BC624352-86F3-4FD9-9CA3-D993194DE43E}"/>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52400" y="9220200"/>
            <a:ext cx="1178327" cy="786384"/>
          </a:xfrm>
          <a:prstGeom prst="roundRect">
            <a:avLst/>
          </a:prstGeom>
        </p:spPr>
      </p:pic>
      <p:sp>
        <p:nvSpPr>
          <p:cNvPr id="30" name="Subtitle 2">
            <a:extLst>
              <a:ext uri="{FF2B5EF4-FFF2-40B4-BE49-F238E27FC236}">
                <a16:creationId xmlns:a16="http://schemas.microsoft.com/office/drawing/2014/main" id="{903E6935-C8D8-4C91-A5D8-8607B8EB39BE}"/>
              </a:ext>
            </a:extLst>
          </p:cNvPr>
          <p:cNvSpPr txBox="1">
            <a:spLocks/>
          </p:cNvSpPr>
          <p:nvPr/>
        </p:nvSpPr>
        <p:spPr>
          <a:xfrm>
            <a:off x="1330727" y="9220200"/>
            <a:ext cx="4689073"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solidFill>
                  <a:schemeClr val="bg1"/>
                </a:solidFill>
                <a:effectLst>
                  <a:outerShdw blurRad="38100" dist="38100" dir="2700000" algn="tl">
                    <a:srgbClr val="000000">
                      <a:alpha val="43137"/>
                    </a:srgbClr>
                  </a:outerShdw>
                </a:effectLst>
                <a:latin typeface="Trebuchet MS" panose="020B0603020202020204" pitchFamily="34" charset="0"/>
              </a:rPr>
              <a:t>Don Dawson</a:t>
            </a:r>
            <a:br>
              <a:rPr lang="en-US" sz="1800" i="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4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31" name="TextBox 30">
            <a:extLst>
              <a:ext uri="{FF2B5EF4-FFF2-40B4-BE49-F238E27FC236}">
                <a16:creationId xmlns:a16="http://schemas.microsoft.com/office/drawing/2014/main" id="{64BB4F72-2C71-46D2-B272-A75B0D27F7FA}"/>
              </a:ext>
            </a:extLst>
          </p:cNvPr>
          <p:cNvSpPr txBox="1"/>
          <p:nvPr/>
        </p:nvSpPr>
        <p:spPr>
          <a:xfrm>
            <a:off x="5943600" y="9719846"/>
            <a:ext cx="1828800" cy="338554"/>
          </a:xfrm>
          <a:prstGeom prst="rect">
            <a:avLst/>
          </a:prstGeom>
          <a:noFill/>
        </p:spPr>
        <p:txBody>
          <a:bodyPr wrap="square" rtlCol="0">
            <a:spAutoFit/>
          </a:bodyPr>
          <a:lstStyle/>
          <a:p>
            <a:pPr algn="r"/>
            <a:r>
              <a:rPr lang="en-US" sz="1600" dirty="0">
                <a:solidFill>
                  <a:schemeClr val="bg1"/>
                </a:solidFill>
                <a:effectLst>
                  <a:outerShdw blurRad="38100" dist="38100" dir="2700000" algn="tl">
                    <a:srgbClr val="000000">
                      <a:alpha val="43137"/>
                    </a:srgbClr>
                  </a:outerShdw>
                </a:effectLst>
                <a:latin typeface="Mistral" pitchFamily="66" charset="0"/>
              </a:rPr>
              <a:t>www.TeamDawsonSC.com</a:t>
            </a:r>
          </a:p>
        </p:txBody>
      </p:sp>
      <p:pic>
        <p:nvPicPr>
          <p:cNvPr id="32" name="Picture 6" descr="http://www.bobette.net/images/logo.jpg">
            <a:extLst>
              <a:ext uri="{FF2B5EF4-FFF2-40B4-BE49-F238E27FC236}">
                <a16:creationId xmlns:a16="http://schemas.microsoft.com/office/drawing/2014/main" id="{074FA1AB-8291-4EF3-A186-9C02CE356C45}"/>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3303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330</TotalTime>
  <Words>370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Century Gothic</vt:lpstr>
      <vt:lpstr>Mistral</vt:lpstr>
      <vt:lpstr>Trebuchet MS</vt:lpstr>
      <vt:lpstr>Office Theme</vt:lpstr>
      <vt:lpstr>3732 Oconee Loop Mount Pleasant, SC 29466 | MLS# 19008492 | $700,000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61</cp:revision>
  <dcterms:created xsi:type="dcterms:W3CDTF">2006-08-16T00:00:00Z</dcterms:created>
  <dcterms:modified xsi:type="dcterms:W3CDTF">2019-07-16T18:12:44Z</dcterms:modified>
</cp:coreProperties>
</file>