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3" d="100"/>
          <a:sy n="83" d="100"/>
        </p:scale>
        <p:origin x="3594" y="6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1828800"/>
            <a:ext cx="658368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3/20/2025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442264"/>
            <a:ext cx="512064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4"/>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366186"/>
            <a:ext cx="4815840" cy="780203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12800"/>
            <a:ext cx="566928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343716"/>
            <a:ext cx="566928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8555568"/>
            <a:ext cx="609600" cy="486834"/>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133601"/>
            <a:ext cx="3230880" cy="6034618"/>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133601"/>
            <a:ext cx="3230880" cy="6034618"/>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6"/>
            <a:ext cx="658368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046817"/>
            <a:ext cx="3232150"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046817"/>
            <a:ext cx="3233420"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149601"/>
            <a:ext cx="3232150" cy="5018618"/>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149601"/>
            <a:ext cx="3233420" cy="5018618"/>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6"/>
            <a:ext cx="2406650"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032001"/>
            <a:ext cx="2406650" cy="6136218"/>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364068"/>
            <a:ext cx="408940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12801"/>
            <a:ext cx="438912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442634"/>
            <a:ext cx="438912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555716"/>
            <a:ext cx="438912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366184"/>
            <a:ext cx="658368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133600"/>
            <a:ext cx="658368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8555568"/>
            <a:ext cx="1706880" cy="486834"/>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3/20/2025</a:t>
            </a:fld>
            <a:endParaRPr lang="en-US"/>
          </a:p>
        </p:txBody>
      </p:sp>
      <p:sp>
        <p:nvSpPr>
          <p:cNvPr id="3" name="Footer Placeholder 2"/>
          <p:cNvSpPr>
            <a:spLocks noGrp="1"/>
          </p:cNvSpPr>
          <p:nvPr>
            <p:ph type="ftr" sz="quarter" idx="3"/>
          </p:nvPr>
        </p:nvSpPr>
        <p:spPr>
          <a:xfrm>
            <a:off x="2499360" y="8555568"/>
            <a:ext cx="2316480" cy="486834"/>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8555568"/>
            <a:ext cx="609600" cy="486834"/>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18769" y="1134929"/>
            <a:ext cx="3387875" cy="2256233"/>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7939" y="8158161"/>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9924" y="8305800"/>
            <a:ext cx="3232927" cy="677108"/>
          </a:xfrm>
          <a:prstGeom prst="rect">
            <a:avLst/>
          </a:prstGeom>
        </p:spPr>
        <p:txBody>
          <a:bodyPr wrap="square">
            <a:spAutoFit/>
          </a:bodyPr>
          <a:lstStyle/>
          <a:p>
            <a:r>
              <a:rPr lang="en-US" sz="1600" dirty="0">
                <a:solidFill>
                  <a:srgbClr val="00325C"/>
                </a:solidFill>
                <a:latin typeface="Century Gothic" panose="020B0502020202020204" pitchFamily="34" charset="0"/>
              </a:rPr>
              <a:t>Mac Jenkinson</a:t>
            </a:r>
          </a:p>
          <a:p>
            <a:r>
              <a:rPr lang="pt-BR" sz="1100" dirty="0">
                <a:solidFill>
                  <a:srgbClr val="00325C"/>
                </a:solidFill>
                <a:latin typeface="Century Gothic" panose="020B0502020202020204" pitchFamily="34" charset="0"/>
              </a:rPr>
              <a:t>843-224-0210</a:t>
            </a:r>
          </a:p>
          <a:p>
            <a:r>
              <a:rPr lang="pt-BR" sz="1100" dirty="0">
                <a:solidFill>
                  <a:srgbClr val="00325C"/>
                </a:solidFill>
                <a:latin typeface="Century Gothic" panose="020B0502020202020204" pitchFamily="34" charset="0"/>
              </a:rPr>
              <a:t>mac@carolinaone.com</a:t>
            </a:r>
            <a:endParaRPr lang="en-US" sz="1000" dirty="0">
              <a:solidFill>
                <a:srgbClr val="00325C"/>
              </a:solidFill>
              <a:latin typeface="Century Gothic" panose="020B0502020202020204" pitchFamily="34" charset="0"/>
            </a:endParaRPr>
          </a:p>
        </p:txBody>
      </p:sp>
      <p:sp>
        <p:nvSpPr>
          <p:cNvPr id="18" name="Rectangle 17"/>
          <p:cNvSpPr/>
          <p:nvPr/>
        </p:nvSpPr>
        <p:spPr>
          <a:xfrm>
            <a:off x="-20643" y="8943945"/>
            <a:ext cx="7327903" cy="200055"/>
          </a:xfrm>
          <a:prstGeom prst="rect">
            <a:avLst/>
          </a:prstGeom>
        </p:spPr>
        <p:txBody>
          <a:bodyPr wrap="square" anchor="ctr">
            <a:spAutoFit/>
          </a:bodyPr>
          <a:lstStyle/>
          <a:p>
            <a:pPr algn="ctr"/>
            <a:r>
              <a:rPr lang="en-US" sz="700" dirty="0">
                <a:solidFill>
                  <a:schemeClr val="accent1">
                    <a:lumMod val="50000"/>
                  </a:schemeClr>
                </a:solidFill>
                <a:latin typeface="Century Gothic" panose="020B0502020202020204" pitchFamily="34" charset="0"/>
              </a:rPr>
              <a:t>Carolina One Real Estate | 195 W Coleman Blvd | Mt Pleasant, SC 29464-3495</a:t>
            </a:r>
          </a:p>
        </p:txBody>
      </p:sp>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223004" y="8305801"/>
            <a:ext cx="849342" cy="584409"/>
          </a:xfrm>
          <a:prstGeom prst="rect">
            <a:avLst/>
          </a:prstGeom>
          <a:ln w="12700">
            <a:noFill/>
          </a:ln>
          <a:effectLst/>
        </p:spPr>
      </p:pic>
      <p:pic>
        <p:nvPicPr>
          <p:cNvPr id="22" name="Picture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58200" y="9707121"/>
            <a:ext cx="850392" cy="425903"/>
          </a:xfrm>
          <a:prstGeom prst="rect">
            <a:avLst/>
          </a:prstGeom>
        </p:spPr>
      </p:pic>
      <p:sp>
        <p:nvSpPr>
          <p:cNvPr id="16" name="Rectangle 15"/>
          <p:cNvSpPr/>
          <p:nvPr/>
        </p:nvSpPr>
        <p:spPr>
          <a:xfrm>
            <a:off x="4072271" y="8305800"/>
            <a:ext cx="3232927" cy="677108"/>
          </a:xfrm>
          <a:prstGeom prst="rect">
            <a:avLst/>
          </a:prstGeom>
        </p:spPr>
        <p:txBody>
          <a:bodyPr wrap="square">
            <a:spAutoFit/>
          </a:bodyPr>
          <a:lstStyle/>
          <a:p>
            <a:pPr algn="r"/>
            <a:r>
              <a:rPr lang="en-US" sz="1600">
                <a:solidFill>
                  <a:srgbClr val="00325C"/>
                </a:solidFill>
                <a:latin typeface="Century Gothic" panose="020B0502020202020204" pitchFamily="34" charset="0"/>
              </a:rPr>
              <a:t>Gordon Jenkinson</a:t>
            </a:r>
            <a:endParaRPr lang="en-US" sz="1600" dirty="0">
              <a:solidFill>
                <a:srgbClr val="00325C"/>
              </a:solidFill>
              <a:latin typeface="Century Gothic" panose="020B0502020202020204" pitchFamily="34" charset="0"/>
            </a:endParaRPr>
          </a:p>
          <a:p>
            <a:pPr algn="r"/>
            <a:r>
              <a:rPr lang="pt-BR" sz="1100" dirty="0">
                <a:solidFill>
                  <a:srgbClr val="00325C"/>
                </a:solidFill>
                <a:latin typeface="Century Gothic" panose="020B0502020202020204" pitchFamily="34" charset="0"/>
              </a:rPr>
              <a:t>843-530-2688</a:t>
            </a:r>
          </a:p>
          <a:p>
            <a:pPr algn="r"/>
            <a:r>
              <a:rPr lang="pt-BR" sz="1100" dirty="0">
                <a:solidFill>
                  <a:srgbClr val="00325C"/>
                </a:solidFill>
                <a:latin typeface="Century Gothic" panose="020B0502020202020204" pitchFamily="34" charset="0"/>
              </a:rPr>
              <a:t>gordon.jenkinson@carolinaone.com</a:t>
            </a:r>
            <a:endParaRPr lang="en-US" sz="1000" dirty="0">
              <a:solidFill>
                <a:srgbClr val="00325C"/>
              </a:solidFill>
              <a:latin typeface="Century Gothic" panose="020B0502020202020204" pitchFamily="34" charset="0"/>
            </a:endParaRPr>
          </a:p>
        </p:txBody>
      </p:sp>
      <p:pic>
        <p:nvPicPr>
          <p:cNvPr id="9" name="Picture 8">
            <a:extLst>
              <a:ext uri="{FF2B5EF4-FFF2-40B4-BE49-F238E27FC236}">
                <a16:creationId xmlns:a16="http://schemas.microsoft.com/office/drawing/2014/main" id="{551F23F0-50A4-C915-9D69-FC05E589636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18769" y="3676946"/>
            <a:ext cx="3387875" cy="2258583"/>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pic>
        <p:nvPicPr>
          <p:cNvPr id="10" name="Picture 8">
            <a:extLst>
              <a:ext uri="{FF2B5EF4-FFF2-40B4-BE49-F238E27FC236}">
                <a16:creationId xmlns:a16="http://schemas.microsoft.com/office/drawing/2014/main" id="{8ADC2F38-10BC-8303-B712-C4EF482D701A}"/>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3808558" y="3676946"/>
            <a:ext cx="3387875" cy="2258583"/>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pic>
        <p:nvPicPr>
          <p:cNvPr id="11" name="Picture 8">
            <a:extLst>
              <a:ext uri="{FF2B5EF4-FFF2-40B4-BE49-F238E27FC236}">
                <a16:creationId xmlns:a16="http://schemas.microsoft.com/office/drawing/2014/main" id="{A28EA731-5C53-D2DF-3EBC-1A0EBCE91B76}"/>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808558" y="1140353"/>
            <a:ext cx="3387875" cy="2258583"/>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2353433" y="3086543"/>
            <a:ext cx="2608337" cy="895020"/>
          </a:xfrm>
          <a:prstGeom prst="rect">
            <a:avLst/>
          </a:prstGeom>
          <a:solidFill>
            <a:schemeClr val="bg1"/>
          </a:solidFill>
          <a:ln>
            <a:noFill/>
          </a:ln>
        </p:spPr>
        <p:txBody>
          <a:bodyPr anchor="ctr">
            <a:noAutofit/>
            <a:scene3d>
              <a:camera prst="orthographicFront"/>
              <a:lightRig rig="soft" dir="t">
                <a:rot lat="0" lon="0" rev="17220000"/>
              </a:lightRig>
            </a:scene3d>
            <a:sp3d prstMaterial="softEdge"/>
          </a:bodyPr>
          <a:lstStyle/>
          <a:p>
            <a:r>
              <a:rPr lang="en-US" sz="1600" cap="none" dirty="0">
                <a:ln w="3175" cmpd="sng">
                  <a:noFill/>
                  <a:prstDash val="solid"/>
                </a:ln>
                <a:solidFill>
                  <a:srgbClr val="00335E"/>
                </a:solidFill>
                <a:effectLst/>
                <a:latin typeface="Century Gothic" panose="020B0502020202020204" pitchFamily="34" charset="0"/>
              </a:rPr>
              <a:t>3734 Saint Ellens Drive</a:t>
            </a:r>
            <a:br>
              <a:rPr lang="en-US" sz="1600" cap="none" dirty="0">
                <a:ln w="3175" cmpd="sng">
                  <a:noFill/>
                  <a:prstDash val="solid"/>
                </a:ln>
                <a:solidFill>
                  <a:srgbClr val="00335E"/>
                </a:solidFill>
                <a:effectLst/>
                <a:latin typeface="Century Gothic" panose="020B0502020202020204" pitchFamily="34" charset="0"/>
              </a:rPr>
            </a:br>
            <a:r>
              <a:rPr lang="en-US" sz="1200" cap="none" dirty="0">
                <a:ln w="3175" cmpd="sng">
                  <a:noFill/>
                  <a:prstDash val="solid"/>
                </a:ln>
                <a:solidFill>
                  <a:srgbClr val="00335E"/>
                </a:solidFill>
                <a:effectLst/>
                <a:latin typeface="Century Gothic" panose="020B0502020202020204" pitchFamily="34" charset="0"/>
              </a:rPr>
              <a:t>Darrell Creek</a:t>
            </a:r>
            <a:br>
              <a:rPr lang="en-US" sz="1200" cap="none" dirty="0">
                <a:ln w="3175" cmpd="sng">
                  <a:noFill/>
                  <a:prstDash val="solid"/>
                </a:ln>
                <a:solidFill>
                  <a:srgbClr val="00335E"/>
                </a:solidFill>
                <a:effectLst/>
                <a:latin typeface="Century Gothic" panose="020B0502020202020204" pitchFamily="34" charset="0"/>
              </a:rPr>
            </a:br>
            <a:r>
              <a:rPr lang="en-US" sz="1200" cap="none" dirty="0">
                <a:ln w="3175" cmpd="sng">
                  <a:noFill/>
                  <a:prstDash val="solid"/>
                </a:ln>
                <a:solidFill>
                  <a:srgbClr val="00335E"/>
                </a:solidFill>
                <a:effectLst/>
                <a:latin typeface="Century Gothic" panose="020B0502020202020204" pitchFamily="34" charset="0"/>
              </a:rPr>
              <a:t>Mount Pleasant, SC 29466</a:t>
            </a:r>
            <a:br>
              <a:rPr lang="en-US" sz="1200" cap="none" dirty="0">
                <a:ln w="3175" cmpd="sng">
                  <a:noFill/>
                  <a:prstDash val="solid"/>
                </a:ln>
                <a:solidFill>
                  <a:srgbClr val="00335E"/>
                </a:solidFill>
                <a:effectLst/>
                <a:latin typeface="Century Gothic" panose="020B0502020202020204" pitchFamily="34" charset="0"/>
              </a:rPr>
            </a:br>
            <a:r>
              <a:rPr lang="en-US" sz="1200" cap="none" dirty="0">
                <a:ln w="3175" cmpd="sng">
                  <a:noFill/>
                  <a:prstDash val="solid"/>
                </a:ln>
                <a:solidFill>
                  <a:srgbClr val="00335E"/>
                </a:solidFill>
                <a:effectLst/>
                <a:latin typeface="Century Gothic" panose="020B0502020202020204" pitchFamily="34" charset="0"/>
              </a:rPr>
              <a:t>MLS# 25002613 | $1,495,000 </a:t>
            </a:r>
            <a:endParaRPr lang="en-US" sz="1100" cap="none" dirty="0">
              <a:ln w="3175" cmpd="sng">
                <a:noFill/>
                <a:prstDash val="solid"/>
              </a:ln>
              <a:solidFill>
                <a:srgbClr val="00335E"/>
              </a:solidFill>
              <a:effectLst/>
              <a:latin typeface="Century Gothic" panose="020B0502020202020204" pitchFamily="34" charset="0"/>
            </a:endParaRPr>
          </a:p>
        </p:txBody>
      </p:sp>
      <p:sp>
        <p:nvSpPr>
          <p:cNvPr id="12" name="Title 1">
            <a:extLst>
              <a:ext uri="{FF2B5EF4-FFF2-40B4-BE49-F238E27FC236}">
                <a16:creationId xmlns:a16="http://schemas.microsoft.com/office/drawing/2014/main" id="{8AD7B237-792F-842A-A175-E5FCE7F85806}"/>
              </a:ext>
            </a:extLst>
          </p:cNvPr>
          <p:cNvSpPr txBox="1">
            <a:spLocks/>
          </p:cNvSpPr>
          <p:nvPr/>
        </p:nvSpPr>
        <p:spPr>
          <a:xfrm>
            <a:off x="118768" y="0"/>
            <a:ext cx="7077664" cy="1105325"/>
          </a:xfrm>
          <a:prstGeom prst="rect">
            <a:avLst/>
          </a:prstGeom>
          <a:solidFill>
            <a:schemeClr val="bg1"/>
          </a:solidFill>
          <a:ln>
            <a:noFill/>
          </a:ln>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3600" cap="none" dirty="0">
                <a:ln w="3175" cmpd="sng">
                  <a:noFill/>
                  <a:prstDash val="solid"/>
                </a:ln>
                <a:solidFill>
                  <a:srgbClr val="00335E"/>
                </a:solidFill>
                <a:effectLst/>
                <a:latin typeface="Fave Script Bold Pro" pitchFamily="2" charset="0"/>
              </a:rPr>
              <a:t>Open House Weekend</a:t>
            </a:r>
          </a:p>
          <a:p>
            <a:pPr defTabSz="914400"/>
            <a:r>
              <a:rPr lang="en-US" sz="1600" cap="none" dirty="0">
                <a:ln w="3175" cmpd="sng">
                  <a:noFill/>
                  <a:prstDash val="solid"/>
                </a:ln>
                <a:solidFill>
                  <a:srgbClr val="00335E"/>
                </a:solidFill>
                <a:effectLst/>
                <a:latin typeface="Century Gothic" panose="020B0502020202020204" pitchFamily="34" charset="0"/>
              </a:rPr>
              <a:t>Stop by March 22</a:t>
            </a:r>
            <a:r>
              <a:rPr lang="en-US" sz="1600" cap="none" baseline="30000" dirty="0">
                <a:ln w="3175" cmpd="sng">
                  <a:noFill/>
                  <a:prstDash val="solid"/>
                </a:ln>
                <a:solidFill>
                  <a:srgbClr val="00335E"/>
                </a:solidFill>
                <a:effectLst/>
                <a:latin typeface="Century Gothic" panose="020B0502020202020204" pitchFamily="34" charset="0"/>
              </a:rPr>
              <a:t>nd</a:t>
            </a:r>
            <a:r>
              <a:rPr lang="en-US" sz="1600" cap="none" dirty="0">
                <a:ln w="3175" cmpd="sng">
                  <a:noFill/>
                  <a:prstDash val="solid"/>
                </a:ln>
                <a:solidFill>
                  <a:srgbClr val="00335E"/>
                </a:solidFill>
                <a:effectLst/>
                <a:latin typeface="Century Gothic" panose="020B0502020202020204" pitchFamily="34" charset="0"/>
              </a:rPr>
              <a:t> </a:t>
            </a:r>
            <a:r>
              <a:rPr lang="en-US" sz="1600" cap="none">
                <a:ln w="3175" cmpd="sng">
                  <a:noFill/>
                  <a:prstDash val="solid"/>
                </a:ln>
                <a:solidFill>
                  <a:srgbClr val="00335E"/>
                </a:solidFill>
                <a:effectLst/>
                <a:latin typeface="Century Gothic" panose="020B0502020202020204" pitchFamily="34" charset="0"/>
              </a:rPr>
              <a:t>or 23</a:t>
            </a:r>
            <a:r>
              <a:rPr lang="en-US" sz="1600" cap="none" baseline="30000">
                <a:ln w="3175" cmpd="sng">
                  <a:noFill/>
                  <a:prstDash val="solid"/>
                </a:ln>
                <a:solidFill>
                  <a:srgbClr val="00335E"/>
                </a:solidFill>
                <a:effectLst/>
                <a:latin typeface="Century Gothic" panose="020B0502020202020204" pitchFamily="34" charset="0"/>
              </a:rPr>
              <a:t>rd</a:t>
            </a:r>
            <a:r>
              <a:rPr lang="en-US" sz="1600" cap="none">
                <a:ln w="3175" cmpd="sng">
                  <a:noFill/>
                  <a:prstDash val="solid"/>
                </a:ln>
                <a:solidFill>
                  <a:srgbClr val="00335E"/>
                </a:solidFill>
                <a:effectLst/>
                <a:latin typeface="Century Gothic" panose="020B0502020202020204" pitchFamily="34" charset="0"/>
              </a:rPr>
              <a:t> from </a:t>
            </a:r>
            <a:r>
              <a:rPr lang="en-US" sz="1600" cap="none" dirty="0">
                <a:ln w="3175" cmpd="sng">
                  <a:noFill/>
                  <a:prstDash val="solid"/>
                </a:ln>
                <a:solidFill>
                  <a:srgbClr val="00335E"/>
                </a:solidFill>
                <a:effectLst/>
                <a:latin typeface="Century Gothic" panose="020B0502020202020204" pitchFamily="34" charset="0"/>
              </a:rPr>
              <a:t>1-3</a:t>
            </a:r>
          </a:p>
        </p:txBody>
      </p:sp>
      <p:sp>
        <p:nvSpPr>
          <p:cNvPr id="4" name="TextBox 3">
            <a:extLst>
              <a:ext uri="{FF2B5EF4-FFF2-40B4-BE49-F238E27FC236}">
                <a16:creationId xmlns:a16="http://schemas.microsoft.com/office/drawing/2014/main" id="{05C39008-4F0B-EFA9-C713-FDAFA8BA07CB}"/>
              </a:ext>
            </a:extLst>
          </p:cNvPr>
          <p:cNvSpPr txBox="1"/>
          <p:nvPr/>
        </p:nvSpPr>
        <p:spPr>
          <a:xfrm>
            <a:off x="118768" y="5966502"/>
            <a:ext cx="7077664" cy="2308324"/>
          </a:xfrm>
          <a:prstGeom prst="rect">
            <a:avLst/>
          </a:prstGeom>
          <a:noFill/>
        </p:spPr>
        <p:txBody>
          <a:bodyPr wrap="square">
            <a:spAutoFit/>
          </a:bodyPr>
          <a:lstStyle/>
          <a:p>
            <a:pPr algn="ctr"/>
            <a:r>
              <a:rPr lang="en-US" sz="900" dirty="0">
                <a:solidFill>
                  <a:srgbClr val="00335E"/>
                </a:solidFill>
                <a:latin typeface="Century Gothic" panose="020B0502020202020204" pitchFamily="34" charset="0"/>
              </a:rPr>
              <a:t>This beautiful 4 bedroom home located in the desirable Darrell Creek subdivision offers you the chance to experience true South Carolina </a:t>
            </a:r>
            <a:r>
              <a:rPr lang="en-US" sz="900" dirty="0" err="1">
                <a:solidFill>
                  <a:srgbClr val="00335E"/>
                </a:solidFill>
                <a:latin typeface="Century Gothic" panose="020B0502020202020204" pitchFamily="34" charset="0"/>
              </a:rPr>
              <a:t>lowcountry</a:t>
            </a:r>
            <a:r>
              <a:rPr lang="en-US" sz="900" dirty="0">
                <a:solidFill>
                  <a:srgbClr val="00335E"/>
                </a:solidFill>
                <a:latin typeface="Century Gothic" panose="020B0502020202020204" pitchFamily="34" charset="0"/>
              </a:rPr>
              <a:t> lifestyle with all it has to offer. Gaze upon wood ducks and herons on the water as you relax in your rocking chair on your screened back porch overlooking the large private backyard. Watch the fish jump in your own backyard lagoon as you plan your next oyster roast under a 200 year-old oaks tree. The lot features a 160-ft frontage on a lagoon that feeds Darrell Creek, which feeds into the Wando River. Catch redfish, tarpon, speckled trout and crab 100 feet from your back door. At dusk, observe the deer feeding in your backyard as you listen to the hoot owls off in the distance. Grill fresh fish on your back deck as you entertain guests.</a:t>
            </a:r>
          </a:p>
          <a:p>
            <a:pPr algn="ctr"/>
            <a:r>
              <a:rPr lang="en-US" sz="900" dirty="0">
                <a:solidFill>
                  <a:srgbClr val="00335E"/>
                </a:solidFill>
                <a:latin typeface="Century Gothic" panose="020B0502020202020204" pitchFamily="34" charset="0"/>
              </a:rPr>
              <a:t>These and many other </a:t>
            </a:r>
            <a:r>
              <a:rPr lang="en-US" sz="900" dirty="0" err="1">
                <a:solidFill>
                  <a:srgbClr val="00335E"/>
                </a:solidFill>
                <a:latin typeface="Century Gothic" panose="020B0502020202020204" pitchFamily="34" charset="0"/>
              </a:rPr>
              <a:t>lowcountry</a:t>
            </a:r>
            <a:r>
              <a:rPr lang="en-US" sz="900" dirty="0">
                <a:solidFill>
                  <a:srgbClr val="00335E"/>
                </a:solidFill>
                <a:latin typeface="Century Gothic" panose="020B0502020202020204" pitchFamily="34" charset="0"/>
              </a:rPr>
              <a:t> experiences await you with this property.</a:t>
            </a:r>
          </a:p>
          <a:p>
            <a:pPr algn="ctr"/>
            <a:r>
              <a:rPr lang="en-US" sz="900" dirty="0">
                <a:solidFill>
                  <a:srgbClr val="00335E"/>
                </a:solidFill>
                <a:latin typeface="Century Gothic" panose="020B0502020202020204" pitchFamily="34" charset="0"/>
              </a:rPr>
              <a:t>The huge 5-car garage allows for plenty of room to store a variety of vehicles. The large driveway provides ample room to store your boat without hindering car parking. There is even a public boat ramp (Paradise Boat Landing) located 3 miles away on Hwy 17 North. There is also a covered parking place under your back porch. The veranda front porch provides a perfect spot to sit and read a book or enjoy the sunsets. The large primary bedroom is located downstairs for easy access. The den features a custom stone fireplace with bookcases for your library. The modern kitchen features a 6-burner gas stove with large counter spaces. There is even a formal dining room for holiday entertaining.</a:t>
            </a:r>
          </a:p>
          <a:p>
            <a:pPr algn="ctr"/>
            <a:r>
              <a:rPr lang="en-US" sz="900" dirty="0">
                <a:solidFill>
                  <a:srgbClr val="00335E"/>
                </a:solidFill>
                <a:latin typeface="Century Gothic" panose="020B0502020202020204" pitchFamily="34" charset="0"/>
              </a:rPr>
              <a:t>Elementary, middle and high schools are located a mile away from your property. Shopping, restaurants and churches are located close by for your convenience.</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580</TotalTime>
  <Words>386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Fave Script Bold Pro</vt:lpstr>
      <vt:lpstr>Lucida Sans</vt:lpstr>
      <vt:lpstr>Wingdings</vt:lpstr>
      <vt:lpstr>Wingdings 2</vt:lpstr>
      <vt:lpstr>Wingdings 3</vt:lpstr>
      <vt:lpstr>Apex</vt:lpstr>
      <vt:lpstr>3734 Saint Ellens Drive Darrell Creek Mount Pleasant, SC 29466 MLS# 25002613 | $1,495,000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90</cp:revision>
  <dcterms:created xsi:type="dcterms:W3CDTF">2006-08-16T00:00:00Z</dcterms:created>
  <dcterms:modified xsi:type="dcterms:W3CDTF">2025-03-20T22:54:31Z</dcterms:modified>
</cp:coreProperties>
</file>