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5/11/2016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7" y="15239"/>
            <a:ext cx="7752080" cy="763469"/>
          </a:xfrm>
        </p:spPr>
        <p:txBody>
          <a:bodyPr>
            <a:noAutofit/>
          </a:bodyPr>
          <a:lstStyle/>
          <a:p>
            <a:r>
              <a:rPr lang="en-US" sz="2800" dirty="0">
                <a:ln>
                  <a:solidFill>
                    <a:schemeClr val="tx1">
                      <a:lumMod val="95000"/>
                    </a:schemeClr>
                  </a:solidFill>
                </a:ln>
                <a:effectLst>
                  <a:outerShdw blurRad="50800" dist="38100" dir="5400000" algn="t" rotWithShape="0">
                    <a:schemeClr val="bg1"/>
                  </a:outerShdw>
                </a:effectLst>
                <a:latin typeface="Goudy Old Style" panose="02020502050305020303" pitchFamily="18" charset="0"/>
              </a:rPr>
              <a:t>Broker Open </a:t>
            </a:r>
            <a:r>
              <a:rPr lang="en-US" sz="2800" dirty="0" smtClean="0">
                <a:ln>
                  <a:solidFill>
                    <a:schemeClr val="tx1">
                      <a:lumMod val="95000"/>
                    </a:schemeClr>
                  </a:solidFill>
                </a:ln>
                <a:effectLst>
                  <a:outerShdw blurRad="50800" dist="38100" dir="5400000" algn="t" rotWithShape="0">
                    <a:schemeClr val="bg1"/>
                  </a:outerShdw>
                </a:effectLst>
                <a:latin typeface="Goudy Old Style" panose="02020502050305020303" pitchFamily="18" charset="0"/>
              </a:rPr>
              <a:t>House - </a:t>
            </a:r>
            <a:r>
              <a:rPr lang="en-US" sz="2800" dirty="0">
                <a:ln>
                  <a:solidFill>
                    <a:schemeClr val="tx1">
                      <a:lumMod val="95000"/>
                    </a:schemeClr>
                  </a:solidFill>
                </a:ln>
                <a:effectLst>
                  <a:outerShdw blurRad="50800" dist="38100" dir="5400000" algn="t" rotWithShape="0">
                    <a:schemeClr val="bg1"/>
                  </a:outerShdw>
                </a:effectLst>
                <a:latin typeface="Goudy Old Style" panose="02020502050305020303" pitchFamily="18" charset="0"/>
              </a:rPr>
              <a:t>Friday 5/13 from 12-2pm</a:t>
            </a:r>
            <a:r>
              <a:rPr lang="en-US" sz="2800" i="1" dirty="0">
                <a:ln>
                  <a:solidFill>
                    <a:schemeClr val="tx1">
                      <a:lumMod val="95000"/>
                    </a:schemeClr>
                  </a:solidFill>
                </a:ln>
                <a:effectLst>
                  <a:outerShdw blurRad="50800" dist="38100" dir="5400000" algn="t" rotWithShape="0">
                    <a:schemeClr val="bg1"/>
                  </a:outerShdw>
                </a:effectLst>
                <a:latin typeface="Goudy Old Style" panose="02020502050305020303" pitchFamily="18" charset="0"/>
              </a:rPr>
              <a:t/>
            </a:r>
            <a:br>
              <a:rPr lang="en-US" sz="2800" i="1" dirty="0">
                <a:ln>
                  <a:solidFill>
                    <a:schemeClr val="tx1">
                      <a:lumMod val="95000"/>
                    </a:schemeClr>
                  </a:solidFill>
                </a:ln>
                <a:effectLst>
                  <a:outerShdw blurRad="50800" dist="38100" dir="5400000" algn="t" rotWithShape="0">
                    <a:schemeClr val="bg1"/>
                  </a:outerShdw>
                </a:effectLst>
                <a:latin typeface="Goudy Old Style" panose="02020502050305020303" pitchFamily="18" charset="0"/>
              </a:rPr>
            </a:br>
            <a:r>
              <a:rPr lang="en-US" sz="1600" i="1" dirty="0">
                <a:ln>
                  <a:solidFill>
                    <a:schemeClr val="tx1">
                      <a:lumMod val="95000"/>
                    </a:schemeClr>
                  </a:solidFill>
                </a:ln>
                <a:effectLst>
                  <a:outerShdw blurRad="50800" dist="38100" dir="5400000" algn="t" rotWithShape="0">
                    <a:schemeClr val="bg1"/>
                  </a:outerShdw>
                </a:effectLst>
                <a:latin typeface="Goudy Old Style" panose="02020502050305020303" pitchFamily="18" charset="0"/>
              </a:rPr>
              <a:t>Lunch will be provided as well as a $50 gas card raffle, so make sure to bring your business card!</a:t>
            </a:r>
            <a:endParaRPr lang="en-US" sz="1600" i="1" dirty="0">
              <a:ln>
                <a:solidFill>
                  <a:schemeClr val="tx1">
                    <a:lumMod val="95000"/>
                  </a:schemeClr>
                </a:solidFill>
              </a:ln>
              <a:effectLst>
                <a:outerShdw blurRad="50800" dist="38100" dir="5400000" algn="t" rotWithShape="0">
                  <a:schemeClr val="bg1"/>
                </a:outerShdw>
              </a:effectLst>
              <a:latin typeface="Goudy Old Style" panose="02020502050305020303" pitchFamily="18" charset="0"/>
            </a:endParaRPr>
          </a:p>
        </p:txBody>
      </p:sp>
      <p:sp>
        <p:nvSpPr>
          <p:cNvPr id="3" name="Subtitle 2"/>
          <p:cNvSpPr>
            <a:spLocks noGrp="1"/>
          </p:cNvSpPr>
          <p:nvPr>
            <p:ph type="subTitle" idx="1"/>
          </p:nvPr>
        </p:nvSpPr>
        <p:spPr>
          <a:xfrm>
            <a:off x="-4763" y="4500384"/>
            <a:ext cx="7772400" cy="3436974"/>
          </a:xfrm>
        </p:spPr>
        <p:txBody>
          <a:bodyPr anchor="ctr">
            <a:noAutofit/>
          </a:bodyPr>
          <a:lstStyle/>
          <a:p>
            <a:r>
              <a:rPr lang="en-US" sz="1100" dirty="0">
                <a:solidFill>
                  <a:schemeClr val="tx2">
                    <a:lumMod val="10000"/>
                  </a:schemeClr>
                </a:solidFill>
                <a:latin typeface="Goudy Old Style" panose="02020502050305020303" pitchFamily="18" charset="0"/>
              </a:rPr>
              <a:t>Beautiful custom built home in highly desired Darrell Creek with all the bells and whistles that a discriminating buyer is searching for! This elevated 6600 </a:t>
            </a:r>
            <a:r>
              <a:rPr lang="en-US" sz="1100" dirty="0" err="1">
                <a:solidFill>
                  <a:schemeClr val="tx2">
                    <a:lumMod val="10000"/>
                  </a:schemeClr>
                </a:solidFill>
                <a:latin typeface="Goudy Old Style" panose="02020502050305020303" pitchFamily="18" charset="0"/>
              </a:rPr>
              <a:t>sqft</a:t>
            </a:r>
            <a:r>
              <a:rPr lang="en-US" sz="1100" dirty="0">
                <a:solidFill>
                  <a:schemeClr val="tx2">
                    <a:lumMod val="10000"/>
                  </a:schemeClr>
                </a:solidFill>
                <a:latin typeface="Goudy Old Style" panose="02020502050305020303" pitchFamily="18" charset="0"/>
              </a:rPr>
              <a:t> home has 6 bedrooms, 5.5 baths, 5 porches, a 6 car garage and a heated, salt water 25,000 gallon in ground pool with water fall. Chef's Delight Gourmet kitchen features granite counter-tops, custom soft close cabinetry, a 5 burner GE Monogram gas cook top and stainless steel appliances. The kitchen overlooks the family room and has direct access to the side porch that leads to the backyard. The oversized master suite is downstairs along with an oversized ''Media room'' which includes a 100'' Sony Projection screen with full surround system. Solid hardwood doors and beautiful tiger wood floors are throughout the entire house, every counter top is granite and every shower is tiled. The 2 story coffered ceiling family room has a gas fireplace with granite surround and hearth, built in bookcases and has direct access to the double doors that lead to the rear screen porch overlooking the beautifully landscaped back yard that is fenced in with raw iron railings. Upstairs is a "Juliet" balcony and raw iron railing that overlooks the family room as well as 4 oversized bedrooms. Bedroom 2 &amp; 3 share a Jack n' Jill that has a full floor to ceiling tile shower. Bedroom 4 has a private </a:t>
            </a:r>
            <a:r>
              <a:rPr lang="en-US" sz="1100" dirty="0" err="1">
                <a:solidFill>
                  <a:schemeClr val="tx2">
                    <a:lumMod val="10000"/>
                  </a:schemeClr>
                </a:solidFill>
                <a:latin typeface="Goudy Old Style" panose="02020502050305020303" pitchFamily="18" charset="0"/>
              </a:rPr>
              <a:t>en</a:t>
            </a:r>
            <a:r>
              <a:rPr lang="en-US" sz="1100" dirty="0">
                <a:solidFill>
                  <a:schemeClr val="tx2">
                    <a:lumMod val="10000"/>
                  </a:schemeClr>
                </a:solidFill>
                <a:latin typeface="Goudy Old Style" panose="02020502050305020303" pitchFamily="18" charset="0"/>
              </a:rPr>
              <a:t>-suite bathroom and a reach in closet with built ins. Bedroom 5 is a massive "second master-style bedroom" that has a 2 basin </a:t>
            </a:r>
            <a:r>
              <a:rPr lang="en-US" sz="1100" dirty="0" err="1">
                <a:solidFill>
                  <a:schemeClr val="tx2">
                    <a:lumMod val="10000"/>
                  </a:schemeClr>
                </a:solidFill>
                <a:latin typeface="Goudy Old Style" panose="02020502050305020303" pitchFamily="18" charset="0"/>
              </a:rPr>
              <a:t>en</a:t>
            </a:r>
            <a:r>
              <a:rPr lang="en-US" sz="1100" dirty="0">
                <a:solidFill>
                  <a:schemeClr val="tx2">
                    <a:lumMod val="10000"/>
                  </a:schemeClr>
                </a:solidFill>
                <a:latin typeface="Goudy Old Style" panose="02020502050305020303" pitchFamily="18" charset="0"/>
              </a:rPr>
              <a:t>-suite bathroom, a full linen and full walk-in clothes closet, a private balcony that overlooks backyard/pool. This bedroom also has a private sitting room with a full walk bookcase and access to a large walk-in, conditioned storage closet. Ground level is finished off and could be used as an in-law suite, maid quarters or spare bedroom. Some other items of importance are Central vacuum, central surround system with room volume controls, plantation shutters, alarm system, 2 story stop elevator shaft, Butler Pantry, 3 season room with sliding panels, a massive walk in storage closet, beautiful outdoor landscape lighting, 2 Rinnai water heaters, work shop, stamped concrete curbed planting beds along with a lawn irrigation system on a separate water supply. This house sits on .8 acres on a dead end street, backs up to protected wetlands and is right down the street from Roper St. Francis hospital and the public schools. This home is a MUST SEE! Listing agent believes all information on the MLS to be correct, however, buyer should verify all information important to them.</a:t>
            </a:r>
          </a:p>
        </p:txBody>
      </p:sp>
      <p:sp>
        <p:nvSpPr>
          <p:cNvPr id="16" name="Rectangle 15"/>
          <p:cNvSpPr/>
          <p:nvPr/>
        </p:nvSpPr>
        <p:spPr>
          <a:xfrm>
            <a:off x="-4763" y="2813447"/>
            <a:ext cx="7772400" cy="615553"/>
          </a:xfrm>
          <a:prstGeom prst="rect">
            <a:avLst/>
          </a:prstGeom>
          <a:noFill/>
        </p:spPr>
        <p:txBody>
          <a:bodyPr wrap="square" anchor="ctr">
            <a:spAutoFit/>
          </a:bodyPr>
          <a:lstStyle/>
          <a:p>
            <a:pPr algn="ctr"/>
            <a:r>
              <a:rPr lang="en-US" b="1" dirty="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3759 Saint </a:t>
            </a:r>
            <a:r>
              <a:rPr lang="en-US" b="1" dirty="0" err="1">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Ellens</a:t>
            </a:r>
            <a:r>
              <a:rPr lang="en-US" b="1" dirty="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 </a:t>
            </a:r>
            <a:r>
              <a:rPr lang="en-US" b="1" dirty="0" smtClean="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Drive</a:t>
            </a:r>
          </a:p>
          <a:p>
            <a:pPr algn="ctr"/>
            <a:r>
              <a:rPr lang="en-US" sz="1400" dirty="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Darrell </a:t>
            </a:r>
            <a:r>
              <a:rPr lang="en-US" sz="1400" dirty="0" smtClean="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Creek | Mount </a:t>
            </a:r>
            <a:r>
              <a:rPr lang="en-US" sz="1400" dirty="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Pleasant, SC 29466 | MLS# </a:t>
            </a:r>
            <a:r>
              <a:rPr lang="en-US" sz="1400" dirty="0" smtClean="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16011129 | </a:t>
            </a:r>
            <a:r>
              <a:rPr lang="en-US" sz="1400" dirty="0">
                <a:solidFill>
                  <a:schemeClr val="tx2">
                    <a:lumMod val="10000"/>
                  </a:schemeClr>
                </a:solidFill>
                <a:effectLst>
                  <a:outerShdw blurRad="38100" dist="38100" dir="2700000" algn="tl">
                    <a:srgbClr val="000000">
                      <a:alpha val="43137"/>
                    </a:srgbClr>
                  </a:outerShdw>
                </a:effectLst>
                <a:latin typeface="Goudy Old Style" panose="02020502050305020303" pitchFamily="18" charset="0"/>
              </a:rPr>
              <a:t>$1,295,000</a:t>
            </a:r>
          </a:p>
        </p:txBody>
      </p:sp>
      <p:sp>
        <p:nvSpPr>
          <p:cNvPr id="17" name="Rectangle 16"/>
          <p:cNvSpPr/>
          <p:nvPr/>
        </p:nvSpPr>
        <p:spPr>
          <a:xfrm>
            <a:off x="-4763" y="9104314"/>
            <a:ext cx="7772400" cy="892552"/>
          </a:xfrm>
          <a:prstGeom prst="rect">
            <a:avLst/>
          </a:prstGeom>
        </p:spPr>
        <p:txBody>
          <a:bodyPr wrap="square">
            <a:spAutoFit/>
          </a:bodyPr>
          <a:lstStyle/>
          <a:p>
            <a:pPr algn="ctr"/>
            <a:r>
              <a:rPr lang="en-US" sz="1600" b="1" dirty="0">
                <a:solidFill>
                  <a:schemeClr val="tx2">
                    <a:lumMod val="10000"/>
                  </a:schemeClr>
                </a:solidFill>
                <a:latin typeface="Baskerville Old Face" panose="02020602080505020303" pitchFamily="18" charset="0"/>
              </a:rPr>
              <a:t>Todd McKenna</a:t>
            </a:r>
            <a:endParaRPr lang="en-US" sz="1050" b="1" dirty="0">
              <a:solidFill>
                <a:schemeClr val="tx2">
                  <a:lumMod val="10000"/>
                </a:schemeClr>
              </a:solidFill>
              <a:latin typeface="Baskerville Old Face" panose="02020602080505020303" pitchFamily="18" charset="0"/>
            </a:endParaRPr>
          </a:p>
          <a:p>
            <a:pPr algn="ctr"/>
            <a:r>
              <a:rPr lang="en-US" sz="1200" dirty="0">
                <a:solidFill>
                  <a:schemeClr val="bg1"/>
                </a:solidFill>
                <a:latin typeface="Georgia" panose="02040502050405020303" pitchFamily="18" charset="0"/>
              </a:rPr>
              <a:t>(843) 870-8110</a:t>
            </a:r>
          </a:p>
          <a:p>
            <a:pPr algn="ctr"/>
            <a:r>
              <a:rPr lang="en-US" sz="1100" dirty="0">
                <a:solidFill>
                  <a:schemeClr val="bg1"/>
                </a:solidFill>
                <a:latin typeface="Georgia" panose="02040502050405020303" pitchFamily="18" charset="0"/>
              </a:rPr>
              <a:t>todd@toddmckennarealestate.com</a:t>
            </a:r>
          </a:p>
          <a:p>
            <a:pPr algn="ctr"/>
            <a:r>
              <a:rPr lang="en-US" sz="1100" dirty="0" smtClean="0">
                <a:solidFill>
                  <a:schemeClr val="bg1"/>
                </a:solidFill>
                <a:latin typeface="Georgia" panose="02040502050405020303" pitchFamily="18" charset="0"/>
              </a:rPr>
              <a:t>www.toddmckennarealestate.com</a:t>
            </a:r>
            <a:endParaRPr lang="en-US" sz="900" dirty="0" smtClean="0">
              <a:solidFill>
                <a:schemeClr val="tx2">
                  <a:lumMod val="10000"/>
                </a:schemeClr>
              </a:solidFill>
              <a:latin typeface="Georgia" panose="02040502050405020303" pitchFamily="18" charset="0"/>
            </a:endParaRPr>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8063" y="9130205"/>
            <a:ext cx="1786937" cy="381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5697" y="9489035"/>
            <a:ext cx="1731668"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 Charleston</a:t>
            </a:r>
          </a:p>
          <a:p>
            <a:pPr algn="ct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p>
          <a:p>
            <a:pPr algn="ctr"/>
            <a:r>
              <a:rPr lang="en-US" sz="900" dirty="0">
                <a:solidFill>
                  <a:schemeClr val="tx2">
                    <a:lumMod val="10000"/>
                  </a:schemeClr>
                </a:solidFill>
                <a:latin typeface="Baskerville Old Face" panose="02020602080505020303" pitchFamily="18" charset="0"/>
              </a:rPr>
              <a:t>Mt. Pleasant, SC 29464</a:t>
            </a:r>
          </a:p>
        </p:txBody>
      </p:sp>
      <p:pic>
        <p:nvPicPr>
          <p:cNvPr id="5" name="Picture 4"/>
          <p:cNvPicPr>
            <a:picLocks noChangeAspect="1"/>
          </p:cNvPicPr>
          <p:nvPr/>
        </p:nvPicPr>
        <p:blipFill>
          <a:blip r:embed="rId4"/>
          <a:stretch>
            <a:fillRect/>
          </a:stretch>
        </p:blipFill>
        <p:spPr>
          <a:xfrm>
            <a:off x="304800" y="783293"/>
            <a:ext cx="3238998" cy="2036106"/>
          </a:xfrm>
          <a:prstGeom prst="rect">
            <a:avLst/>
          </a:prstGeom>
          <a:ln>
            <a:solidFill>
              <a:schemeClr val="tx1"/>
            </a:solid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0315" y="783293"/>
            <a:ext cx="3237285" cy="2036107"/>
          </a:xfrm>
          <a:prstGeom prst="rect">
            <a:avLst/>
          </a:prstGeom>
          <a:ln>
            <a:solidFill>
              <a:schemeClr val="tx1"/>
            </a:solidFill>
          </a:ln>
          <a:effectLst>
            <a:outerShdw blurRad="63500" sx="102000" sy="102000" algn="ctr" rotWithShape="0">
              <a:prstClr val="black">
                <a:alpha val="40000"/>
              </a:prstClr>
            </a:outerShdw>
          </a:effectLst>
        </p:spPr>
      </p:pic>
      <p:grpSp>
        <p:nvGrpSpPr>
          <p:cNvPr id="7" name="Group 6"/>
          <p:cNvGrpSpPr/>
          <p:nvPr/>
        </p:nvGrpSpPr>
        <p:grpSpPr>
          <a:xfrm>
            <a:off x="175761" y="3478530"/>
            <a:ext cx="7411353" cy="1017270"/>
            <a:chOff x="175760" y="3810000"/>
            <a:chExt cx="7411353" cy="1017270"/>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760" y="3810000"/>
              <a:ext cx="1525097" cy="1017270"/>
            </a:xfrm>
            <a:prstGeom prst="rect">
              <a:avLst/>
            </a:prstGeom>
            <a:ln>
              <a:solidFill>
                <a:schemeClr val="tx1"/>
              </a:solid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7845" y="3810000"/>
              <a:ext cx="1525097" cy="1017270"/>
            </a:xfrm>
            <a:prstGeom prst="rect">
              <a:avLst/>
            </a:prstGeom>
            <a:ln>
              <a:solidFill>
                <a:schemeClr val="tx1"/>
              </a:solid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9930" y="3810000"/>
              <a:ext cx="1525097" cy="1017270"/>
            </a:xfrm>
            <a:prstGeom prst="rect">
              <a:avLst/>
            </a:prstGeom>
            <a:ln>
              <a:solidFill>
                <a:schemeClr val="tx1"/>
              </a:solid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2016" y="3810000"/>
              <a:ext cx="1525097" cy="1017270"/>
            </a:xfrm>
            <a:prstGeom prst="rect">
              <a:avLst/>
            </a:prstGeom>
            <a:ln>
              <a:solidFill>
                <a:schemeClr val="tx1"/>
              </a:solidFill>
            </a:ln>
            <a:effectLst>
              <a:outerShdw blurRad="63500" sx="102000" sy="102000" algn="ctr" rotWithShape="0">
                <a:prstClr val="black">
                  <a:alpha val="40000"/>
                </a:prstClr>
              </a:outerShdw>
            </a:effectLst>
          </p:spPr>
        </p:pic>
      </p:gr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5600" y="9130205"/>
            <a:ext cx="962957" cy="866661"/>
          </a:xfrm>
          <a:prstGeom prst="rect">
            <a:avLst/>
          </a:prstGeom>
        </p:spPr>
      </p:pic>
      <p:grpSp>
        <p:nvGrpSpPr>
          <p:cNvPr id="9" name="Group 8"/>
          <p:cNvGrpSpPr/>
          <p:nvPr/>
        </p:nvGrpSpPr>
        <p:grpSpPr>
          <a:xfrm>
            <a:off x="175760" y="7976616"/>
            <a:ext cx="7411355" cy="1014984"/>
            <a:chOff x="175759" y="7864201"/>
            <a:chExt cx="7411355" cy="1014984"/>
          </a:xfrm>
        </p:grpSpPr>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38987" y="7864201"/>
              <a:ext cx="1521670" cy="1014984"/>
            </a:xfrm>
            <a:prstGeom prst="rect">
              <a:avLst/>
            </a:prstGeom>
            <a:ln>
              <a:solidFill>
                <a:schemeClr val="tx1"/>
              </a:solid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759" y="7864201"/>
              <a:ext cx="1521670" cy="1014984"/>
            </a:xfrm>
            <a:prstGeom prst="rect">
              <a:avLst/>
            </a:prstGeom>
            <a:ln>
              <a:solidFill>
                <a:schemeClr val="tx1"/>
              </a:solid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65444" y="7864201"/>
              <a:ext cx="1521670" cy="1014984"/>
            </a:xfrm>
            <a:prstGeom prst="rect">
              <a:avLst/>
            </a:prstGeom>
            <a:ln>
              <a:solidFill>
                <a:schemeClr val="tx1"/>
              </a:solid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02215" y="7864201"/>
              <a:ext cx="1521670" cy="1014984"/>
            </a:xfrm>
            <a:prstGeom prst="rect">
              <a:avLst/>
            </a:prstGeom>
            <a:ln>
              <a:solidFill>
                <a:schemeClr val="tx1"/>
              </a:solidFill>
            </a:ln>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649509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533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Baskerville Old Face</vt:lpstr>
      <vt:lpstr>Calibri</vt:lpstr>
      <vt:lpstr>Georgia</vt:lpstr>
      <vt:lpstr>Goudy Old Style</vt:lpstr>
      <vt:lpstr>Office Theme</vt:lpstr>
      <vt:lpstr>Broker Open House - Friday 5/13 from 12-2pm Lunch will be provided as well as a $50 gas card raffle, so make sure to bring your business card!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34</cp:revision>
  <dcterms:created xsi:type="dcterms:W3CDTF">2006-08-16T00:00:00Z</dcterms:created>
  <dcterms:modified xsi:type="dcterms:W3CDTF">2016-05-11T15:02:07Z</dcterms:modified>
</cp:coreProperties>
</file>