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7" d="100"/>
          <a:sy n="47" d="100"/>
        </p:scale>
        <p:origin x="1524" y="54"/>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8/22/2017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8/22/2017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8/22/2017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8/22/2017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8/22/2017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8/22/2017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8/22/2017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8/22/2017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8/22/2017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8/22/2017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8/22/2017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8/22/2017</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g"/><Relationship Id="rId3" Type="http://schemas.openxmlformats.org/officeDocument/2006/relationships/image" Target="../media/image2.gif"/><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7772400" cy="10058400"/>
          </a:xfrm>
          <a:prstGeom prst="rect">
            <a:avLst/>
          </a:prstGeom>
          <a:gradFill>
            <a:gsLst>
              <a:gs pos="0">
                <a:schemeClr val="tx2"/>
              </a:gs>
              <a:gs pos="50000">
                <a:schemeClr val="accent1">
                  <a:tint val="44500"/>
                  <a:satMod val="160000"/>
                </a:schemeClr>
              </a:gs>
              <a:gs pos="100000">
                <a:schemeClr val="bg1"/>
              </a:gs>
            </a:gsLst>
            <a:lin ang="5400000" scaled="0"/>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2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t="1170"/>
          <a:stretch/>
        </p:blipFill>
        <p:spPr bwMode="auto">
          <a:xfrm>
            <a:off x="108677" y="137596"/>
            <a:ext cx="6064459" cy="3995679"/>
          </a:xfrm>
          <a:prstGeom prst="rect">
            <a:avLst/>
          </a:prstGeom>
          <a:ln>
            <a:solidFill>
              <a:schemeClr val="bg1"/>
            </a:solidFill>
          </a:ln>
          <a:effectLst/>
          <a:extLst>
            <a:ext uri="{909E8E84-426E-40DD-AFC4-6F175D3DCCD1}">
              <a14:hiddenFill xmlns:a14="http://schemas.microsoft.com/office/drawing/2010/main">
                <a:solidFill>
                  <a:schemeClr val="accent1"/>
                </a:solidFill>
              </a14:hiddenFill>
            </a:ext>
          </a:extLst>
        </p:spPr>
      </p:pic>
      <p:sp>
        <p:nvSpPr>
          <p:cNvPr id="8" name="Rectangle 7"/>
          <p:cNvSpPr/>
          <p:nvPr/>
        </p:nvSpPr>
        <p:spPr>
          <a:xfrm>
            <a:off x="687589" y="-739854"/>
            <a:ext cx="6321019" cy="584775"/>
          </a:xfrm>
          <a:prstGeom prst="rect">
            <a:avLst/>
          </a:prstGeom>
        </p:spPr>
        <p:txBody>
          <a:bodyPr wrap="square">
            <a:spAutoFit/>
          </a:bodyPr>
          <a:lstStyle/>
          <a:p>
            <a:r>
              <a:rPr lang="en-US" sz="3200" b="1" i="1" dirty="0">
                <a:solidFill>
                  <a:schemeClr val="bg1"/>
                </a:solidFill>
                <a:effectLst>
                  <a:outerShdw blurRad="50800" dist="38100" dir="5400000" algn="t" rotWithShape="0">
                    <a:schemeClr val="tx1">
                      <a:alpha val="77000"/>
                    </a:schemeClr>
                  </a:outerShdw>
                </a:effectLst>
                <a:latin typeface="Gabriola" panose="04040605051002020D02" pitchFamily="82" charset="0"/>
              </a:rPr>
              <a:t>The Only Deep Water Home On Daniel Island</a:t>
            </a:r>
          </a:p>
        </p:txBody>
      </p:sp>
      <p:sp>
        <p:nvSpPr>
          <p:cNvPr id="2" name="Title 1"/>
          <p:cNvSpPr>
            <a:spLocks noGrp="1"/>
          </p:cNvSpPr>
          <p:nvPr>
            <p:ph type="ctrTitle"/>
          </p:nvPr>
        </p:nvSpPr>
        <p:spPr>
          <a:xfrm>
            <a:off x="1599118" y="4250547"/>
            <a:ext cx="6058565" cy="913129"/>
          </a:xfrm>
        </p:spPr>
        <p:txBody>
          <a:bodyPr anchor="ctr">
            <a:noAutofit/>
          </a:bodyPr>
          <a:lstStyle/>
          <a:p>
            <a:r>
              <a:rPr lang="en-US" sz="2800" b="1" dirty="0">
                <a:solidFill>
                  <a:schemeClr val="tx2"/>
                </a:solidFill>
                <a:effectLst>
                  <a:outerShdw blurRad="38100" dist="38100" dir="2700000" algn="tl">
                    <a:srgbClr val="000000">
                      <a:alpha val="43137"/>
                    </a:srgbClr>
                  </a:outerShdw>
                </a:effectLst>
                <a:latin typeface="Trebuchet MS" panose="020B0603020202020204" pitchFamily="34" charset="0"/>
                <a:cs typeface="Microsoft Sans Serif" panose="020B0604020202020204" pitchFamily="34" charset="0"/>
              </a:rPr>
              <a:t>3760 Tip Lane</a:t>
            </a:r>
            <a:br>
              <a:rPr lang="en-US" sz="2400" dirty="0">
                <a:solidFill>
                  <a:schemeClr val="tx2"/>
                </a:solidFill>
                <a:effectLst>
                  <a:outerShdw blurRad="38100" dist="38100" dir="2700000" algn="tl">
                    <a:srgbClr val="000000">
                      <a:alpha val="43137"/>
                    </a:srgbClr>
                  </a:outerShdw>
                </a:effectLst>
                <a:latin typeface="Trebuchet MS" panose="020B0603020202020204" pitchFamily="34" charset="0"/>
                <a:cs typeface="Microsoft Sans Serif" panose="020B0604020202020204" pitchFamily="34" charset="0"/>
              </a:rPr>
            </a:br>
            <a:r>
              <a:rPr lang="en-US" sz="2000" dirty="0">
                <a:solidFill>
                  <a:schemeClr val="tx2"/>
                </a:solidFill>
                <a:effectLst>
                  <a:outerShdw blurRad="38100" dist="38100" dir="2700000" algn="tl">
                    <a:srgbClr val="000000">
                      <a:alpha val="43137"/>
                    </a:srgbClr>
                  </a:outerShdw>
                </a:effectLst>
                <a:latin typeface="Trebuchet MS" panose="020B0603020202020204" pitchFamily="34" charset="0"/>
                <a:cs typeface="Microsoft Sans Serif" panose="020B0604020202020204" pitchFamily="34" charset="0"/>
              </a:rPr>
              <a:t>Cottages at </a:t>
            </a:r>
            <a:r>
              <a:rPr lang="en-US" sz="2000" dirty="0" err="1">
                <a:solidFill>
                  <a:schemeClr val="tx2"/>
                </a:solidFill>
                <a:effectLst>
                  <a:outerShdw blurRad="38100" dist="38100" dir="2700000" algn="tl">
                    <a:srgbClr val="000000">
                      <a:alpha val="43137"/>
                    </a:srgbClr>
                  </a:outerShdw>
                </a:effectLst>
                <a:latin typeface="Trebuchet MS" panose="020B0603020202020204" pitchFamily="34" charset="0"/>
                <a:cs typeface="Microsoft Sans Serif" panose="020B0604020202020204" pitchFamily="34" charset="0"/>
              </a:rPr>
              <a:t>Copahee</a:t>
            </a:r>
            <a:r>
              <a:rPr lang="en-US" sz="2000" dirty="0">
                <a:solidFill>
                  <a:schemeClr val="tx2"/>
                </a:solidFill>
                <a:effectLst>
                  <a:outerShdw blurRad="38100" dist="38100" dir="2700000" algn="tl">
                    <a:srgbClr val="000000">
                      <a:alpha val="43137"/>
                    </a:srgbClr>
                  </a:outerShdw>
                </a:effectLst>
                <a:latin typeface="Trebuchet MS" panose="020B0603020202020204" pitchFamily="34" charset="0"/>
                <a:cs typeface="Microsoft Sans Serif" panose="020B0604020202020204" pitchFamily="34" charset="0"/>
              </a:rPr>
              <a:t> | Mount Pleasant, SC 29466</a:t>
            </a:r>
            <a:br>
              <a:rPr lang="en-US" sz="2000" dirty="0">
                <a:solidFill>
                  <a:schemeClr val="tx2"/>
                </a:solidFill>
                <a:effectLst>
                  <a:outerShdw blurRad="38100" dist="38100" dir="2700000" algn="tl">
                    <a:srgbClr val="000000">
                      <a:alpha val="43137"/>
                    </a:srgbClr>
                  </a:outerShdw>
                </a:effectLst>
                <a:latin typeface="Trebuchet MS" panose="020B0603020202020204" pitchFamily="34" charset="0"/>
                <a:cs typeface="Microsoft Sans Serif" panose="020B0604020202020204" pitchFamily="34" charset="0"/>
              </a:rPr>
            </a:br>
            <a:r>
              <a:rPr lang="en-US" sz="2000" dirty="0">
                <a:solidFill>
                  <a:schemeClr val="tx2"/>
                </a:solidFill>
                <a:effectLst>
                  <a:outerShdw blurRad="38100" dist="38100" dir="2700000" algn="tl">
                    <a:srgbClr val="000000">
                      <a:alpha val="43137"/>
                    </a:srgbClr>
                  </a:outerShdw>
                </a:effectLst>
                <a:latin typeface="Trebuchet MS" panose="020B0603020202020204" pitchFamily="34" charset="0"/>
                <a:cs typeface="Microsoft Sans Serif" panose="020B0604020202020204" pitchFamily="34" charset="0"/>
              </a:rPr>
              <a:t>MLS# 17022502 | $495,900</a:t>
            </a:r>
            <a:endParaRPr lang="en-US" sz="1800" dirty="0">
              <a:solidFill>
                <a:schemeClr val="tx2"/>
              </a:solidFill>
              <a:effectLst>
                <a:outerShdw blurRad="38100" dist="38100" dir="2700000" algn="tl">
                  <a:srgbClr val="000000">
                    <a:alpha val="43137"/>
                  </a:srgbClr>
                </a:outerShdw>
              </a:effectLst>
              <a:latin typeface="Trebuchet MS" panose="020B0603020202020204" pitchFamily="34" charset="0"/>
              <a:cs typeface="Microsoft Sans Serif" panose="020B0604020202020204" pitchFamily="34" charset="0"/>
            </a:endParaRPr>
          </a:p>
        </p:txBody>
      </p:sp>
      <p:sp>
        <p:nvSpPr>
          <p:cNvPr id="3" name="Subtitle 2"/>
          <p:cNvSpPr>
            <a:spLocks noGrp="1"/>
          </p:cNvSpPr>
          <p:nvPr>
            <p:ph type="subTitle" idx="1"/>
          </p:nvPr>
        </p:nvSpPr>
        <p:spPr>
          <a:xfrm>
            <a:off x="1599118" y="5282852"/>
            <a:ext cx="6058565" cy="4015484"/>
          </a:xfrm>
        </p:spPr>
        <p:txBody>
          <a:bodyPr anchor="ctr">
            <a:noAutofit/>
          </a:bodyPr>
          <a:lstStyle/>
          <a:p>
            <a:r>
              <a:rPr lang="en-US" sz="1600" dirty="0">
                <a:solidFill>
                  <a:schemeClr val="tx2"/>
                </a:solidFill>
                <a:latin typeface="Trebuchet MS" panose="020B0603020202020204" pitchFamily="34" charset="0"/>
                <a:cs typeface="Microsoft Sans Serif" panose="020B0604020202020204" pitchFamily="34" charset="0"/>
              </a:rPr>
              <a:t>Stunning 4br,4.5ba home with double front porches to catch the breezes and peekaboo views of </a:t>
            </a:r>
            <a:r>
              <a:rPr lang="en-US" sz="1600" dirty="0" err="1">
                <a:solidFill>
                  <a:schemeClr val="tx2"/>
                </a:solidFill>
                <a:latin typeface="Trebuchet MS" panose="020B0603020202020204" pitchFamily="34" charset="0"/>
                <a:cs typeface="Microsoft Sans Serif" panose="020B0604020202020204" pitchFamily="34" charset="0"/>
              </a:rPr>
              <a:t>Copahee</a:t>
            </a:r>
            <a:r>
              <a:rPr lang="en-US" sz="1600" dirty="0">
                <a:solidFill>
                  <a:schemeClr val="tx2"/>
                </a:solidFill>
                <a:latin typeface="Trebuchet MS" panose="020B0603020202020204" pitchFamily="34" charset="0"/>
                <a:cs typeface="Microsoft Sans Serif" panose="020B0604020202020204" pitchFamily="34" charset="0"/>
              </a:rPr>
              <a:t> Sound! This small development could not be more Southern! Rainbow colored homes with live oaks and marsh breezes complete with 2 front porches and a rear screened porch for sipping sweet tea and visiting with your neighbors! Each bedroom has an </a:t>
            </a:r>
            <a:r>
              <a:rPr lang="en-US" sz="1600" dirty="0" err="1">
                <a:solidFill>
                  <a:schemeClr val="tx2"/>
                </a:solidFill>
                <a:latin typeface="Trebuchet MS" panose="020B0603020202020204" pitchFamily="34" charset="0"/>
                <a:cs typeface="Microsoft Sans Serif" panose="020B0604020202020204" pitchFamily="34" charset="0"/>
              </a:rPr>
              <a:t>ensuite</a:t>
            </a:r>
            <a:r>
              <a:rPr lang="en-US" sz="1600" dirty="0">
                <a:solidFill>
                  <a:schemeClr val="tx2"/>
                </a:solidFill>
                <a:latin typeface="Trebuchet MS" panose="020B0603020202020204" pitchFamily="34" charset="0"/>
                <a:cs typeface="Microsoft Sans Serif" panose="020B0604020202020204" pitchFamily="34" charset="0"/>
              </a:rPr>
              <a:t> bath and there are true DUAL MASTERS (one on the main level and one upstairs with the other bedrooms). Beautiful kitchen with granite countertops, stainless appliances, breakfast area and separate formal dining area. Hardwood floors complete the elegant feel! If you need space and desire a newer home, this is the one for you! $4000 credit available towards buyer's closing costs and </a:t>
            </a:r>
            <a:r>
              <a:rPr lang="en-US" sz="1600" dirty="0" err="1">
                <a:solidFill>
                  <a:schemeClr val="tx2"/>
                </a:solidFill>
                <a:latin typeface="Trebuchet MS" panose="020B0603020202020204" pitchFamily="34" charset="0"/>
                <a:cs typeface="Microsoft Sans Serif" panose="020B0604020202020204" pitchFamily="34" charset="0"/>
              </a:rPr>
              <a:t>prepaids</a:t>
            </a:r>
            <a:r>
              <a:rPr lang="en-US" sz="1600" dirty="0">
                <a:solidFill>
                  <a:schemeClr val="tx2"/>
                </a:solidFill>
                <a:latin typeface="Trebuchet MS" panose="020B0603020202020204" pitchFamily="34" charset="0"/>
                <a:cs typeface="Microsoft Sans Serif" panose="020B0604020202020204" pitchFamily="34" charset="0"/>
              </a:rPr>
              <a:t> with acceptable offer and use of preferred lender. Zoned for new Carolina Park Elementary School. </a:t>
            </a:r>
            <a:r>
              <a:rPr lang="en-US" sz="1600" dirty="0" err="1">
                <a:solidFill>
                  <a:schemeClr val="tx2"/>
                </a:solidFill>
                <a:latin typeface="Trebuchet MS" panose="020B0603020202020204" pitchFamily="34" charset="0"/>
                <a:cs typeface="Microsoft Sans Serif" panose="020B0604020202020204" pitchFamily="34" charset="0"/>
              </a:rPr>
              <a:t>Gadsdenville</a:t>
            </a:r>
            <a:r>
              <a:rPr lang="en-US" sz="1600" dirty="0">
                <a:solidFill>
                  <a:schemeClr val="tx2"/>
                </a:solidFill>
                <a:latin typeface="Trebuchet MS" panose="020B0603020202020204" pitchFamily="34" charset="0"/>
                <a:cs typeface="Microsoft Sans Serif" panose="020B0604020202020204" pitchFamily="34" charset="0"/>
              </a:rPr>
              <a:t> Boat Landing is very nearby.</a:t>
            </a:r>
          </a:p>
        </p:txBody>
      </p:sp>
      <p:sp>
        <p:nvSpPr>
          <p:cNvPr id="20" name="Rectangle 19"/>
          <p:cNvSpPr/>
          <p:nvPr/>
        </p:nvSpPr>
        <p:spPr>
          <a:xfrm>
            <a:off x="4276125" y="9418296"/>
            <a:ext cx="2595544" cy="577081"/>
          </a:xfrm>
          <a:prstGeom prst="rect">
            <a:avLst/>
          </a:prstGeom>
        </p:spPr>
        <p:txBody>
          <a:bodyPr wrap="square">
            <a:spAutoFit/>
          </a:bodyPr>
          <a:lstStyle/>
          <a:p>
            <a:pPr algn="r"/>
            <a:r>
              <a:rPr lang="en-US" sz="1050" dirty="0">
                <a:solidFill>
                  <a:schemeClr val="tx2"/>
                </a:solidFill>
                <a:latin typeface="Trebuchet MS" panose="020B0603020202020204" pitchFamily="34" charset="0"/>
                <a:cs typeface="Microsoft Sans Serif" panose="020B0604020202020204" pitchFamily="34" charset="0"/>
              </a:rPr>
              <a:t>Carolina One Real Estate</a:t>
            </a:r>
          </a:p>
          <a:p>
            <a:pPr algn="r"/>
            <a:r>
              <a:rPr lang="en-US" sz="1050" dirty="0">
                <a:solidFill>
                  <a:schemeClr val="tx2"/>
                </a:solidFill>
                <a:latin typeface="Trebuchet MS" panose="020B0603020202020204" pitchFamily="34" charset="0"/>
                <a:cs typeface="Microsoft Sans Serif" panose="020B0604020202020204" pitchFamily="34" charset="0"/>
              </a:rPr>
              <a:t>2713 Highway 17 North</a:t>
            </a:r>
          </a:p>
          <a:p>
            <a:pPr algn="r"/>
            <a:r>
              <a:rPr lang="en-US" sz="1050" dirty="0">
                <a:solidFill>
                  <a:schemeClr val="tx2"/>
                </a:solidFill>
                <a:latin typeface="Trebuchet MS" panose="020B0603020202020204" pitchFamily="34" charset="0"/>
                <a:cs typeface="Microsoft Sans Serif" panose="020B0604020202020204" pitchFamily="34" charset="0"/>
              </a:rPr>
              <a:t>Mt. Pleasant, SC 29466</a:t>
            </a:r>
          </a:p>
        </p:txBody>
      </p:sp>
      <p:sp>
        <p:nvSpPr>
          <p:cNvPr id="21" name="Rectangle 20"/>
          <p:cNvSpPr/>
          <p:nvPr/>
        </p:nvSpPr>
        <p:spPr>
          <a:xfrm>
            <a:off x="785120" y="9383671"/>
            <a:ext cx="2881883" cy="646331"/>
          </a:xfrm>
          <a:prstGeom prst="rect">
            <a:avLst/>
          </a:prstGeom>
        </p:spPr>
        <p:txBody>
          <a:bodyPr wrap="square">
            <a:spAutoFit/>
          </a:bodyPr>
          <a:lstStyle/>
          <a:p>
            <a:r>
              <a:rPr lang="en-US" sz="1200" b="1" dirty="0">
                <a:solidFill>
                  <a:schemeClr val="tx2"/>
                </a:solidFill>
                <a:latin typeface="Trebuchet MS" panose="020B0603020202020204" pitchFamily="34" charset="0"/>
                <a:cs typeface="Microsoft Sans Serif" panose="020B0604020202020204" pitchFamily="34" charset="0"/>
              </a:rPr>
              <a:t>Helen Hudson</a:t>
            </a:r>
          </a:p>
          <a:p>
            <a:r>
              <a:rPr lang="en-US" sz="1200" dirty="0">
                <a:solidFill>
                  <a:schemeClr val="tx2"/>
                </a:solidFill>
                <a:latin typeface="Trebuchet MS" panose="020B0603020202020204" pitchFamily="34" charset="0"/>
                <a:cs typeface="Microsoft Sans Serif" panose="020B0604020202020204" pitchFamily="34" charset="0"/>
              </a:rPr>
              <a:t>843-991-9875</a:t>
            </a:r>
          </a:p>
          <a:p>
            <a:r>
              <a:rPr lang="en-US" sz="1200" dirty="0">
                <a:solidFill>
                  <a:schemeClr val="tx2"/>
                </a:solidFill>
                <a:latin typeface="Trebuchet MS" panose="020B0603020202020204" pitchFamily="34" charset="0"/>
                <a:cs typeface="Microsoft Sans Serif" panose="020B0604020202020204" pitchFamily="34" charset="0"/>
              </a:rPr>
              <a:t>helen.hudson@carolinaone.com</a:t>
            </a:r>
          </a:p>
        </p:txBody>
      </p:sp>
      <p:pic>
        <p:nvPicPr>
          <p:cNvPr id="23" name="Picture 2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871669" y="9438763"/>
            <a:ext cx="779850" cy="536147"/>
          </a:xfrm>
          <a:prstGeom prst="rect">
            <a:avLst/>
          </a:prstGeom>
        </p:spPr>
      </p:pic>
      <p:sp>
        <p:nvSpPr>
          <p:cNvPr id="5" name="Rectangle 4"/>
          <p:cNvSpPr/>
          <p:nvPr/>
        </p:nvSpPr>
        <p:spPr>
          <a:xfrm>
            <a:off x="114711" y="3302278"/>
            <a:ext cx="6085338" cy="830997"/>
          </a:xfrm>
          <a:prstGeom prst="rect">
            <a:avLst/>
          </a:prstGeom>
        </p:spPr>
        <p:txBody>
          <a:bodyPr wrap="square">
            <a:spAutoFit/>
          </a:bodyPr>
          <a:lstStyle/>
          <a:p>
            <a:pPr algn="ctr"/>
            <a:r>
              <a:rPr lang="en-US" sz="2400" b="1" i="1" dirty="0">
                <a:solidFill>
                  <a:schemeClr val="tx2"/>
                </a:solidFill>
                <a:effectLst>
                  <a:outerShdw blurRad="50800" dist="50800" dir="5400000" algn="ctr" rotWithShape="0">
                    <a:schemeClr val="tx2"/>
                  </a:outerShdw>
                </a:effectLst>
                <a:latin typeface="Trebuchet MS" panose="020B0603020202020204" pitchFamily="34" charset="0"/>
              </a:rPr>
              <a:t>Just Listed!</a:t>
            </a:r>
          </a:p>
          <a:p>
            <a:pPr algn="ctr"/>
            <a:r>
              <a:rPr lang="en-US" sz="2400" b="1" i="1" dirty="0">
                <a:solidFill>
                  <a:schemeClr val="tx2"/>
                </a:solidFill>
                <a:effectLst>
                  <a:outerShdw blurRad="50800" dist="50800" dir="5400000" algn="ctr" rotWithShape="0">
                    <a:schemeClr val="tx2"/>
                  </a:outerShdw>
                </a:effectLst>
                <a:latin typeface="Trebuchet MS" panose="020B0603020202020204" pitchFamily="34" charset="0"/>
              </a:rPr>
              <a:t>Open House Saturday 1pm - 4pm</a:t>
            </a:r>
          </a:p>
        </p:txBody>
      </p:sp>
      <p:pic>
        <p:nvPicPr>
          <p:cNvPr id="31" name="Picture 5"/>
          <p:cNvPicPr preferRelativeResize="0">
            <a:picLocks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6304310" y="135692"/>
            <a:ext cx="1371600" cy="914400"/>
          </a:xfrm>
          <a:prstGeom prst="rect">
            <a:avLst/>
          </a:prstGeom>
          <a:noFill/>
          <a:ln w="31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32" name="Picture 5"/>
          <p:cNvPicPr preferRelativeResize="0">
            <a:picLocks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6304310" y="1153632"/>
            <a:ext cx="1371600" cy="914400"/>
          </a:xfrm>
          <a:prstGeom prst="rect">
            <a:avLst/>
          </a:prstGeom>
          <a:noFill/>
          <a:ln w="31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33" name="Picture 5"/>
          <p:cNvPicPr preferRelativeResize="0">
            <a:picLocks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6304310" y="2186570"/>
            <a:ext cx="1371600" cy="914400"/>
          </a:xfrm>
          <a:prstGeom prst="rect">
            <a:avLst/>
          </a:prstGeom>
          <a:noFill/>
          <a:ln w="31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34" name="Picture 5"/>
          <p:cNvPicPr preferRelativeResize="0">
            <a:picLocks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6304310" y="3218875"/>
            <a:ext cx="1371600" cy="914400"/>
          </a:xfrm>
          <a:prstGeom prst="rect">
            <a:avLst/>
          </a:prstGeom>
          <a:noFill/>
          <a:ln w="31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36" name="Picture 5"/>
          <p:cNvPicPr preferRelativeResize="0">
            <a:picLocks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108677" y="4245028"/>
            <a:ext cx="1371600" cy="914400"/>
          </a:xfrm>
          <a:prstGeom prst="rect">
            <a:avLst/>
          </a:prstGeom>
          <a:noFill/>
          <a:ln w="31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37" name="Picture 5"/>
          <p:cNvPicPr preferRelativeResize="0">
            <a:picLocks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108677" y="6312713"/>
            <a:ext cx="1371600" cy="914400"/>
          </a:xfrm>
          <a:prstGeom prst="rect">
            <a:avLst/>
          </a:prstGeom>
          <a:noFill/>
          <a:ln w="31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38" name="Picture 5"/>
          <p:cNvPicPr preferRelativeResize="0">
            <a:picLocks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108677" y="7340769"/>
            <a:ext cx="1371600" cy="914400"/>
          </a:xfrm>
          <a:prstGeom prst="rect">
            <a:avLst/>
          </a:prstGeom>
          <a:noFill/>
          <a:ln w="31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39" name="Picture 5"/>
          <p:cNvPicPr preferRelativeResize="0">
            <a:picLocks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108677" y="8380398"/>
            <a:ext cx="1371600" cy="914400"/>
          </a:xfrm>
          <a:prstGeom prst="rect">
            <a:avLst/>
          </a:prstGeom>
          <a:noFill/>
          <a:ln w="31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24" name="Picture 5"/>
          <p:cNvPicPr preferRelativeResize="0">
            <a:picLocks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108677" y="5284658"/>
            <a:ext cx="1371600" cy="914400"/>
          </a:xfrm>
          <a:prstGeom prst="rect">
            <a:avLst/>
          </a:prstGeom>
          <a:noFill/>
          <a:ln w="31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6" name="Picture 5"/>
          <p:cNvPicPr>
            <a:picLocks noChangeAspect="1"/>
          </p:cNvPicPr>
          <p:nvPr/>
        </p:nvPicPr>
        <p:blipFill rotWithShape="1">
          <a:blip r:embed="rId13" cstate="print">
            <a:extLst>
              <a:ext uri="{28A0092B-C50C-407E-A947-70E740481C1C}">
                <a14:useLocalDpi xmlns:a14="http://schemas.microsoft.com/office/drawing/2010/main" val="0"/>
              </a:ext>
            </a:extLst>
          </a:blip>
          <a:srcRect l="28500" t="563" r="19000" b="24830"/>
          <a:stretch/>
        </p:blipFill>
        <p:spPr>
          <a:xfrm>
            <a:off x="109631" y="9386461"/>
            <a:ext cx="675489" cy="640751"/>
          </a:xfrm>
          <a:prstGeom prst="rect">
            <a:avLst/>
          </a:prstGeom>
        </p:spPr>
      </p:pic>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246</TotalTime>
  <Words>195</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Gabriola</vt:lpstr>
      <vt:lpstr>Microsoft Sans Serif</vt:lpstr>
      <vt:lpstr>Trebuchet MS</vt:lpstr>
      <vt:lpstr>Office Theme</vt:lpstr>
      <vt:lpstr>3760 Tip Lane Cottages at Copahee | Mount Pleasant, SC 29466 MLS# 17022502 | $495,900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50</cp:revision>
  <dcterms:created xsi:type="dcterms:W3CDTF">2006-08-16T00:00:00Z</dcterms:created>
  <dcterms:modified xsi:type="dcterms:W3CDTF">2017-08-22T17:51:23Z</dcterms:modified>
</cp:coreProperties>
</file>