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0" d="100"/>
          <a:sy n="50" d="100"/>
        </p:scale>
        <p:origin x="2604" y="48"/>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5"/>
            <a:ext cx="6606540" cy="2156037"/>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1237927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1322623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790281" y="591397"/>
            <a:ext cx="1485662" cy="1258697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30599" y="591397"/>
            <a:ext cx="4330144" cy="1258697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8459506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789934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613966" y="4263181"/>
            <a:ext cx="6606540" cy="2200274"/>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5/10/2018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6163165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30597" y="3441277"/>
            <a:ext cx="2907903"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68040" y="3441277"/>
            <a:ext cx="2907904" cy="973709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482075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2802"/>
            <a:ext cx="6995160" cy="16764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3" y="2251499"/>
            <a:ext cx="3435509" cy="93831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948273" y="3189817"/>
            <a:ext cx="3435509" cy="579522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5/10/2018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535603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5/10/2018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986624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5/10/2018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1345622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038792" y="400475"/>
            <a:ext cx="4344988" cy="8584566"/>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0" y="2104815"/>
            <a:ext cx="2557066" cy="688022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171726078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523445" y="898737"/>
            <a:ext cx="4663440" cy="603504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5/10/2018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23378442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9"/>
            <a:ext cx="1813560" cy="53551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5/10/2018</a:t>
            </a:fld>
            <a:endParaRPr lang="en-US"/>
          </a:p>
        </p:txBody>
      </p:sp>
      <p:sp>
        <p:nvSpPr>
          <p:cNvPr id="5" name="Footer Placeholder 4"/>
          <p:cNvSpPr>
            <a:spLocks noGrp="1"/>
          </p:cNvSpPr>
          <p:nvPr>
            <p:ph type="ftr" sz="quarter" idx="3"/>
          </p:nvPr>
        </p:nvSpPr>
        <p:spPr>
          <a:xfrm>
            <a:off x="2655570" y="9322649"/>
            <a:ext cx="2461260" cy="53551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9"/>
            <a:ext cx="1813560" cy="53551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extLst>
      <p:ext uri="{BB962C8B-B14F-4D97-AF65-F5344CB8AC3E}">
        <p14:creationId xmlns:p14="http://schemas.microsoft.com/office/powerpoint/2010/main" val="3911045604"/>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pn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tx2">
                <a:lumMod val="75000"/>
              </a:schemeClr>
            </a:gs>
            <a:gs pos="50000">
              <a:schemeClr val="tx2">
                <a:lumMod val="50000"/>
                <a:alpha val="50000"/>
              </a:schemeClr>
            </a:gs>
            <a:gs pos="100000">
              <a:schemeClr val="tx2">
                <a:lumMod val="50000"/>
                <a:alpha val="0"/>
              </a:schemeClr>
            </a:gs>
          </a:gsLst>
          <a:lin ang="16200000" scaled="1"/>
          <a:tileRect/>
        </a:gra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b="2022"/>
          <a:stretch/>
        </p:blipFill>
        <p:spPr>
          <a:xfrm>
            <a:off x="0" y="0"/>
            <a:ext cx="7772398" cy="5711448"/>
          </a:xfrm>
          <a:prstGeom prst="rect">
            <a:avLst/>
          </a:prstGeom>
          <a:ln>
            <a:noFill/>
          </a:ln>
          <a:effectLst/>
        </p:spPr>
      </p:pic>
      <p:sp>
        <p:nvSpPr>
          <p:cNvPr id="2" name="Title 1"/>
          <p:cNvSpPr>
            <a:spLocks noGrp="1"/>
          </p:cNvSpPr>
          <p:nvPr>
            <p:ph type="ctrTitle"/>
          </p:nvPr>
        </p:nvSpPr>
        <p:spPr>
          <a:xfrm>
            <a:off x="0" y="309497"/>
            <a:ext cx="6019799" cy="1062103"/>
          </a:xfrm>
        </p:spPr>
        <p:txBody>
          <a:bodyPr anchor="ctr">
            <a:noAutofit/>
          </a:bodyPr>
          <a:lstStyle/>
          <a:p>
            <a:pPr algn="l"/>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3763 Saint </a:t>
            </a:r>
            <a:r>
              <a:rPr lang="en-US" sz="2000" b="1" dirty="0" err="1">
                <a:solidFill>
                  <a:schemeClr val="bg1"/>
                </a:solidFill>
                <a:effectLst>
                  <a:outerShdw blurRad="38100" dist="38100" dir="2700000" algn="tl">
                    <a:srgbClr val="000000">
                      <a:alpha val="43137"/>
                    </a:srgbClr>
                  </a:outerShdw>
                </a:effectLst>
                <a:latin typeface="Century Gothic" panose="020B0502020202020204" pitchFamily="34" charset="0"/>
              </a:rPr>
              <a:t>Ellens</a:t>
            </a:r>
            <a:r>
              <a:rPr lang="en-US" sz="2000" b="1" dirty="0">
                <a:solidFill>
                  <a:schemeClr val="bg1"/>
                </a:solidFill>
                <a:effectLst>
                  <a:outerShdw blurRad="38100" dist="38100" dir="2700000" algn="tl">
                    <a:srgbClr val="000000">
                      <a:alpha val="43137"/>
                    </a:srgbClr>
                  </a:outerShdw>
                </a:effectLst>
                <a:latin typeface="Century Gothic" panose="020B0502020202020204" pitchFamily="34" charset="0"/>
              </a:rPr>
              <a:t> Drive</a:t>
            </a:r>
            <a:br>
              <a:rPr lang="en-US" sz="2400" b="1"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400" dirty="0">
                <a:solidFill>
                  <a:schemeClr val="bg1"/>
                </a:solidFill>
                <a:effectLst>
                  <a:outerShdw blurRad="38100" dist="38100" dir="2700000" algn="tl">
                    <a:srgbClr val="000000">
                      <a:alpha val="43137"/>
                    </a:srgbClr>
                  </a:outerShdw>
                </a:effectLst>
                <a:latin typeface="Century Gothic" panose="020B0502020202020204" pitchFamily="34" charset="0"/>
              </a:rPr>
              <a:t>Mount Pleasant, SC 29466</a:t>
            </a:r>
            <a:br>
              <a:rPr lang="en-US" sz="1400" dirty="0">
                <a:solidFill>
                  <a:schemeClr val="bg1"/>
                </a:solidFill>
                <a:effectLst>
                  <a:outerShdw blurRad="38100" dist="38100" dir="2700000" algn="tl">
                    <a:srgbClr val="000000">
                      <a:alpha val="43137"/>
                    </a:srgbClr>
                  </a:outerShdw>
                </a:effectLst>
                <a:latin typeface="Century Gothic" panose="020B0502020202020204" pitchFamily="34" charset="0"/>
              </a:rPr>
            </a:br>
            <a:r>
              <a:rPr lang="en-US" sz="1400" dirty="0">
                <a:solidFill>
                  <a:schemeClr val="bg1"/>
                </a:solidFill>
                <a:effectLst>
                  <a:outerShdw blurRad="38100" dist="38100" dir="2700000" algn="tl">
                    <a:srgbClr val="000000">
                      <a:alpha val="43137"/>
                    </a:srgbClr>
                  </a:outerShdw>
                </a:effectLst>
                <a:latin typeface="Century Gothic" panose="020B0502020202020204" pitchFamily="34" charset="0"/>
              </a:rPr>
              <a:t>MLS# 18012874 | $790,000</a:t>
            </a:r>
            <a:endParaRPr lang="en-US" sz="1200" b="1" dirty="0">
              <a:solidFill>
                <a:schemeClr val="bg1"/>
              </a:solidFill>
              <a:effectLst>
                <a:outerShdw blurRad="38100" dist="38100" dir="2700000" algn="tl">
                  <a:srgbClr val="000000">
                    <a:alpha val="43137"/>
                  </a:srgbClr>
                </a:outerShdw>
              </a:effectLst>
              <a:latin typeface="Century Gothic" panose="020B0502020202020204" pitchFamily="34" charset="0"/>
            </a:endParaRPr>
          </a:p>
        </p:txBody>
      </p:sp>
      <p:pic>
        <p:nvPicPr>
          <p:cNvPr id="17" name="Picture 16"/>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248400" y="5711448"/>
            <a:ext cx="1524000" cy="1143000"/>
          </a:xfrm>
          <a:prstGeom prst="rect">
            <a:avLst/>
          </a:prstGeom>
          <a:ln>
            <a:noFill/>
          </a:ln>
          <a:effectLst>
            <a:softEdge rad="112500"/>
          </a:effectLst>
        </p:spPr>
      </p:pic>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124202" y="4572000"/>
            <a:ext cx="1524000" cy="1143000"/>
          </a:xfrm>
          <a:prstGeom prst="rect">
            <a:avLst/>
          </a:prstGeom>
          <a:ln>
            <a:noFill/>
          </a:ln>
          <a:effectLst>
            <a:softEdge rad="112500"/>
          </a:effectLst>
        </p:spPr>
      </p:pic>
      <p:pic>
        <p:nvPicPr>
          <p:cNvPr id="22" name="Picture 2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4686302" y="4572000"/>
            <a:ext cx="1524000" cy="1143000"/>
          </a:xfrm>
          <a:prstGeom prst="rect">
            <a:avLst/>
          </a:prstGeom>
          <a:ln>
            <a:noFill/>
          </a:ln>
          <a:effectLst>
            <a:softEdge rad="112500"/>
          </a:effectLst>
        </p:spPr>
      </p:pic>
      <p:pic>
        <p:nvPicPr>
          <p:cNvPr id="27" name="Picture 26"/>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513864" y="7889263"/>
            <a:ext cx="1546628" cy="1159971"/>
          </a:xfrm>
          <a:prstGeom prst="rect">
            <a:avLst/>
          </a:prstGeom>
          <a:ln>
            <a:noFill/>
          </a:ln>
          <a:effectLst>
            <a:softEdge rad="112500"/>
          </a:effectLst>
        </p:spPr>
      </p:pic>
      <p:pic>
        <p:nvPicPr>
          <p:cNvPr id="28" name="Picture 27"/>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8513863" y="5626955"/>
            <a:ext cx="1546629" cy="1159971"/>
          </a:xfrm>
          <a:prstGeom prst="rect">
            <a:avLst/>
          </a:prstGeom>
          <a:ln>
            <a:noFill/>
          </a:ln>
          <a:effectLst>
            <a:softEdge rad="112500"/>
          </a:effectLst>
        </p:spPr>
      </p:pic>
      <p:pic>
        <p:nvPicPr>
          <p:cNvPr id="19" name="Picture 18"/>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248400" y="6850897"/>
            <a:ext cx="1524000" cy="1143000"/>
          </a:xfrm>
          <a:prstGeom prst="rect">
            <a:avLst/>
          </a:prstGeom>
          <a:ln>
            <a:noFill/>
          </a:ln>
          <a:effectLst>
            <a:softEdge rad="112500"/>
          </a:effectLst>
        </p:spPr>
      </p:pic>
      <p:pic>
        <p:nvPicPr>
          <p:cNvPr id="20" name="Picture 19"/>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8513864" y="6758109"/>
            <a:ext cx="1546628" cy="1159971"/>
          </a:xfrm>
          <a:prstGeom prst="rect">
            <a:avLst/>
          </a:prstGeom>
          <a:ln>
            <a:noFill/>
          </a:ln>
          <a:effectLst>
            <a:softEdge rad="112500"/>
          </a:effectLst>
        </p:spPr>
      </p:pic>
      <p:pic>
        <p:nvPicPr>
          <p:cNvPr id="23" name="Picture 2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248402" y="7990346"/>
            <a:ext cx="1523998" cy="1015998"/>
          </a:xfrm>
          <a:prstGeom prst="rect">
            <a:avLst/>
          </a:prstGeom>
          <a:ln>
            <a:noFill/>
          </a:ln>
          <a:effectLst>
            <a:softEdge rad="112500"/>
          </a:effectLst>
        </p:spPr>
      </p:pic>
      <p:sp>
        <p:nvSpPr>
          <p:cNvPr id="5" name="Rectangle 4"/>
          <p:cNvSpPr/>
          <p:nvPr/>
        </p:nvSpPr>
        <p:spPr>
          <a:xfrm>
            <a:off x="0" y="0"/>
            <a:ext cx="7772400" cy="461665"/>
          </a:xfrm>
          <a:prstGeom prst="rect">
            <a:avLst/>
          </a:prstGeom>
        </p:spPr>
        <p:txBody>
          <a:bodyPr wrap="square" anchor="ctr">
            <a:spAutoFit/>
          </a:bodyPr>
          <a:lstStyle/>
          <a:p>
            <a:r>
              <a:rPr lang="en-US" sz="2400" b="1" i="1" dirty="0">
                <a:solidFill>
                  <a:srgbClr val="FFFF00"/>
                </a:solidFill>
                <a:effectLst>
                  <a:outerShdw blurRad="38100" dist="38100" dir="2700000" algn="tl">
                    <a:srgbClr val="000000">
                      <a:alpha val="43137"/>
                    </a:srgbClr>
                  </a:outerShdw>
                </a:effectLst>
                <a:latin typeface="Bradley Hand ITC" panose="03070402050302030203" pitchFamily="66" charset="0"/>
              </a:rPr>
              <a:t>Newly Listed in Darrell Creek</a:t>
            </a:r>
          </a:p>
        </p:txBody>
      </p:sp>
      <p:pic>
        <p:nvPicPr>
          <p:cNvPr id="25" name="Picture 2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4572000"/>
            <a:ext cx="1524000" cy="1143000"/>
          </a:xfrm>
          <a:prstGeom prst="rect">
            <a:avLst/>
          </a:prstGeom>
          <a:ln>
            <a:noFill/>
          </a:ln>
          <a:effectLst>
            <a:softEdge rad="112500"/>
          </a:effectLst>
        </p:spPr>
      </p:pic>
      <p:pic>
        <p:nvPicPr>
          <p:cNvPr id="29" name="Picture 28"/>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562101" y="4572000"/>
            <a:ext cx="1524000" cy="1143000"/>
          </a:xfrm>
          <a:prstGeom prst="rect">
            <a:avLst/>
          </a:prstGeom>
          <a:ln>
            <a:noFill/>
          </a:ln>
          <a:effectLst>
            <a:softEdge rad="112500"/>
          </a:effectLst>
        </p:spPr>
      </p:pic>
      <p:sp>
        <p:nvSpPr>
          <p:cNvPr id="3" name="Rectangle 2"/>
          <p:cNvSpPr/>
          <p:nvPr/>
        </p:nvSpPr>
        <p:spPr>
          <a:xfrm>
            <a:off x="-6011436" y="6428338"/>
            <a:ext cx="5963424" cy="2308324"/>
          </a:xfrm>
          <a:prstGeom prst="rect">
            <a:avLst/>
          </a:prstGeom>
        </p:spPr>
        <p:txBody>
          <a:bodyPr wrap="square">
            <a:spAutoFit/>
          </a:bodyPr>
          <a:lstStyle/>
          <a:p>
            <a:pPr marL="171450" indent="-171450">
              <a:buFont typeface="Arial" panose="020B0604020202020204" pitchFamily="34" charset="0"/>
              <a:buChar char="•"/>
            </a:pPr>
            <a:r>
              <a:rPr lang="en-US" sz="1200" dirty="0">
                <a:solidFill>
                  <a:schemeClr val="bg1"/>
                </a:solidFill>
                <a:latin typeface="Cambria" panose="02040503050406030204" pitchFamily="18" charset="0"/>
              </a:rPr>
              <a:t>4 bedrooms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2.5 bathrooms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2629 </a:t>
            </a:r>
            <a:r>
              <a:rPr lang="en-US" sz="1200" dirty="0" err="1">
                <a:solidFill>
                  <a:schemeClr val="bg1"/>
                </a:solidFill>
                <a:latin typeface="Cambria" panose="02040503050406030204" pitchFamily="18" charset="0"/>
              </a:rPr>
              <a:t>sqft</a:t>
            </a:r>
            <a:endParaRPr lang="en-US" sz="1200" dirty="0">
              <a:solidFill>
                <a:schemeClr val="bg1"/>
              </a:solidFill>
              <a:latin typeface="Cambria" panose="02040503050406030204" pitchFamily="18" charset="0"/>
            </a:endParaRPr>
          </a:p>
          <a:p>
            <a:pPr marL="171450" indent="-171450">
              <a:buFont typeface="Arial" panose="020B0604020202020204" pitchFamily="34" charset="0"/>
              <a:buChar char="•"/>
            </a:pPr>
            <a:r>
              <a:rPr lang="en-US" sz="1200" dirty="0">
                <a:solidFill>
                  <a:schemeClr val="bg1"/>
                </a:solidFill>
                <a:latin typeface="Cambria" panose="02040503050406030204" pitchFamily="18" charset="0"/>
              </a:rPr>
              <a:t>Upgraded detailing such as crown molding and wainscoting in the dining room</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Wood flooring throughout the entire home (including all of the bedrooms)</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Contemporary ceiling fan in the family room</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Decorative backsplash and pendant lighting in the kitchen</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Kitchen also includes granite countertops, a full set of stainless steel appliances (including a Samsung refrigerator), solid wood cabinetry and additional storage in the full pantry</a:t>
            </a:r>
          </a:p>
          <a:p>
            <a:pPr marL="171450" indent="-171450">
              <a:buFont typeface="Arial" panose="020B0604020202020204" pitchFamily="34" charset="0"/>
              <a:buChar char="•"/>
            </a:pPr>
            <a:r>
              <a:rPr lang="en-US" sz="1200" dirty="0">
                <a:solidFill>
                  <a:schemeClr val="bg1"/>
                </a:solidFill>
                <a:latin typeface="Cambria" panose="02040503050406030204" pitchFamily="18" charset="0"/>
              </a:rPr>
              <a:t>The eat-in kitchen and family room have plenty of space to entertain, but continue outside onto the large deck and brick fire pit area if you need more!</a:t>
            </a:r>
          </a:p>
        </p:txBody>
      </p:sp>
      <p:sp>
        <p:nvSpPr>
          <p:cNvPr id="24" name="Rectangle 23"/>
          <p:cNvSpPr/>
          <p:nvPr/>
        </p:nvSpPr>
        <p:spPr>
          <a:xfrm>
            <a:off x="0" y="8968026"/>
            <a:ext cx="7791298" cy="861774"/>
          </a:xfrm>
          <a:prstGeom prst="rect">
            <a:avLst/>
          </a:prstGeom>
        </p:spPr>
        <p:txBody>
          <a:bodyPr wrap="square" anchor="ctr">
            <a:spAutoFit/>
          </a:bodyPr>
          <a:lstStyle/>
          <a:p>
            <a:pPr algn="ctr"/>
            <a:r>
              <a:rPr lang="pt-BR" sz="1400" b="1" dirty="0">
                <a:solidFill>
                  <a:schemeClr val="bg1"/>
                </a:solidFill>
                <a:latin typeface="Century Gothic" panose="020B0502020202020204" pitchFamily="34" charset="0"/>
              </a:rPr>
              <a:t>Kris Higman</a:t>
            </a:r>
          </a:p>
          <a:p>
            <a:pPr algn="ctr"/>
            <a:r>
              <a:rPr lang="pt-BR" sz="1200" dirty="0">
                <a:solidFill>
                  <a:schemeClr val="bg1"/>
                </a:solidFill>
                <a:latin typeface="Century Gothic" panose="020B0502020202020204" pitchFamily="34" charset="0"/>
              </a:rPr>
              <a:t>(843) 810-8824</a:t>
            </a:r>
          </a:p>
          <a:p>
            <a:pPr algn="ctr"/>
            <a:r>
              <a:rPr lang="pt-BR" sz="1200" dirty="0">
                <a:solidFill>
                  <a:schemeClr val="bg1"/>
                </a:solidFill>
                <a:latin typeface="Century Gothic" panose="020B0502020202020204" pitchFamily="34" charset="0"/>
              </a:rPr>
              <a:t>kris.higman@cbcarolinas.com</a:t>
            </a:r>
          </a:p>
          <a:p>
            <a:pPr algn="ctr"/>
            <a:r>
              <a:rPr lang="pt-BR" sz="1200" dirty="0">
                <a:solidFill>
                  <a:schemeClr val="bg1"/>
                </a:solidFill>
                <a:latin typeface="Century Gothic" panose="020B0502020202020204" pitchFamily="34" charset="0"/>
              </a:rPr>
              <a:t>www.CharlestonHomesByKris.com</a:t>
            </a:r>
            <a:endParaRPr lang="en-US" sz="800" dirty="0">
              <a:solidFill>
                <a:schemeClr val="bg1"/>
              </a:solidFill>
              <a:latin typeface="Century Gothic" panose="020B0502020202020204" pitchFamily="34" charset="0"/>
            </a:endParaRPr>
          </a:p>
        </p:txBody>
      </p:sp>
      <p:pic>
        <p:nvPicPr>
          <p:cNvPr id="26" name="Picture 25"/>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6573097" y="9078992"/>
            <a:ext cx="1129722" cy="639842"/>
          </a:xfrm>
          <a:prstGeom prst="rect">
            <a:avLst/>
          </a:prstGeom>
        </p:spPr>
      </p:pic>
      <p:sp>
        <p:nvSpPr>
          <p:cNvPr id="30" name="Rectangle 29"/>
          <p:cNvSpPr/>
          <p:nvPr/>
        </p:nvSpPr>
        <p:spPr>
          <a:xfrm>
            <a:off x="-25568" y="9827568"/>
            <a:ext cx="7797967" cy="230832"/>
          </a:xfrm>
          <a:prstGeom prst="rect">
            <a:avLst/>
          </a:prstGeom>
        </p:spPr>
        <p:txBody>
          <a:bodyPr wrap="square">
            <a:spAutoFit/>
          </a:bodyPr>
          <a:lstStyle/>
          <a:p>
            <a:pPr algn="ctr"/>
            <a:r>
              <a:rPr lang="en-US" sz="900" dirty="0">
                <a:solidFill>
                  <a:schemeClr val="bg1"/>
                </a:solidFill>
                <a:latin typeface="Century Gothic" panose="020B0502020202020204" pitchFamily="34" charset="0"/>
              </a:rPr>
              <a:t>Coldwell Banker Residential Brokerage | 1127 </a:t>
            </a:r>
            <a:r>
              <a:rPr lang="en-US" sz="900" dirty="0" err="1">
                <a:solidFill>
                  <a:schemeClr val="bg1"/>
                </a:solidFill>
                <a:latin typeface="Century Gothic" panose="020B0502020202020204" pitchFamily="34" charset="0"/>
              </a:rPr>
              <a:t>Queensborough</a:t>
            </a:r>
            <a:r>
              <a:rPr lang="en-US" sz="900" dirty="0">
                <a:solidFill>
                  <a:schemeClr val="bg1"/>
                </a:solidFill>
                <a:latin typeface="Century Gothic" panose="020B0502020202020204" pitchFamily="34" charset="0"/>
              </a:rPr>
              <a:t> Blvd. 103 | Mt Pleasant, SC 29464</a:t>
            </a:r>
          </a:p>
        </p:txBody>
      </p:sp>
      <p:pic>
        <p:nvPicPr>
          <p:cNvPr id="31" name="Picture 2"/>
          <p:cNvPicPr>
            <a:picLocks noChangeAspect="1" noChangeArrowheads="1"/>
          </p:cNvPicPr>
          <p:nvPr/>
        </p:nvPicPr>
        <p:blipFill>
          <a:blip r:embed="rId14">
            <a:extLst>
              <a:ext uri="{28A0092B-C50C-407E-A947-70E740481C1C}">
                <a14:useLocalDpi xmlns:a14="http://schemas.microsoft.com/office/drawing/2010/main" val="0"/>
              </a:ext>
            </a:extLst>
          </a:blip>
          <a:stretch>
            <a:fillRect/>
          </a:stretch>
        </p:blipFill>
        <p:spPr bwMode="auto">
          <a:xfrm>
            <a:off x="134296" y="9027450"/>
            <a:ext cx="520048" cy="742927"/>
          </a:xfrm>
          <a:prstGeom prst="rect">
            <a:avLst/>
          </a:prstGeom>
          <a:noFill/>
          <a:extLst>
            <a:ext uri="{909E8E84-426E-40DD-AFC4-6F175D3DCCD1}">
              <a14:hiddenFill xmlns:a14="http://schemas.microsoft.com/office/drawing/2010/main">
                <a:solidFill>
                  <a:srgbClr val="FFFFFF"/>
                </a:solidFill>
              </a14:hiddenFill>
            </a:ext>
          </a:extLst>
        </p:spPr>
      </p:pic>
      <p:sp>
        <p:nvSpPr>
          <p:cNvPr id="7" name="Rectangle 6"/>
          <p:cNvSpPr/>
          <p:nvPr/>
        </p:nvSpPr>
        <p:spPr>
          <a:xfrm>
            <a:off x="-5781116" y="5173319"/>
            <a:ext cx="5733104" cy="1340273"/>
          </a:xfrm>
          <a:prstGeom prst="rect">
            <a:avLst/>
          </a:prstGeom>
        </p:spPr>
        <p:txBody>
          <a:bodyPr wrap="square">
            <a:spAutoFit/>
          </a:bodyPr>
          <a:lstStyle/>
          <a:p>
            <a:pPr algn="ctr"/>
            <a:r>
              <a:rPr lang="en-US" sz="1000" dirty="0">
                <a:solidFill>
                  <a:schemeClr val="bg1"/>
                </a:solidFill>
                <a:latin typeface="Cambria" panose="02040503050406030204" pitchFamily="18" charset="0"/>
              </a:rPr>
              <a:t>If you are looking to be in a neighborhood with a great family community feel and Wando River sunset views...then this is the place! Rivertowne on the Wando offers many amenities similar to other local neighborhoods, like pools, tennis courts, and green space...but what those others are missing is the river! With 3 community docks on </a:t>
            </a:r>
            <a:r>
              <a:rPr lang="en-US" sz="1000" dirty="0" err="1">
                <a:solidFill>
                  <a:schemeClr val="bg1"/>
                </a:solidFill>
                <a:latin typeface="Cambria" panose="02040503050406030204" pitchFamily="18" charset="0"/>
              </a:rPr>
              <a:t>deepwater</a:t>
            </a:r>
            <a:r>
              <a:rPr lang="en-US" sz="1000" dirty="0">
                <a:solidFill>
                  <a:schemeClr val="bg1"/>
                </a:solidFill>
                <a:latin typeface="Cambria" panose="02040503050406030204" pitchFamily="18" charset="0"/>
              </a:rPr>
              <a:t> Wando River, there's no shortage of crabbing, fishing, boating activity here! Another great feature, Rivertowne on the Wando is zoned for award-winning schools (including Laing, the #1 STEM middle school in the country)! And only a short distance to downtown Charleston, Isle of Palms and Sullivan's Island beaches, town recreation center/fields, medical facilities, dining and shopping, you're close to everything you need! Come see for yourself!</a:t>
            </a:r>
          </a:p>
        </p:txBody>
      </p:sp>
      <p:sp>
        <p:nvSpPr>
          <p:cNvPr id="6" name="Rectangle 5"/>
          <p:cNvSpPr/>
          <p:nvPr/>
        </p:nvSpPr>
        <p:spPr>
          <a:xfrm>
            <a:off x="0" y="5711448"/>
            <a:ext cx="6248398" cy="3108543"/>
          </a:xfrm>
          <a:prstGeom prst="rect">
            <a:avLst/>
          </a:prstGeom>
        </p:spPr>
        <p:txBody>
          <a:bodyPr wrap="square">
            <a:spAutoFit/>
          </a:bodyPr>
          <a:lstStyle/>
          <a:p>
            <a:pPr algn="ctr"/>
            <a:r>
              <a:rPr lang="en-US" sz="1400" dirty="0">
                <a:solidFill>
                  <a:schemeClr val="bg1"/>
                </a:solidFill>
                <a:latin typeface="Century Gothic" panose="020B0502020202020204" pitchFamily="34" charset="0"/>
              </a:rPr>
              <a:t>Want a recently built custom home with the privacy of a large wooded lot? Look no further! Located towards the front of Darrell Creek, this incredibly well maintained 4132-sqft home sits on over half an acre with 5 bedrooms (1 of which is downstairs w/a full bath) and 4.5 bathrooms! A 22'x22' extended screened porch is the ''jewel'' of the home! Bahama shutters for privacy, 3 ceiling fans and a lanai-type screened setting overlooks a professionally graded backyard (perfectly prepped for an in-ground pool); it's an ideal place to unwind. The fully-fenced backyard has another outside patio and backs to unbuildable woods. A 12'x24' shed complements the 2-car garage and is perfect for tools, storage or a workshop. There is also an additional parking area for a boat, jet skis, trailer, etc. </a:t>
            </a:r>
          </a:p>
          <a:p>
            <a:pPr algn="ctr"/>
            <a:endParaRPr lang="en-US" sz="1400" b="1" i="1" dirty="0">
              <a:solidFill>
                <a:schemeClr val="bg1"/>
              </a:solidFill>
              <a:latin typeface="Century Gothic" panose="020B0502020202020204" pitchFamily="34" charset="0"/>
            </a:endParaRPr>
          </a:p>
          <a:p>
            <a:pPr algn="ctr"/>
            <a:r>
              <a:rPr lang="en-US" sz="1400" b="1" i="1" dirty="0">
                <a:solidFill>
                  <a:schemeClr val="bg1"/>
                </a:solidFill>
                <a:latin typeface="Century Gothic" panose="020B0502020202020204" pitchFamily="34" charset="0"/>
              </a:rPr>
              <a:t>See the listing in the MLS for more details</a:t>
            </a:r>
          </a:p>
        </p:txBody>
      </p:sp>
      <p:pic>
        <p:nvPicPr>
          <p:cNvPr id="32" name="Picture 31"/>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6248402" y="4572001"/>
            <a:ext cx="1523998" cy="1142998"/>
          </a:xfrm>
          <a:prstGeom prst="rect">
            <a:avLst/>
          </a:prstGeom>
          <a:ln>
            <a:noFill/>
          </a:ln>
          <a:effectLst>
            <a:softEdge rad="112500"/>
          </a:effectLst>
        </p:spPr>
      </p:pic>
      <p:pic>
        <p:nvPicPr>
          <p:cNvPr id="33" name="Picture 32"/>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8077200" y="852036"/>
            <a:ext cx="5201445" cy="2576567"/>
          </a:xfrm>
          <a:prstGeom prst="rect">
            <a:avLst/>
          </a:prstGeom>
          <a:ln>
            <a:noFill/>
          </a:ln>
          <a:effectLst>
            <a:softEdge rad="112500"/>
          </a:effectLst>
        </p:spPr>
      </p:pic>
    </p:spTree>
    <p:extLst>
      <p:ext uri="{BB962C8B-B14F-4D97-AF65-F5344CB8AC3E}">
        <p14:creationId xmlns:p14="http://schemas.microsoft.com/office/powerpoint/2010/main" val="32526528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281</TotalTime>
  <Words>463</Words>
  <Application>Microsoft Office PowerPoint</Application>
  <PresentationFormat>Custom</PresentationFormat>
  <Paragraphs>20</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Bradley Hand ITC</vt:lpstr>
      <vt:lpstr>Calibri</vt:lpstr>
      <vt:lpstr>Cambria</vt:lpstr>
      <vt:lpstr>Century Gothic</vt:lpstr>
      <vt:lpstr>Office Theme</vt:lpstr>
      <vt:lpstr>3763 Saint Ellens Drive Mount Pleasant, SC 29466 MLS# 18012874 | $790,000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2601 Coral Vine Ct Seaside Farms Mt Pleasant MLS# 1412872 $475,000</dc:title>
  <dc:creator>CVH360</dc:creator>
  <cp:lastModifiedBy>A. Thomas Price</cp:lastModifiedBy>
  <cp:revision>50</cp:revision>
  <dcterms:created xsi:type="dcterms:W3CDTF">2006-08-16T00:00:00Z</dcterms:created>
  <dcterms:modified xsi:type="dcterms:W3CDTF">2018-05-10T16:54:57Z</dcterms:modified>
</cp:coreProperties>
</file>