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068" y="-327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6/25/2018</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50000">
              <a:schemeClr val="tx2">
                <a:lumMod val="50000"/>
                <a:alpha val="50000"/>
              </a:schemeClr>
            </a:gs>
            <a:gs pos="100000">
              <a:schemeClr val="tx2">
                <a:lumMod val="50000"/>
                <a:alpha val="0"/>
              </a:schemeClr>
            </a:gs>
          </a:gsLst>
          <a:lin ang="16200000" scaled="1"/>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022"/>
          <a:stretch/>
        </p:blipFill>
        <p:spPr>
          <a:xfrm>
            <a:off x="0" y="0"/>
            <a:ext cx="7772398" cy="5711448"/>
          </a:xfrm>
          <a:prstGeom prst="rect">
            <a:avLst/>
          </a:prstGeom>
          <a:ln>
            <a:noFill/>
          </a:ln>
          <a:effectLst/>
        </p:spPr>
      </p:pic>
      <p:sp>
        <p:nvSpPr>
          <p:cNvPr id="2" name="Title 1"/>
          <p:cNvSpPr>
            <a:spLocks noGrp="1"/>
          </p:cNvSpPr>
          <p:nvPr>
            <p:ph type="ctrTitle"/>
          </p:nvPr>
        </p:nvSpPr>
        <p:spPr>
          <a:xfrm>
            <a:off x="0" y="309497"/>
            <a:ext cx="6019799" cy="1062103"/>
          </a:xfrm>
        </p:spPr>
        <p:txBody>
          <a:bodyPr anchor="ctr">
            <a:noAutofit/>
          </a:bodyPr>
          <a:lstStyle/>
          <a:p>
            <a:pPr algn="l"/>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3763 Saint </a:t>
            </a:r>
            <a:r>
              <a:rPr lang="en-US" sz="2000" b="1" dirty="0" err="1">
                <a:solidFill>
                  <a:schemeClr val="bg1"/>
                </a:solidFill>
                <a:effectLst>
                  <a:outerShdw blurRad="38100" dist="38100" dir="2700000" algn="tl">
                    <a:srgbClr val="000000">
                      <a:alpha val="43137"/>
                    </a:srgbClr>
                  </a:outerShdw>
                </a:effectLst>
                <a:latin typeface="Century Gothic" panose="020B0502020202020204" pitchFamily="34" charset="0"/>
              </a:rPr>
              <a:t>Ellens</a:t>
            </a: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 Drive</a:t>
            </a:r>
            <a:b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400" dirty="0">
                <a:solidFill>
                  <a:schemeClr val="bg1"/>
                </a:solidFill>
                <a:effectLst>
                  <a:outerShdw blurRad="38100" dist="38100" dir="2700000" algn="tl">
                    <a:srgbClr val="000000">
                      <a:alpha val="43137"/>
                    </a:srgbClr>
                  </a:outerShdw>
                </a:effectLst>
                <a:latin typeface="Century Gothic" panose="020B0502020202020204" pitchFamily="34" charset="0"/>
              </a:rPr>
              <a:t>Mount Pleasant, SC 29466</a:t>
            </a:r>
            <a:br>
              <a:rPr lang="en-US" sz="14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400" dirty="0">
                <a:solidFill>
                  <a:schemeClr val="bg1"/>
                </a:solidFill>
                <a:effectLst>
                  <a:outerShdw blurRad="38100" dist="38100" dir="2700000" algn="tl">
                    <a:srgbClr val="000000">
                      <a:alpha val="43137"/>
                    </a:srgbClr>
                  </a:outerShdw>
                </a:effectLst>
                <a:latin typeface="Century Gothic" panose="020B0502020202020204" pitchFamily="34" charset="0"/>
              </a:rPr>
              <a:t>MLS# 18012874 | $790,000</a:t>
            </a:r>
            <a:endParaRPr lang="en-US" sz="12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48400" y="5711448"/>
            <a:ext cx="1524000" cy="1143000"/>
          </a:xfrm>
          <a:prstGeom prst="rect">
            <a:avLst/>
          </a:prstGeom>
          <a:ln>
            <a:noFill/>
          </a:ln>
          <a:effectLst>
            <a:softEdge rad="112500"/>
          </a:effectLst>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24202" y="4572000"/>
            <a:ext cx="1524000" cy="1143000"/>
          </a:xfrm>
          <a:prstGeom prst="rect">
            <a:avLst/>
          </a:prstGeom>
          <a:ln>
            <a:noFill/>
          </a:ln>
          <a:effectLst>
            <a:softEdge rad="112500"/>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86302" y="4572000"/>
            <a:ext cx="1524000" cy="1143000"/>
          </a:xfrm>
          <a:prstGeom prst="rect">
            <a:avLst/>
          </a:prstGeom>
          <a:ln>
            <a:noFill/>
          </a:ln>
          <a:effectLst>
            <a:softEdge rad="112500"/>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513864" y="7889263"/>
            <a:ext cx="1546628" cy="1159971"/>
          </a:xfrm>
          <a:prstGeom prst="rect">
            <a:avLst/>
          </a:prstGeom>
          <a:ln>
            <a:noFill/>
          </a:ln>
          <a:effectLst>
            <a:softEdge rad="112500"/>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13863" y="5626955"/>
            <a:ext cx="1546629" cy="1159971"/>
          </a:xfrm>
          <a:prstGeom prst="rect">
            <a:avLst/>
          </a:prstGeom>
          <a:ln>
            <a:noFill/>
          </a:ln>
          <a:effectLst>
            <a:softEdge rad="112500"/>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48400" y="6850897"/>
            <a:ext cx="1524000" cy="1143000"/>
          </a:xfrm>
          <a:prstGeom prst="rect">
            <a:avLst/>
          </a:prstGeom>
          <a:ln>
            <a:noFill/>
          </a:ln>
          <a:effectLst>
            <a:softEdge rad="112500"/>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13864" y="6758109"/>
            <a:ext cx="1546628" cy="1159971"/>
          </a:xfrm>
          <a:prstGeom prst="rect">
            <a:avLst/>
          </a:prstGeom>
          <a:ln>
            <a:noFill/>
          </a:ln>
          <a:effectLst>
            <a:softEdge rad="112500"/>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48402" y="7990346"/>
            <a:ext cx="1523998" cy="1015998"/>
          </a:xfrm>
          <a:prstGeom prst="rect">
            <a:avLst/>
          </a:prstGeom>
          <a:ln>
            <a:noFill/>
          </a:ln>
          <a:effectLst>
            <a:softEdge rad="112500"/>
          </a:effectLst>
        </p:spPr>
      </p:pic>
      <p:sp>
        <p:nvSpPr>
          <p:cNvPr id="5" name="Rectangle 4"/>
          <p:cNvSpPr/>
          <p:nvPr/>
        </p:nvSpPr>
        <p:spPr>
          <a:xfrm>
            <a:off x="0" y="0"/>
            <a:ext cx="7772400" cy="461665"/>
          </a:xfrm>
          <a:prstGeom prst="rect">
            <a:avLst/>
          </a:prstGeom>
        </p:spPr>
        <p:txBody>
          <a:bodyPr wrap="square" anchor="ctr">
            <a:spAutoFit/>
          </a:bodyPr>
          <a:lstStyle/>
          <a:p>
            <a:r>
              <a:rPr lang="en-US" sz="2400" b="1" i="1" dirty="0">
                <a:solidFill>
                  <a:srgbClr val="FFFF00"/>
                </a:solidFill>
                <a:effectLst>
                  <a:outerShdw blurRad="38100" dist="38100" dir="2700000" algn="tl">
                    <a:srgbClr val="000000">
                      <a:alpha val="43137"/>
                    </a:srgbClr>
                  </a:outerShdw>
                </a:effectLst>
                <a:latin typeface="Bradley Hand ITC" panose="03070402050302030203" pitchFamily="66" charset="0"/>
              </a:rPr>
              <a:t>4100+ </a:t>
            </a:r>
            <a:r>
              <a:rPr lang="en-US" sz="2400" b="1" i="1" dirty="0" err="1">
                <a:solidFill>
                  <a:srgbClr val="FFFF00"/>
                </a:solidFill>
                <a:effectLst>
                  <a:outerShdw blurRad="38100" dist="38100" dir="2700000" algn="tl">
                    <a:srgbClr val="000000">
                      <a:alpha val="43137"/>
                    </a:srgbClr>
                  </a:outerShdw>
                </a:effectLst>
                <a:latin typeface="Bradley Hand ITC" panose="03070402050302030203" pitchFamily="66" charset="0"/>
              </a:rPr>
              <a:t>SqFt</a:t>
            </a:r>
            <a:r>
              <a:rPr lang="en-US" sz="2400" b="1" i="1" dirty="0">
                <a:solidFill>
                  <a:srgbClr val="FFFF00"/>
                </a:solidFill>
                <a:effectLst>
                  <a:outerShdw blurRad="38100" dist="38100" dir="2700000" algn="tl">
                    <a:srgbClr val="000000">
                      <a:alpha val="43137"/>
                    </a:srgbClr>
                  </a:outerShdw>
                </a:effectLst>
                <a:latin typeface="Bradley Hand ITC" panose="03070402050302030203" pitchFamily="66" charset="0"/>
              </a:rPr>
              <a:t> Custom Home in Darrel Creek</a:t>
            </a:r>
          </a:p>
        </p:txBody>
      </p:sp>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4572000"/>
            <a:ext cx="1524000" cy="1143000"/>
          </a:xfrm>
          <a:prstGeom prst="rect">
            <a:avLst/>
          </a:prstGeom>
          <a:ln>
            <a:noFill/>
          </a:ln>
          <a:effectLst>
            <a:softEdge rad="112500"/>
          </a:effectLst>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62101" y="4572000"/>
            <a:ext cx="1524000" cy="1143000"/>
          </a:xfrm>
          <a:prstGeom prst="rect">
            <a:avLst/>
          </a:prstGeom>
          <a:ln>
            <a:noFill/>
          </a:ln>
          <a:effectLst>
            <a:softEdge rad="112500"/>
          </a:effectLst>
        </p:spPr>
      </p:pic>
      <p:sp>
        <p:nvSpPr>
          <p:cNvPr id="3" name="Rectangle 2"/>
          <p:cNvSpPr/>
          <p:nvPr/>
        </p:nvSpPr>
        <p:spPr>
          <a:xfrm>
            <a:off x="-6011436" y="6428338"/>
            <a:ext cx="5963424" cy="2308324"/>
          </a:xfrm>
          <a:prstGeom prst="rect">
            <a:avLst/>
          </a:prstGeom>
        </p:spPr>
        <p:txBody>
          <a:bodyPr wrap="square">
            <a:spAutoFit/>
          </a:bodyPr>
          <a:lstStyle/>
          <a:p>
            <a:pPr marL="171450" indent="-171450">
              <a:buFont typeface="Arial" panose="020B0604020202020204" pitchFamily="34" charset="0"/>
              <a:buChar char="•"/>
            </a:pPr>
            <a:r>
              <a:rPr lang="en-US" sz="1200" dirty="0">
                <a:solidFill>
                  <a:schemeClr val="bg1"/>
                </a:solidFill>
                <a:latin typeface="Cambria" panose="02040503050406030204" pitchFamily="18" charset="0"/>
              </a:rPr>
              <a:t>4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2.5 bathrooms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2629 </a:t>
            </a:r>
            <a:r>
              <a:rPr lang="en-US" sz="1200" dirty="0" err="1">
                <a:solidFill>
                  <a:schemeClr val="bg1"/>
                </a:solidFill>
                <a:latin typeface="Cambria" panose="02040503050406030204" pitchFamily="18" charset="0"/>
              </a:rPr>
              <a:t>sqft</a:t>
            </a:r>
            <a:endParaRPr lang="en-US" sz="1200" dirty="0">
              <a:solidFill>
                <a:schemeClr val="bg1"/>
              </a:solidFill>
              <a:latin typeface="Cambria" panose="02040503050406030204" pitchFamily="18" charset="0"/>
            </a:endParaRPr>
          </a:p>
          <a:p>
            <a:pPr marL="171450" indent="-171450">
              <a:buFont typeface="Arial" panose="020B0604020202020204" pitchFamily="34" charset="0"/>
              <a:buChar char="•"/>
            </a:pPr>
            <a:r>
              <a:rPr lang="en-US" sz="1200" dirty="0">
                <a:solidFill>
                  <a:schemeClr val="bg1"/>
                </a:solidFill>
                <a:latin typeface="Cambria" panose="02040503050406030204" pitchFamily="18" charset="0"/>
              </a:rPr>
              <a:t>Upgraded detailing such as crown molding and wainscoting in the dining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Wood flooring throughout the entire home (including all of the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Contemporary ceiling fan in the family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Decorative backsplash and pendant lighting in the kitchen</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Kitchen also includes granite countertops, a full set of stainless steel appliances (including a Samsung refrigerator), solid wood cabinetry and additional storage in the full pantry</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The eat-in kitchen and family room have plenty of space to entertain, but continue outside onto the large deck and brick fire pit area if you need more!</a:t>
            </a:r>
          </a:p>
        </p:txBody>
      </p:sp>
      <p:sp>
        <p:nvSpPr>
          <p:cNvPr id="24" name="Rectangle 23"/>
          <p:cNvSpPr/>
          <p:nvPr/>
        </p:nvSpPr>
        <p:spPr>
          <a:xfrm>
            <a:off x="0" y="8968026"/>
            <a:ext cx="7791298" cy="861774"/>
          </a:xfrm>
          <a:prstGeom prst="rect">
            <a:avLst/>
          </a:prstGeom>
        </p:spPr>
        <p:txBody>
          <a:bodyPr wrap="square" anchor="ctr">
            <a:spAutoFit/>
          </a:bodyPr>
          <a:lstStyle/>
          <a:p>
            <a:pPr algn="ctr"/>
            <a:r>
              <a:rPr lang="pt-BR" sz="1400" b="1" dirty="0">
                <a:solidFill>
                  <a:schemeClr val="bg1"/>
                </a:solidFill>
                <a:latin typeface="Century Gothic" panose="020B0502020202020204" pitchFamily="34" charset="0"/>
              </a:rPr>
              <a:t>Kris Higman</a:t>
            </a:r>
          </a:p>
          <a:p>
            <a:pPr algn="ctr"/>
            <a:r>
              <a:rPr lang="pt-BR" sz="1200" dirty="0">
                <a:solidFill>
                  <a:schemeClr val="bg1"/>
                </a:solidFill>
                <a:latin typeface="Century Gothic" panose="020B0502020202020204" pitchFamily="34" charset="0"/>
              </a:rPr>
              <a:t>(843) 810-8824</a:t>
            </a:r>
          </a:p>
          <a:p>
            <a:pPr algn="ctr"/>
            <a:r>
              <a:rPr lang="pt-BR" sz="1200" dirty="0">
                <a:solidFill>
                  <a:schemeClr val="bg1"/>
                </a:solidFill>
                <a:latin typeface="Century Gothic" panose="020B0502020202020204" pitchFamily="34" charset="0"/>
              </a:rPr>
              <a:t>kris.higman@cbcarolinas.com</a:t>
            </a:r>
          </a:p>
          <a:p>
            <a:pPr algn="ctr"/>
            <a:r>
              <a:rPr lang="pt-BR" sz="1200" dirty="0">
                <a:solidFill>
                  <a:schemeClr val="bg1"/>
                </a:solidFill>
                <a:latin typeface="Century Gothic" panose="020B0502020202020204" pitchFamily="34" charset="0"/>
              </a:rPr>
              <a:t>www.CharlestonHomesByKris.com</a:t>
            </a:r>
            <a:endParaRPr lang="en-US" sz="800" dirty="0">
              <a:solidFill>
                <a:schemeClr val="bg1"/>
              </a:solidFill>
              <a:latin typeface="Century Gothic" panose="020B0502020202020204" pitchFamily="34" charset="0"/>
            </a:endParaRPr>
          </a:p>
        </p:txBody>
      </p:sp>
      <p:pic>
        <p:nvPicPr>
          <p:cNvPr id="26" name="Picture 2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573097" y="9078992"/>
            <a:ext cx="1129722" cy="639842"/>
          </a:xfrm>
          <a:prstGeom prst="rect">
            <a:avLst/>
          </a:prstGeom>
        </p:spPr>
      </p:pic>
      <p:sp>
        <p:nvSpPr>
          <p:cNvPr id="30" name="Rectangle 29"/>
          <p:cNvSpPr/>
          <p:nvPr/>
        </p:nvSpPr>
        <p:spPr>
          <a:xfrm>
            <a:off x="-25568" y="9827568"/>
            <a:ext cx="7797967" cy="230832"/>
          </a:xfrm>
          <a:prstGeom prst="rect">
            <a:avLst/>
          </a:prstGeom>
        </p:spPr>
        <p:txBody>
          <a:bodyPr wrap="square">
            <a:spAutoFit/>
          </a:bodyPr>
          <a:lstStyle/>
          <a:p>
            <a:pPr algn="ctr"/>
            <a:r>
              <a:rPr lang="en-US" sz="900" dirty="0">
                <a:solidFill>
                  <a:schemeClr val="bg1"/>
                </a:solidFill>
                <a:latin typeface="Century Gothic" panose="020B0502020202020204" pitchFamily="34" charset="0"/>
              </a:rPr>
              <a:t>Coldwell Banker Residential Brokerage | 1127 </a:t>
            </a:r>
            <a:r>
              <a:rPr lang="en-US" sz="900" dirty="0" err="1">
                <a:solidFill>
                  <a:schemeClr val="bg1"/>
                </a:solidFill>
                <a:latin typeface="Century Gothic" panose="020B0502020202020204" pitchFamily="34" charset="0"/>
              </a:rPr>
              <a:t>Queensborough</a:t>
            </a:r>
            <a:r>
              <a:rPr lang="en-US" sz="900" dirty="0">
                <a:solidFill>
                  <a:schemeClr val="bg1"/>
                </a:solidFill>
                <a:latin typeface="Century Gothic" panose="020B0502020202020204" pitchFamily="34" charset="0"/>
              </a:rPr>
              <a:t> Blvd. 103 | Mt Pleasant, SC 29464</a:t>
            </a:r>
          </a:p>
        </p:txBody>
      </p:sp>
      <p:pic>
        <p:nvPicPr>
          <p:cNvPr id="31" name="Picture 2"/>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134296" y="9027450"/>
            <a:ext cx="520048" cy="74292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5781116" y="5173319"/>
            <a:ext cx="5733104" cy="1340273"/>
          </a:xfrm>
          <a:prstGeom prst="rect">
            <a:avLst/>
          </a:prstGeom>
        </p:spPr>
        <p:txBody>
          <a:bodyPr wrap="square">
            <a:spAutoFit/>
          </a:bodyPr>
          <a:lstStyle/>
          <a:p>
            <a:pPr algn="ctr"/>
            <a:r>
              <a:rPr lang="en-US" sz="1000" dirty="0">
                <a:solidFill>
                  <a:schemeClr val="bg1"/>
                </a:solidFill>
                <a:latin typeface="Cambria" panose="02040503050406030204" pitchFamily="18" charset="0"/>
              </a:rPr>
              <a:t>If you are looking to be in a neighborhood with a great family community feel and Wando River sunset views...then this is the place! Rivertowne on the Wando offers many amenities similar to other local neighborhoods, like pools, tennis courts, and green space...but what those others are missing is the river! With 3 community docks on </a:t>
            </a:r>
            <a:r>
              <a:rPr lang="en-US" sz="1000" dirty="0" err="1">
                <a:solidFill>
                  <a:schemeClr val="bg1"/>
                </a:solidFill>
                <a:latin typeface="Cambria" panose="02040503050406030204" pitchFamily="18" charset="0"/>
              </a:rPr>
              <a:t>deepwater</a:t>
            </a:r>
            <a:r>
              <a:rPr lang="en-US" sz="1000" dirty="0">
                <a:solidFill>
                  <a:schemeClr val="bg1"/>
                </a:solidFill>
                <a:latin typeface="Cambria" panose="02040503050406030204" pitchFamily="18" charset="0"/>
              </a:rPr>
              <a:t> Wando River, there's no shortage of crabbing, fishing, boating activity here! Another great feature, Rivertowne on the Wando is zoned for award-winning schools (including Laing, the #1 STEM middle school in the country)! And only a short distance to downtown Charleston, Isle of Palms and Sullivan's Island beaches, town recreation center/fields, medical facilities, dining and shopping, you're close to everything you need! Come see for yourself!</a:t>
            </a:r>
          </a:p>
        </p:txBody>
      </p:sp>
      <p:sp>
        <p:nvSpPr>
          <p:cNvPr id="6" name="Rectangle 5"/>
          <p:cNvSpPr/>
          <p:nvPr/>
        </p:nvSpPr>
        <p:spPr>
          <a:xfrm>
            <a:off x="0" y="5793700"/>
            <a:ext cx="6324600" cy="2893100"/>
          </a:xfrm>
          <a:prstGeom prst="rect">
            <a:avLst/>
          </a:prstGeom>
        </p:spPr>
        <p:txBody>
          <a:bodyPr wrap="square" numCol="2">
            <a:spAutoFit/>
          </a:bodyPr>
          <a:lstStyle/>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Recently Built Custom Home </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Large Private Wooded Lot</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Home Sits On Over Half An Acre </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5 Bedrooms (1 Of Which Is Downstairs W/A Full Bath)</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4.5 Bathrooms</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22'x22' Extended Screened Porch Overlooks A Professionally Graded Backyard</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Fully-fenced Backyard Has Outside Patio</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Backs To Unbuildable Woods</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12'x24' Shed</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2-car Garage</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Additional Parking Area For A Boat, Jet Skis, Trailer, Etc.</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Open Floor Plan Home</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Large Family Room W/Gas Fireplace And An Eat-in Dining Area</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Granite Countertops</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Abundant Counter Space (W/An Island)</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Stainless Steel Appliances</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5-burner Wolf Gas Cooktop</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Built-in Wall Oven &amp; Microwave</a:t>
            </a:r>
            <a:endParaRPr lang="en-US" sz="1400" b="1" i="1" dirty="0">
              <a:solidFill>
                <a:schemeClr val="bg1"/>
              </a:solidFill>
              <a:latin typeface="Century Gothic" panose="020B0502020202020204" pitchFamily="34" charset="0"/>
            </a:endParaRPr>
          </a:p>
        </p:txBody>
      </p:sp>
      <p:pic>
        <p:nvPicPr>
          <p:cNvPr id="32" name="Picture 3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248402" y="4572001"/>
            <a:ext cx="1523998" cy="1142998"/>
          </a:xfrm>
          <a:prstGeom prst="rect">
            <a:avLst/>
          </a:prstGeom>
          <a:ln>
            <a:noFill/>
          </a:ln>
          <a:effectLst>
            <a:softEdge rad="112500"/>
          </a:effectLst>
        </p:spPr>
      </p:pic>
      <p:pic>
        <p:nvPicPr>
          <p:cNvPr id="33" name="Picture 32"/>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8077200" y="852036"/>
            <a:ext cx="5201445" cy="2576567"/>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450</TotalTime>
  <Words>409</Words>
  <Application>Microsoft Office PowerPoint</Application>
  <PresentationFormat>Custom</PresentationFormat>
  <Paragraphs>35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Bradley Hand ITC</vt:lpstr>
      <vt:lpstr>Calibri</vt:lpstr>
      <vt:lpstr>Cambria</vt:lpstr>
      <vt:lpstr>Century Gothic</vt:lpstr>
      <vt:lpstr>Office Theme</vt:lpstr>
      <vt:lpstr>3763 Saint Ellens Drive Mount Pleasant, SC 29466 MLS# 18012874 | $790,000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52</cp:revision>
  <dcterms:created xsi:type="dcterms:W3CDTF">2006-08-16T00:00:00Z</dcterms:created>
  <dcterms:modified xsi:type="dcterms:W3CDTF">2018-06-25T21:15:30Z</dcterms:modified>
</cp:coreProperties>
</file>