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D3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2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10/24/2018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19" Type="http://schemas.openxmlformats.org/officeDocument/2006/relationships/image" Target="../media/image17.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5"/>
                    </a14:imgEffect>
                  </a14:imgLayer>
                </a14:imgProps>
              </a:ext>
            </a:extLst>
          </a:blip>
          <a:srcRect/>
          <a:stretch>
            <a:fillRect t="-19000" b="-19000"/>
          </a:stretch>
        </a:blipFill>
        <a:effectLst/>
      </p:bgPr>
    </p:bg>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9126123"/>
            <a:ext cx="7772400" cy="676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Futura Hv BT" panose="020B0702020204020204" pitchFamily="34" charset="0"/>
                <a:ea typeface="Open Sans Light" panose="020B0306030504020204" pitchFamily="34" charset="0"/>
                <a:cs typeface="Segoe UI" panose="020B0502040204020203" pitchFamily="34" charset="0"/>
              </a:rPr>
              <a:t>English </a:t>
            </a:r>
            <a:r>
              <a:rPr lang="en-US" altLang="en-US" sz="1600" b="1" dirty="0" err="1">
                <a:solidFill>
                  <a:srgbClr val="000000"/>
                </a:solidFill>
                <a:latin typeface="Futura Hv BT" panose="020B0702020204020204" pitchFamily="34" charset="0"/>
                <a:ea typeface="Open Sans Light" panose="020B0306030504020204" pitchFamily="34" charset="0"/>
                <a:cs typeface="Segoe UI" panose="020B0502040204020203" pitchFamily="34" charset="0"/>
              </a:rPr>
              <a:t>Oltmann</a:t>
            </a:r>
            <a:r>
              <a:rPr lang="en-US" altLang="en-US" sz="1600" b="1" dirty="0">
                <a:solidFill>
                  <a:srgbClr val="000000"/>
                </a:solidFill>
                <a:latin typeface="Futura Hv BT" panose="020B0702020204020204" pitchFamily="34" charset="0"/>
                <a:ea typeface="Open Sans Light" panose="020B0306030504020204" pitchFamily="34" charset="0"/>
                <a:cs typeface="Segoe UI" panose="020B0502040204020203" pitchFamily="34" charset="0"/>
              </a:rPr>
              <a:t> Sieber</a:t>
            </a:r>
          </a:p>
          <a:p>
            <a:pPr lvl="0" algn="ctr" defTabSz="914400" eaLnBrk="0" fontAlgn="base" hangingPunct="0">
              <a:spcBef>
                <a:spcPct val="0"/>
              </a:spcBef>
              <a:spcAft>
                <a:spcPct val="0"/>
              </a:spcAft>
            </a:pPr>
            <a:r>
              <a:rPr lang="en-US" altLang="en-US" sz="1200" dirty="0">
                <a:solidFill>
                  <a:srgbClr val="000000"/>
                </a:solidFill>
                <a:latin typeface="Futura Hv BT" panose="020B0702020204020204" pitchFamily="34" charset="0"/>
                <a:ea typeface="Open Sans Light" panose="020B0306030504020204" pitchFamily="34" charset="0"/>
                <a:cs typeface="Segoe UI" panose="020B0502040204020203" pitchFamily="34" charset="0"/>
              </a:rPr>
              <a:t>(843) 568-9165</a:t>
            </a:r>
          </a:p>
          <a:p>
            <a:pPr lvl="0" algn="ctr" defTabSz="914400" eaLnBrk="0" fontAlgn="base" hangingPunct="0">
              <a:spcBef>
                <a:spcPct val="0"/>
              </a:spcBef>
              <a:spcAft>
                <a:spcPct val="0"/>
              </a:spcAft>
            </a:pPr>
            <a:r>
              <a:rPr lang="en-US" altLang="en-US" sz="1200" dirty="0">
                <a:solidFill>
                  <a:srgbClr val="000000"/>
                </a:solidFill>
                <a:latin typeface="Futura Hv BT" panose="020B0702020204020204" pitchFamily="34" charset="0"/>
                <a:ea typeface="Open Sans Light" panose="020B0306030504020204" pitchFamily="34" charset="0"/>
                <a:cs typeface="Segoe UI" panose="020B0502040204020203" pitchFamily="34" charset="0"/>
              </a:rPr>
              <a:t>lowcountryenglish@gmail.com</a:t>
            </a:r>
            <a:endParaRPr kumimoji="0" lang="en-US" altLang="en-US" sz="1200" u="none" strike="noStrike" cap="none" normalizeH="0" baseline="0" dirty="0">
              <a:ln>
                <a:noFill/>
              </a:ln>
              <a:solidFill>
                <a:schemeClr val="tx1"/>
              </a:solidFill>
              <a:effectLst/>
              <a:latin typeface="Futura Hv BT" panose="020B0702020204020204" pitchFamily="34" charset="0"/>
              <a:ea typeface="Open Sans Light" panose="020B0306030504020204" pitchFamily="34" charset="0"/>
              <a:cs typeface="Segoe UI" panose="020B0502040204020203"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62494" y="127243"/>
            <a:ext cx="4447413" cy="3335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0" y="5207000"/>
            <a:ext cx="7772400" cy="282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latin typeface="Futura Hv BT" panose="020B0702020204020204" pitchFamily="34" charset="0"/>
                <a:ea typeface="Open Sans Light" panose="020B0306030504020204" pitchFamily="34" charset="0"/>
                <a:cs typeface="Segoe UI" panose="020B0502040204020203" pitchFamily="34" charset="0"/>
              </a:rPr>
              <a:t>BEAUTIFUL HOME IN THE SERENE SYLVAN SHORES NEIGHBORHOOD OFFERING LOWCOUNTRY LIVING AT IT'S BEST IS A MUST SEE!! Front porch with tile flooring and a back deck great for grilling. Bright and spacious eat-in kitchen with granite counter tops and stainless appliances. Lovely family room with custom built in book shelves and fireplace attached to the dining room and 1/2 bath all with heart pine hardwood floors is one of the many features you will love about this home. The large laundry room that also attaches to the FROG w/ full bath. The master bedroom has ample room for a large bedroom set and is downstairs with garden tub and oversized shower. 3 bedrooms upstairs and a loft perfect for kids to have their own TV room. 2 bedrooms have full baths attached. There is a nice loft area upstairs great for kids extra space den area. The neighborhood HOA allows residents to access the community dock, which residents enjoy crabbing, fishing, flotillas and happy hours. It also includes a boat ramp, tennis courts and bird sanctuary. The community gets together annually for cookouts, oyster roasts etc., parades and much more! Sylvan Shores has direct access to the West Ashley Greenway which is an 8.25 mile hiking and biking trail, is conveniently located to I-526 and has quick access to shopping, the airport, hospitals, the popular Costco and the new Whole Foods</a:t>
            </a:r>
            <a:endParaRPr kumimoji="0" lang="en-US" altLang="en-US" sz="1200" i="0" u="none" strike="noStrike" cap="none" normalizeH="0" baseline="0" dirty="0">
              <a:ln>
                <a:noFill/>
              </a:ln>
              <a:effectLst/>
              <a:latin typeface="Futura Hv BT" panose="020B0702020204020204" pitchFamily="34" charset="0"/>
              <a:ea typeface="Open Sans Light" panose="020B0306030504020204" pitchFamily="34" charset="0"/>
              <a:cs typeface="Segoe UI" panose="020B0502040204020203" pitchFamily="34" charset="0"/>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21668" y="9225696"/>
            <a:ext cx="465419" cy="476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486254" y="9256855"/>
            <a:ext cx="912535" cy="414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900" dirty="0">
                <a:latin typeface="Futura Hv BT" panose="020B0702020204020204" pitchFamily="34" charset="0"/>
                <a:ea typeface="Open Sans Light" panose="020B0306030504020204" pitchFamily="34" charset="0"/>
                <a:cs typeface="Segoe UI" panose="020B0502040204020203" pitchFamily="34" charset="0"/>
              </a:rPr>
              <a:t>Brand Name Real Estate | 4 Carriage Lane Suite 106 | Charleston, SC 29407</a:t>
            </a:r>
            <a:endParaRPr kumimoji="0" lang="en-US" altLang="en-US" sz="1100" b="0" i="0" u="none" strike="noStrike" cap="none" normalizeH="0" baseline="0" dirty="0">
              <a:ln>
                <a:noFill/>
              </a:ln>
              <a:effectLst/>
              <a:latin typeface="Futura Hv BT" panose="020B0702020204020204" pitchFamily="34" charset="0"/>
              <a:ea typeface="Open Sans Light" panose="020B0306030504020204" pitchFamily="34" charset="0"/>
              <a:cs typeface="Segoe UI" panose="020B0502040204020203" pitchFamily="34" charset="0"/>
            </a:endParaRPr>
          </a:p>
        </p:txBody>
      </p:sp>
      <p:sp>
        <p:nvSpPr>
          <p:cNvPr id="9" name="Rectangle 8"/>
          <p:cNvSpPr/>
          <p:nvPr/>
        </p:nvSpPr>
        <p:spPr>
          <a:xfrm>
            <a:off x="-10159" y="3082077"/>
            <a:ext cx="7792718" cy="369332"/>
          </a:xfrm>
          <a:prstGeom prst="rect">
            <a:avLst/>
          </a:prstGeom>
          <a:noFill/>
          <a:effectLst/>
        </p:spPr>
        <p:txBody>
          <a:bodyPr wrap="square">
            <a:spAutoFit/>
          </a:bodyPr>
          <a:lstStyle/>
          <a:p>
            <a:pPr algn="ctr"/>
            <a:r>
              <a:rPr lang="en-US" b="1" i="1" dirty="0">
                <a:ln w="0">
                  <a:noFill/>
                </a:ln>
                <a:solidFill>
                  <a:srgbClr val="E9D328"/>
                </a:solidFill>
                <a:latin typeface="Futura Hv BT" panose="020B0702020204020204" pitchFamily="34" charset="0"/>
                <a:ea typeface="Open Sans" panose="020B0606030504020204" pitchFamily="34" charset="0"/>
                <a:cs typeface="Segoe UI" panose="020B0502040204020203" pitchFamily="34" charset="0"/>
              </a:rPr>
              <a:t>This gorgeous home is waiting for you!</a:t>
            </a:r>
          </a:p>
        </p:txBody>
      </p:sp>
      <p:sp>
        <p:nvSpPr>
          <p:cNvPr id="19" name="Rectangle 18"/>
          <p:cNvSpPr/>
          <p:nvPr/>
        </p:nvSpPr>
        <p:spPr>
          <a:xfrm>
            <a:off x="0" y="120082"/>
            <a:ext cx="7772400" cy="830997"/>
          </a:xfrm>
          <a:prstGeom prst="rect">
            <a:avLst/>
          </a:prstGeom>
        </p:spPr>
        <p:txBody>
          <a:bodyPr wrap="square">
            <a:spAutoFit/>
          </a:bodyPr>
          <a:lstStyle/>
          <a:p>
            <a:pPr algn="ctr"/>
            <a:r>
              <a:rPr lang="en-US" sz="2000" b="1" dirty="0">
                <a:ln w="0">
                  <a:noFill/>
                </a:ln>
                <a:solidFill>
                  <a:schemeClr val="bg1"/>
                </a:solidFill>
                <a:latin typeface="Futura Hv BT" panose="020B0702020204020204" pitchFamily="34" charset="0"/>
                <a:ea typeface="Open Sans" panose="020B0606030504020204" pitchFamily="34" charset="0"/>
                <a:cs typeface="Segoe UI" panose="020B0502040204020203" pitchFamily="34" charset="0"/>
              </a:rPr>
              <a:t>376 Meadow Breeze Lane</a:t>
            </a:r>
          </a:p>
          <a:p>
            <a:pPr algn="ctr"/>
            <a:r>
              <a:rPr lang="en-US" sz="1400" dirty="0">
                <a:ln w="0">
                  <a:noFill/>
                </a:ln>
                <a:solidFill>
                  <a:schemeClr val="bg1"/>
                </a:solidFill>
                <a:latin typeface="Futura Hv BT" panose="020B0702020204020204" pitchFamily="34" charset="0"/>
                <a:ea typeface="Open Sans" panose="020B0606030504020204" pitchFamily="34" charset="0"/>
                <a:cs typeface="Segoe UI" panose="020B0502040204020203" pitchFamily="34" charset="0"/>
              </a:rPr>
              <a:t>Sylvan Shores | Charleston, SC 29414</a:t>
            </a:r>
            <a:br>
              <a:rPr lang="en-US" sz="1400" dirty="0">
                <a:ln w="0">
                  <a:noFill/>
                </a:ln>
                <a:solidFill>
                  <a:schemeClr val="bg1"/>
                </a:solidFill>
                <a:latin typeface="Futura Hv BT" panose="020B0702020204020204" pitchFamily="34" charset="0"/>
                <a:ea typeface="Open Sans" panose="020B0606030504020204" pitchFamily="34" charset="0"/>
                <a:cs typeface="Segoe UI" panose="020B0502040204020203" pitchFamily="34" charset="0"/>
              </a:rPr>
            </a:br>
            <a:r>
              <a:rPr lang="en-US" sz="1400" dirty="0">
                <a:ln w="0">
                  <a:noFill/>
                </a:ln>
                <a:solidFill>
                  <a:schemeClr val="bg1"/>
                </a:solidFill>
                <a:latin typeface="Futura Hv BT" panose="020B0702020204020204" pitchFamily="34" charset="0"/>
                <a:ea typeface="Open Sans" panose="020B0606030504020204" pitchFamily="34" charset="0"/>
                <a:cs typeface="Segoe UI" panose="020B0502040204020203" pitchFamily="34" charset="0"/>
              </a:rPr>
              <a:t>MLS# 18026493 | $544,500</a:t>
            </a:r>
            <a:endParaRPr lang="en-US" sz="1200" dirty="0">
              <a:ln w="0">
                <a:noFill/>
              </a:ln>
              <a:solidFill>
                <a:schemeClr val="bg1"/>
              </a:solidFill>
              <a:latin typeface="Futura Hv BT" panose="020B0702020204020204" pitchFamily="34" charset="0"/>
              <a:ea typeface="Open Sans Light" panose="020B0306030504020204" pitchFamily="34" charset="0"/>
              <a:cs typeface="Segoe UI" panose="020B0502040204020203" pitchFamily="34"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62878" y="994150"/>
            <a:ext cx="1608021" cy="1381052"/>
          </a:xfrm>
          <a:prstGeom prst="rect">
            <a:avLst/>
          </a:prstGeom>
          <a:ln w="25400" algn="ctr">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p:cNvPicPr>
          <p:nvPr/>
        </p:nvPicPr>
        <p:blipFill>
          <a:blip r:embed="rId8">
            <a:extLst>
              <a:ext uri="{28A0092B-C50C-407E-A947-70E740481C1C}">
                <a14:useLocalDpi xmlns:a14="http://schemas.microsoft.com/office/drawing/2010/main" val="0"/>
              </a:ext>
            </a:extLst>
          </a:blip>
          <a:stretch>
            <a:fillRect/>
          </a:stretch>
        </p:blipFill>
        <p:spPr>
          <a:xfrm>
            <a:off x="139999" y="8089803"/>
            <a:ext cx="1216152" cy="914400"/>
          </a:xfrm>
          <a:prstGeom prst="rect">
            <a:avLst/>
          </a:prstGeom>
          <a:ln>
            <a:noFill/>
          </a:ln>
          <a:effectLst>
            <a:outerShdw blurRad="292100" dist="139700" dir="2700000" algn="tl" rotWithShape="0">
              <a:srgbClr val="333333">
                <a:alpha val="65000"/>
              </a:srgbClr>
            </a:outerShdw>
          </a:effectLst>
        </p:spPr>
      </p:pic>
      <p:pic>
        <p:nvPicPr>
          <p:cNvPr id="10" name="Picture 9"/>
          <p:cNvPicPr>
            <a:picLocks/>
          </p:cNvPicPr>
          <p:nvPr/>
        </p:nvPicPr>
        <p:blipFill>
          <a:blip r:embed="rId9">
            <a:extLst>
              <a:ext uri="{28A0092B-C50C-407E-A947-70E740481C1C}">
                <a14:useLocalDpi xmlns:a14="http://schemas.microsoft.com/office/drawing/2010/main" val="0"/>
              </a:ext>
            </a:extLst>
          </a:blip>
          <a:stretch>
            <a:fillRect/>
          </a:stretch>
        </p:blipFill>
        <p:spPr>
          <a:xfrm>
            <a:off x="1709062" y="8089803"/>
            <a:ext cx="1216152" cy="914400"/>
          </a:xfrm>
          <a:prstGeom prst="rect">
            <a:avLst/>
          </a:prstGeom>
          <a:ln>
            <a:noFill/>
          </a:ln>
          <a:effectLst>
            <a:outerShdw blurRad="292100" dist="139700" dir="2700000" algn="tl" rotWithShape="0">
              <a:srgbClr val="333333">
                <a:alpha val="65000"/>
              </a:srgbClr>
            </a:outerShdw>
          </a:effectLst>
        </p:spPr>
      </p:pic>
      <p:pic>
        <p:nvPicPr>
          <p:cNvPr id="11" name="Picture 10"/>
          <p:cNvPicPr>
            <a:picLocks/>
          </p:cNvPicPr>
          <p:nvPr/>
        </p:nvPicPr>
        <p:blipFill>
          <a:blip r:embed="rId10">
            <a:extLst>
              <a:ext uri="{28A0092B-C50C-407E-A947-70E740481C1C}">
                <a14:useLocalDpi xmlns:a14="http://schemas.microsoft.com/office/drawing/2010/main" val="0"/>
              </a:ext>
            </a:extLst>
          </a:blip>
          <a:stretch>
            <a:fillRect/>
          </a:stretch>
        </p:blipFill>
        <p:spPr>
          <a:xfrm>
            <a:off x="3278125" y="8089803"/>
            <a:ext cx="1216152" cy="914400"/>
          </a:xfrm>
          <a:prstGeom prst="rect">
            <a:avLst/>
          </a:prstGeom>
          <a:ln>
            <a:noFill/>
          </a:ln>
          <a:effectLst>
            <a:outerShdw blurRad="292100" dist="139700" dir="2700000" algn="tl" rotWithShape="0">
              <a:srgbClr val="333333">
                <a:alpha val="65000"/>
              </a:srgbClr>
            </a:outerShdw>
          </a:effectLst>
        </p:spPr>
      </p:pic>
      <p:pic>
        <p:nvPicPr>
          <p:cNvPr id="12" name="Picture 11"/>
          <p:cNvPicPr>
            <a:picLocks/>
          </p:cNvPicPr>
          <p:nvPr/>
        </p:nvPicPr>
        <p:blipFill>
          <a:blip r:embed="rId11">
            <a:extLst>
              <a:ext uri="{28A0092B-C50C-407E-A947-70E740481C1C}">
                <a14:useLocalDpi xmlns:a14="http://schemas.microsoft.com/office/drawing/2010/main" val="0"/>
              </a:ext>
            </a:extLst>
          </a:blip>
          <a:stretch>
            <a:fillRect/>
          </a:stretch>
        </p:blipFill>
        <p:spPr>
          <a:xfrm>
            <a:off x="4847188" y="8089803"/>
            <a:ext cx="1216152" cy="914400"/>
          </a:xfrm>
          <a:prstGeom prst="rect">
            <a:avLst/>
          </a:prstGeom>
          <a:ln>
            <a:noFill/>
          </a:ln>
          <a:effectLst>
            <a:outerShdw blurRad="292100" dist="139700" dir="2700000" algn="tl" rotWithShape="0">
              <a:srgbClr val="333333">
                <a:alpha val="65000"/>
              </a:srgbClr>
            </a:outerShdw>
          </a:effectLst>
        </p:spPr>
      </p:pic>
      <p:pic>
        <p:nvPicPr>
          <p:cNvPr id="2" name="Picture 1"/>
          <p:cNvPicPr>
            <a:picLocks/>
          </p:cNvPicPr>
          <p:nvPr/>
        </p:nvPicPr>
        <p:blipFill>
          <a:blip r:embed="rId12">
            <a:extLst>
              <a:ext uri="{28A0092B-C50C-407E-A947-70E740481C1C}">
                <a14:useLocalDpi xmlns:a14="http://schemas.microsoft.com/office/drawing/2010/main" val="0"/>
              </a:ext>
            </a:extLst>
          </a:blip>
          <a:stretch>
            <a:fillRect/>
          </a:stretch>
        </p:blipFill>
        <p:spPr>
          <a:xfrm>
            <a:off x="6416250" y="3625032"/>
            <a:ext cx="1216152" cy="914400"/>
          </a:xfrm>
          <a:prstGeom prst="rect">
            <a:avLst/>
          </a:prstGeom>
          <a:ln>
            <a:noFill/>
          </a:ln>
          <a:effectLst>
            <a:outerShdw blurRad="292100" dist="139700" dir="2700000" algn="tl" rotWithShape="0">
              <a:srgbClr val="333333">
                <a:alpha val="65000"/>
              </a:srgbClr>
            </a:outerShdw>
          </a:effectLst>
        </p:spPr>
      </p:pic>
      <p:pic>
        <p:nvPicPr>
          <p:cNvPr id="13" name="Picture 12"/>
          <p:cNvPicPr>
            <a:picLocks/>
          </p:cNvPicPr>
          <p:nvPr/>
        </p:nvPicPr>
        <p:blipFill>
          <a:blip r:embed="rId13">
            <a:extLst>
              <a:ext uri="{28A0092B-C50C-407E-A947-70E740481C1C}">
                <a14:useLocalDpi xmlns:a14="http://schemas.microsoft.com/office/drawing/2010/main" val="0"/>
              </a:ext>
            </a:extLst>
          </a:blip>
          <a:stretch>
            <a:fillRect/>
          </a:stretch>
        </p:blipFill>
        <p:spPr>
          <a:xfrm>
            <a:off x="6416250" y="2459103"/>
            <a:ext cx="1216152" cy="914400"/>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139999" y="127243"/>
            <a:ext cx="1216152" cy="9144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139999" y="1293173"/>
            <a:ext cx="1216152" cy="914400"/>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139999" y="2459103"/>
            <a:ext cx="1216152" cy="914400"/>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139999" y="3625032"/>
            <a:ext cx="1216152" cy="914400"/>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8">
            <a:extLst>
              <a:ext uri="{28A0092B-C50C-407E-A947-70E740481C1C}">
                <a14:useLocalDpi xmlns:a14="http://schemas.microsoft.com/office/drawing/2010/main" val="0"/>
              </a:ext>
            </a:extLst>
          </a:blip>
          <a:stretch>
            <a:fillRect/>
          </a:stretch>
        </p:blipFill>
        <p:spPr>
          <a:xfrm>
            <a:off x="6416250" y="127243"/>
            <a:ext cx="1216152" cy="914400"/>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9">
            <a:extLst>
              <a:ext uri="{28A0092B-C50C-407E-A947-70E740481C1C}">
                <a14:useLocalDpi xmlns:a14="http://schemas.microsoft.com/office/drawing/2010/main" val="0"/>
              </a:ext>
            </a:extLst>
          </a:blip>
          <a:stretch>
            <a:fillRect/>
          </a:stretch>
        </p:blipFill>
        <p:spPr>
          <a:xfrm>
            <a:off x="6416250" y="1293173"/>
            <a:ext cx="1216152" cy="914400"/>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29494CB9-238D-4F37-AB28-68DB94D72A34}"/>
              </a:ext>
            </a:extLst>
          </p:cNvPr>
          <p:cNvPicPr>
            <a:picLocks/>
          </p:cNvPicPr>
          <p:nvPr/>
        </p:nvPicPr>
        <p:blipFill>
          <a:blip r:embed="rId20">
            <a:extLst>
              <a:ext uri="{28A0092B-C50C-407E-A947-70E740481C1C}">
                <a14:useLocalDpi xmlns:a14="http://schemas.microsoft.com/office/drawing/2010/main" val="0"/>
              </a:ext>
            </a:extLst>
          </a:blip>
          <a:stretch>
            <a:fillRect/>
          </a:stretch>
        </p:blipFill>
        <p:spPr>
          <a:xfrm>
            <a:off x="6416250" y="8089803"/>
            <a:ext cx="1216152"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TotalTime>
  <Words>306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Futura Hv BT</vt:lpstr>
      <vt:lpstr>Georgia</vt:lpstr>
      <vt:lpstr>Open Sans</vt:lpstr>
      <vt:lpstr>Open Sans Light</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47</cp:revision>
  <dcterms:created xsi:type="dcterms:W3CDTF">2016-10-21T14:02:21Z</dcterms:created>
  <dcterms:modified xsi:type="dcterms:W3CDTF">2018-10-24T11:58:43Z</dcterms:modified>
</cp:coreProperties>
</file>