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9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12/5/2025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svg"/><Relationship Id="rId18" Type="http://schemas.openxmlformats.org/officeDocument/2006/relationships/image" Target="../media/image15.png"/><Relationship Id="rId26" Type="http://schemas.openxmlformats.org/officeDocument/2006/relationships/image" Target="../media/image23.png"/><Relationship Id="rId3" Type="http://schemas.openxmlformats.org/officeDocument/2006/relationships/hyperlink" Target="https://player.vimeo.com/video/1130071467?byline=0&amp;portrait=0&amp;autoplay=1&amp;muted=1" TargetMode="External"/><Relationship Id="rId21" Type="http://schemas.openxmlformats.org/officeDocument/2006/relationships/image" Target="../media/image18.svg"/><Relationship Id="rId7" Type="http://schemas.openxmlformats.org/officeDocument/2006/relationships/image" Target="../media/image4.jpeg"/><Relationship Id="rId12" Type="http://schemas.openxmlformats.org/officeDocument/2006/relationships/image" Target="../media/image9.png"/><Relationship Id="rId17" Type="http://schemas.openxmlformats.org/officeDocument/2006/relationships/image" Target="../media/image14.svg"/><Relationship Id="rId25" Type="http://schemas.openxmlformats.org/officeDocument/2006/relationships/image" Target="../media/image22.svg"/><Relationship Id="rId2" Type="http://schemas.openxmlformats.org/officeDocument/2006/relationships/image" Target="../media/image1.jpg"/><Relationship Id="rId16" Type="http://schemas.openxmlformats.org/officeDocument/2006/relationships/image" Target="../media/image13.png"/><Relationship Id="rId20" Type="http://schemas.openxmlformats.org/officeDocument/2006/relationships/image" Target="../media/image17.png"/><Relationship Id="rId29" Type="http://schemas.openxmlformats.org/officeDocument/2006/relationships/image" Target="../media/image26.sv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24" Type="http://schemas.openxmlformats.org/officeDocument/2006/relationships/image" Target="../media/image21.png"/><Relationship Id="rId5" Type="http://schemas.openxmlformats.org/officeDocument/2006/relationships/image" Target="../media/image2.jpeg"/><Relationship Id="rId15" Type="http://schemas.openxmlformats.org/officeDocument/2006/relationships/image" Target="../media/image12.svg"/><Relationship Id="rId23" Type="http://schemas.openxmlformats.org/officeDocument/2006/relationships/image" Target="../media/image20.svg"/><Relationship Id="rId28" Type="http://schemas.openxmlformats.org/officeDocument/2006/relationships/image" Target="../media/image25.png"/><Relationship Id="rId10" Type="http://schemas.openxmlformats.org/officeDocument/2006/relationships/image" Target="../media/image7.jpeg"/><Relationship Id="rId19" Type="http://schemas.openxmlformats.org/officeDocument/2006/relationships/image" Target="../media/image16.svg"/><Relationship Id="rId31" Type="http://schemas.openxmlformats.org/officeDocument/2006/relationships/image" Target="../media/image28.svg"/><Relationship Id="rId4" Type="http://schemas.openxmlformats.org/officeDocument/2006/relationships/hyperlink" Target="https://player.vimeo.com/video/855216137?byline=0&amp;portrait=0&amp;autoplay=1&amp;muted=1" TargetMode="External"/><Relationship Id="rId9" Type="http://schemas.openxmlformats.org/officeDocument/2006/relationships/image" Target="../media/image6.jpeg"/><Relationship Id="rId14" Type="http://schemas.openxmlformats.org/officeDocument/2006/relationships/image" Target="../media/image11.png"/><Relationship Id="rId22" Type="http://schemas.openxmlformats.org/officeDocument/2006/relationships/image" Target="../media/image19.png"/><Relationship Id="rId27" Type="http://schemas.openxmlformats.org/officeDocument/2006/relationships/image" Target="../media/image24.svg"/><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p:blipFill>
        <p:spPr bwMode="auto">
          <a:xfrm>
            <a:off x="0" y="628929"/>
            <a:ext cx="5486400" cy="3085497"/>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0"/>
            <a:ext cx="5486400" cy="553998"/>
          </a:xfrm>
          <a:prstGeom prst="rect">
            <a:avLst/>
          </a:prstGeom>
          <a:noFill/>
          <a:ln>
            <a:noFill/>
          </a:ln>
        </p:spPr>
        <p:txBody>
          <a:bodyPr wrap="square" lIns="0" tIns="0" rIns="0" bIns="0" anchor="ctr">
            <a:spAutoFit/>
          </a:bodyPr>
          <a:lstStyle/>
          <a:p>
            <a:pPr algn="ctr"/>
            <a:r>
              <a:rPr lang="en-US" sz="1800" b="1" dirty="0">
                <a:ln w="3175">
                  <a:noFill/>
                </a:ln>
                <a:solidFill>
                  <a:srgbClr val="FF0000"/>
                </a:solidFill>
                <a:latin typeface="Century Gothic" panose="020B0502020202020204" pitchFamily="34" charset="0"/>
              </a:rPr>
              <a:t>A True Christmas Special in Four Seasons</a:t>
            </a:r>
          </a:p>
          <a:p>
            <a:pPr algn="ctr"/>
            <a:r>
              <a:rPr lang="en-US" sz="1800" b="1" dirty="0">
                <a:ln w="3175">
                  <a:noFill/>
                </a:ln>
                <a:solidFill>
                  <a:srgbClr val="FF0000"/>
                </a:solidFill>
                <a:latin typeface="Century Gothic" panose="020B0502020202020204" pitchFamily="34" charset="0"/>
              </a:rPr>
              <a:t>PLUS Holiday AGENT BONUS!</a:t>
            </a:r>
          </a:p>
        </p:txBody>
      </p:sp>
      <p:sp>
        <p:nvSpPr>
          <p:cNvPr id="3" name="Subtitle 2"/>
          <p:cNvSpPr>
            <a:spLocks noGrp="1"/>
          </p:cNvSpPr>
          <p:nvPr>
            <p:ph type="subTitle" idx="1"/>
          </p:nvPr>
        </p:nvSpPr>
        <p:spPr>
          <a:xfrm>
            <a:off x="0" y="3789357"/>
            <a:ext cx="5486400" cy="4696424"/>
          </a:xfrm>
        </p:spPr>
        <p:txBody>
          <a:bodyPr anchor="ctr">
            <a:noAutofit/>
          </a:bodyPr>
          <a:lstStyle/>
          <a:p>
            <a:r>
              <a:rPr lang="en-US" sz="750" b="1" dirty="0">
                <a:solidFill>
                  <a:srgbClr val="FF0000"/>
                </a:solidFill>
                <a:latin typeface="Century Gothic" panose="020B0502020202020204" pitchFamily="34" charset="0"/>
              </a:rPr>
              <a:t>Get your Buyers home for the Holidays!!!  JUST REDUCED $10,000 AND can Close anywhere from December to Early February.  Beautifully upgraded Loft Home in the 55+ Community of Four Seasons. </a:t>
            </a:r>
          </a:p>
          <a:p>
            <a:r>
              <a:rPr lang="en-US" sz="750" b="1" dirty="0">
                <a:solidFill>
                  <a:srgbClr val="FF0000"/>
                </a:solidFill>
                <a:latin typeface="Century Gothic" panose="020B0502020202020204" pitchFamily="34" charset="0"/>
              </a:rPr>
              <a:t>Offering a $2500 AGENT BONUS with a CONTRACT By End of Year!!!</a:t>
            </a:r>
          </a:p>
          <a:p>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rPr>
              <a:t>At 376 Seaside Trail, life truly doesn't get any sweeter! This stunning Donegal Loft model offers the perfect blend of sophistication, comfort, and privacy in Summerville's premier 55+ lakeside community of Four Seasons. Featuring 3 bedrooms, 3 full bathrooms, a den/study, and a spacious loft, this home was designed for effortless entertaining and everyday enjoyment. From the moment you arrive, the upgraded landscaping, resurfaced stone-and-epoxy front entry, and ''secret-garden'' retreat set a tone of tranquility. Step inside and discover a home that has been lovingly maintained and appointed with over $30,000 in thoughtful upgrades—from designer lighting and plantation shutters to custom window treatments and luxury vinyl plank flooring throughout the main living areas.</a:t>
            </a:r>
          </a:p>
          <a:p>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rPr>
              <a:t>At the front of the home, the guest wing provides a comfortable bedroom and full bath for visitors, while the flexible den/study with French doors can easily serve as a fourth bedroom or home office. The heart of the home is the bright, open-concept living area, seamlessly connecting the gourmet kitchen, living room, and dining space. The kitchen boasts an enormous granite island that seats six or more, upgraded cabinetry with pull-outs, custom lighting, a double oven, upgraded microwave and dishwasher, and a tasteful designer wallpaper accent that adds warmth and personality. A generous pantry, convenient drop zone, and two-car garage add thoughtful functionality. Relax in the living room, highlighted by tray ceilings and a gas fireplace with custom mantle, or enjoy a meal in the dining area overlooking a wall of windows, a space that can easily transition into an extended sitting or entertaining area.</a:t>
            </a:r>
          </a:p>
          <a:p>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rPr>
              <a:t>The owner's suite is a private retreat, complete with tray ceilings, plantation shutters, ceiling fan, and peaceful views of the wooded berm lot. The spa-inspired ensuite bath features dual vanities, an oversized walk-in shower, and a spacious walk-in closet.</a:t>
            </a:r>
          </a:p>
          <a:p>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rPr>
              <a:t>Upstairs, the loft level offers a generous second living area, perfect for guests, hobbies, or movie nights. Along with the living area, is a large third bedroom and another full bath. Outdoor living takes center stage here. Step onto your full-length tiled screened porch, complete with ceiling fan and roll-down shades. Beyond, a large stone and epoxy patio offers multiple gathering zones for dining al fresco or relaxing by the outdoor fireplace under the stars. The mature landscaping ensures ultimate privacy, visited only by chirping birds and the occasional bunny. Bonus inclusions make this home truly turnkey: outdoor fireplace and chairs, barstools, sectional in the loft, refrigerator, washer, and dryer all convey at no additional cost.</a:t>
            </a:r>
          </a:p>
          <a:p>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ballroom, dog park, bocce, pickleball, tennis courts, a kayak launch and so much more! There is also a packed monthly events calendar and Full-time Lifestyle Director. Once you move to the Four Seasons, you will never want to leave.</a:t>
            </a:r>
          </a:p>
          <a:p>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rPr>
              <a:t>This is more than a home, it's the lifestyle you've been waiting for. Beautifully maintained, richly upgraded, and perfectly situated, 376 Seaside Trail offers everything today's discerning 55+ Buyer could desire, a serene, luxurious retreat in the heart of Four Seasons.</a:t>
            </a:r>
          </a:p>
          <a:p>
            <a:endParaRPr lang="en-US" sz="750" dirty="0">
              <a:solidFill>
                <a:schemeClr val="tx1">
                  <a:lumMod val="50000"/>
                  <a:lumOff val="50000"/>
                </a:schemeClr>
              </a:solidFill>
              <a:latin typeface="Century Gothic" panose="020B0502020202020204" pitchFamily="34" charset="0"/>
              <a:cs typeface="Microsoft Sans Serif" panose="020B0604020202020204" pitchFamily="34" charset="0"/>
              <a:hlinkClick r:id="rId3"/>
            </a:endParaRPr>
          </a:p>
          <a:p>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7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7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20" name="Rectangle 19"/>
          <p:cNvSpPr/>
          <p:nvPr/>
        </p:nvSpPr>
        <p:spPr>
          <a:xfrm>
            <a:off x="0" y="8935594"/>
            <a:ext cx="5486400"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0" y="8560713"/>
            <a:ext cx="5486400"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605272" y="1524"/>
            <a:ext cx="1709928" cy="1139952"/>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5605272" y="2651882"/>
            <a:ext cx="1709928" cy="1139952"/>
          </a:xfrm>
          <a:prstGeom prst="rect">
            <a:avLst/>
          </a:prstGeom>
          <a:ln w="12700">
            <a:noFill/>
          </a:ln>
        </p:spPr>
      </p:pic>
      <p:pic>
        <p:nvPicPr>
          <p:cNvPr id="4" name="Picture 3">
            <a:extLst>
              <a:ext uri="{FF2B5EF4-FFF2-40B4-BE49-F238E27FC236}">
                <a16:creationId xmlns:a16="http://schemas.microsoft.com/office/drawing/2014/main" id="{415E4C6E-C430-7E19-2EED-A4F0FD4A6AD9}"/>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5605272" y="1318561"/>
            <a:ext cx="1709928" cy="1139952"/>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p:cNvPicPr>
          <p:nvPr/>
        </p:nvPicPr>
        <p:blipFill>
          <a:blip r:embed="rId8" cstate="print">
            <a:extLst>
              <a:ext uri="{28A0092B-C50C-407E-A947-70E740481C1C}">
                <a14:useLocalDpi xmlns:a14="http://schemas.microsoft.com/office/drawing/2010/main" val="0"/>
              </a:ext>
            </a:extLst>
          </a:blip>
          <a:srcRect l="133" r="133"/>
          <a:stretch/>
        </p:blipFill>
        <p:spPr>
          <a:xfrm>
            <a:off x="5605272" y="3983679"/>
            <a:ext cx="1709928" cy="1143000"/>
          </a:xfrm>
          <a:prstGeom prst="rect">
            <a:avLst/>
          </a:prstGeom>
          <a:ln w="12700">
            <a:noFill/>
          </a:ln>
        </p:spPr>
      </p:pic>
      <p:pic>
        <p:nvPicPr>
          <p:cNvPr id="10" name="Picture 9">
            <a:extLst>
              <a:ext uri="{FF2B5EF4-FFF2-40B4-BE49-F238E27FC236}">
                <a16:creationId xmlns:a16="http://schemas.microsoft.com/office/drawing/2014/main" id="{0DD786B9-F3CE-6A26-008B-E2624766C0F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605272" y="6652905"/>
            <a:ext cx="1709928" cy="1139952"/>
          </a:xfrm>
          <a:prstGeom prst="rect">
            <a:avLst/>
          </a:prstGeom>
          <a:ln w="12700">
            <a:noFill/>
          </a:ln>
        </p:spPr>
      </p:pic>
      <p:pic>
        <p:nvPicPr>
          <p:cNvPr id="13" name="Picture 12">
            <a:extLst>
              <a:ext uri="{FF2B5EF4-FFF2-40B4-BE49-F238E27FC236}">
                <a16:creationId xmlns:a16="http://schemas.microsoft.com/office/drawing/2014/main" id="{61DC3410-6B06-02F9-B2E7-78C6129F6581}"/>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605272" y="5319584"/>
            <a:ext cx="1709928" cy="1139952"/>
          </a:xfrm>
          <a:prstGeom prst="rect">
            <a:avLst/>
          </a:prstGeom>
          <a:ln w="12700">
            <a:noFill/>
          </a:ln>
        </p:spPr>
      </p:pic>
      <p:pic>
        <p:nvPicPr>
          <p:cNvPr id="14" name="Picture 13">
            <a:extLst>
              <a:ext uri="{FF2B5EF4-FFF2-40B4-BE49-F238E27FC236}">
                <a16:creationId xmlns:a16="http://schemas.microsoft.com/office/drawing/2014/main" id="{256A8445-6219-C299-C320-CEEC52DD916D}"/>
              </a:ext>
            </a:extLst>
          </p:cNvPr>
          <p:cNvPicPr>
            <a:picLocks/>
          </p:cNvPicPr>
          <p:nvPr/>
        </p:nvPicPr>
        <p:blipFill>
          <a:blip r:embed="rId11" cstate="print">
            <a:extLst>
              <a:ext uri="{28A0092B-C50C-407E-A947-70E740481C1C}">
                <a14:useLocalDpi xmlns:a14="http://schemas.microsoft.com/office/drawing/2010/main" val="0"/>
              </a:ext>
            </a:extLst>
          </a:blip>
          <a:srcRect l="7933" r="7933"/>
          <a:stretch/>
        </p:blipFill>
        <p:spPr>
          <a:xfrm>
            <a:off x="5605272" y="8001000"/>
            <a:ext cx="1709928" cy="1143000"/>
          </a:xfrm>
          <a:prstGeom prst="rect">
            <a:avLst/>
          </a:prstGeom>
          <a:ln w="12700">
            <a:noFill/>
          </a:ln>
        </p:spPr>
      </p:pic>
      <p:sp>
        <p:nvSpPr>
          <p:cNvPr id="6" name="TextBox 5">
            <a:extLst>
              <a:ext uri="{FF2B5EF4-FFF2-40B4-BE49-F238E27FC236}">
                <a16:creationId xmlns:a16="http://schemas.microsoft.com/office/drawing/2014/main" id="{53C4128B-60A6-6C6F-D890-FF53725C0434}"/>
              </a:ext>
            </a:extLst>
          </p:cNvPr>
          <p:cNvSpPr txBox="1"/>
          <p:nvPr/>
        </p:nvSpPr>
        <p:spPr>
          <a:xfrm>
            <a:off x="0" y="3160428"/>
            <a:ext cx="5486400" cy="553998"/>
          </a:xfrm>
          <a:prstGeom prst="rect">
            <a:avLst/>
          </a:prstGeom>
          <a:noFill/>
        </p:spPr>
        <p:txBody>
          <a:bodyPr wrap="square">
            <a:spAutoFit/>
          </a:bodyPr>
          <a:lstStyle/>
          <a:p>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376 Seaside Trail</a:t>
            </a:r>
            <a:b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s-E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a:t>
            </a:r>
            <a:r>
              <a:rPr lang="es-ES" sz="1200" b="1" dirty="0" err="1">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Plantation</a:t>
            </a:r>
            <a:r>
              <a:rPr lang="es-ES" sz="12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 | Summerville| MLS# 25028727 | $559,900</a:t>
            </a:r>
            <a:endParaRPr lang="en-US" sz="1400" dirty="0"/>
          </a:p>
        </p:txBody>
      </p:sp>
      <p:pic>
        <p:nvPicPr>
          <p:cNvPr id="5" name="Graphic 4" descr="Holly with solid fill">
            <a:extLst>
              <a:ext uri="{FF2B5EF4-FFF2-40B4-BE49-F238E27FC236}">
                <a16:creationId xmlns:a16="http://schemas.microsoft.com/office/drawing/2014/main" id="{B8E65F3C-D2DA-8742-3E17-0D3546392E99}"/>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605272" y="-33052"/>
            <a:ext cx="457200" cy="457200"/>
          </a:xfrm>
          <a:prstGeom prst="rect">
            <a:avLst/>
          </a:prstGeom>
        </p:spPr>
      </p:pic>
      <p:pic>
        <p:nvPicPr>
          <p:cNvPr id="19" name="Graphic 18" descr="Holly outline">
            <a:extLst>
              <a:ext uri="{FF2B5EF4-FFF2-40B4-BE49-F238E27FC236}">
                <a16:creationId xmlns:a16="http://schemas.microsoft.com/office/drawing/2014/main" id="{FA50F49E-DDE1-60C4-DCCF-E567CA31ECFA}"/>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5631864" y="5334822"/>
            <a:ext cx="457200" cy="457200"/>
          </a:xfrm>
          <a:prstGeom prst="rect">
            <a:avLst/>
          </a:prstGeom>
        </p:spPr>
      </p:pic>
      <p:pic>
        <p:nvPicPr>
          <p:cNvPr id="24" name="Graphic 23" descr="Holiday tree with solid fill">
            <a:extLst>
              <a:ext uri="{FF2B5EF4-FFF2-40B4-BE49-F238E27FC236}">
                <a16:creationId xmlns:a16="http://schemas.microsoft.com/office/drawing/2014/main" id="{CC8AF488-4353-734F-B3C4-827075B01ADF}"/>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4690872" y="2800025"/>
            <a:ext cx="914400" cy="914400"/>
          </a:xfrm>
          <a:prstGeom prst="rect">
            <a:avLst/>
          </a:prstGeom>
        </p:spPr>
      </p:pic>
      <p:pic>
        <p:nvPicPr>
          <p:cNvPr id="26" name="Graphic 25" descr="Holiday tree outline">
            <a:extLst>
              <a:ext uri="{FF2B5EF4-FFF2-40B4-BE49-F238E27FC236}">
                <a16:creationId xmlns:a16="http://schemas.microsoft.com/office/drawing/2014/main" id="{C4D76B83-ACDF-BD73-849A-D8F50431CE44}"/>
              </a:ext>
            </a:extLst>
          </p:cNvPr>
          <p:cNvPicPr>
            <a:picLocks noChangeAspect="1"/>
          </p:cNvPicPr>
          <p:nvPr/>
        </p:nvPicPr>
        <p:blipFill>
          <a:blip r:embed="rId18">
            <a:extLst>
              <a:ext uri="{96DAC541-7B7A-43D3-8B79-37D633B846F1}">
                <asvg:svgBlip xmlns:asvg="http://schemas.microsoft.com/office/drawing/2016/SVG/main" r:embed="rId19"/>
              </a:ext>
            </a:extLst>
          </a:blip>
          <a:stretch>
            <a:fillRect/>
          </a:stretch>
        </p:blipFill>
        <p:spPr>
          <a:xfrm>
            <a:off x="5605272" y="8071930"/>
            <a:ext cx="457200" cy="457200"/>
          </a:xfrm>
          <a:prstGeom prst="rect">
            <a:avLst/>
          </a:prstGeom>
        </p:spPr>
      </p:pic>
      <p:pic>
        <p:nvPicPr>
          <p:cNvPr id="28" name="Graphic 27" descr="Holiday wreath outline">
            <a:extLst>
              <a:ext uri="{FF2B5EF4-FFF2-40B4-BE49-F238E27FC236}">
                <a16:creationId xmlns:a16="http://schemas.microsoft.com/office/drawing/2014/main" id="{538A530F-613B-B72A-C5FD-356F36515D68}"/>
              </a:ext>
            </a:extLst>
          </p:cNvPr>
          <p:cNvPicPr>
            <a:picLocks noChangeAspect="1"/>
          </p:cNvPicPr>
          <p:nvPr/>
        </p:nvPicPr>
        <p:blipFill>
          <a:blip r:embed="rId20">
            <a:extLst>
              <a:ext uri="{96DAC541-7B7A-43D3-8B79-37D633B846F1}">
                <asvg:svgBlip xmlns:asvg="http://schemas.microsoft.com/office/drawing/2016/SVG/main" r:embed="rId21"/>
              </a:ext>
            </a:extLst>
          </a:blip>
          <a:stretch>
            <a:fillRect/>
          </a:stretch>
        </p:blipFill>
        <p:spPr>
          <a:xfrm>
            <a:off x="6858000" y="3999977"/>
            <a:ext cx="457200" cy="457200"/>
          </a:xfrm>
          <a:prstGeom prst="rect">
            <a:avLst/>
          </a:prstGeom>
        </p:spPr>
      </p:pic>
      <p:pic>
        <p:nvPicPr>
          <p:cNvPr id="30" name="Graphic 29" descr="Stocking outline">
            <a:extLst>
              <a:ext uri="{FF2B5EF4-FFF2-40B4-BE49-F238E27FC236}">
                <a16:creationId xmlns:a16="http://schemas.microsoft.com/office/drawing/2014/main" id="{E6A640ED-2C89-947A-DC0A-9C3C855EBC10}"/>
              </a:ext>
            </a:extLst>
          </p:cNvPr>
          <p:cNvPicPr>
            <a:picLocks noChangeAspect="1"/>
          </p:cNvPicPr>
          <p:nvPr/>
        </p:nvPicPr>
        <p:blipFill>
          <a:blip r:embed="rId22">
            <a:extLst>
              <a:ext uri="{96DAC541-7B7A-43D3-8B79-37D633B846F1}">
                <asvg:svgBlip xmlns:asvg="http://schemas.microsoft.com/office/drawing/2016/SVG/main" r:embed="rId23"/>
              </a:ext>
            </a:extLst>
          </a:blip>
          <a:stretch>
            <a:fillRect/>
          </a:stretch>
        </p:blipFill>
        <p:spPr>
          <a:xfrm>
            <a:off x="6858000" y="1349619"/>
            <a:ext cx="457200" cy="457200"/>
          </a:xfrm>
          <a:prstGeom prst="rect">
            <a:avLst/>
          </a:prstGeom>
        </p:spPr>
      </p:pic>
      <p:pic>
        <p:nvPicPr>
          <p:cNvPr id="32" name="Graphic 31" descr="Stocking with solid fill">
            <a:extLst>
              <a:ext uri="{FF2B5EF4-FFF2-40B4-BE49-F238E27FC236}">
                <a16:creationId xmlns:a16="http://schemas.microsoft.com/office/drawing/2014/main" id="{485D2E6C-C933-F988-8FA4-755382363505}"/>
              </a:ext>
            </a:extLst>
          </p:cNvPr>
          <p:cNvPicPr>
            <a:picLocks noChangeAspect="1"/>
          </p:cNvPicPr>
          <p:nvPr/>
        </p:nvPicPr>
        <p:blipFill>
          <a:blip r:embed="rId24">
            <a:extLst>
              <a:ext uri="{96DAC541-7B7A-43D3-8B79-37D633B846F1}">
                <asvg:svgBlip xmlns:asvg="http://schemas.microsoft.com/office/drawing/2016/SVG/main" r:embed="rId25"/>
              </a:ext>
            </a:extLst>
          </a:blip>
          <a:stretch>
            <a:fillRect/>
          </a:stretch>
        </p:blipFill>
        <p:spPr>
          <a:xfrm>
            <a:off x="-2448384" y="4621132"/>
            <a:ext cx="457200" cy="457200"/>
          </a:xfrm>
          <a:prstGeom prst="rect">
            <a:avLst/>
          </a:prstGeom>
        </p:spPr>
      </p:pic>
      <p:pic>
        <p:nvPicPr>
          <p:cNvPr id="34" name="Graphic 33" descr="Holiday wreath with solid fill">
            <a:extLst>
              <a:ext uri="{FF2B5EF4-FFF2-40B4-BE49-F238E27FC236}">
                <a16:creationId xmlns:a16="http://schemas.microsoft.com/office/drawing/2014/main" id="{BC374476-C91D-FFA5-E3B1-715E31824F8E}"/>
              </a:ext>
            </a:extLst>
          </p:cNvPr>
          <p:cNvPicPr>
            <a:picLocks noChangeAspect="1"/>
          </p:cNvPicPr>
          <p:nvPr/>
        </p:nvPicPr>
        <p:blipFill>
          <a:blip r:embed="rId26">
            <a:extLst>
              <a:ext uri="{96DAC541-7B7A-43D3-8B79-37D633B846F1}">
                <asvg:svgBlip xmlns:asvg="http://schemas.microsoft.com/office/drawing/2016/SVG/main" r:embed="rId27"/>
              </a:ext>
            </a:extLst>
          </a:blip>
          <a:stretch>
            <a:fillRect/>
          </a:stretch>
        </p:blipFill>
        <p:spPr>
          <a:xfrm>
            <a:off x="-3043200" y="6351062"/>
            <a:ext cx="457200" cy="457200"/>
          </a:xfrm>
          <a:prstGeom prst="rect">
            <a:avLst/>
          </a:prstGeom>
        </p:spPr>
      </p:pic>
      <p:pic>
        <p:nvPicPr>
          <p:cNvPr id="36" name="Graphic 35" descr="Bells outline">
            <a:extLst>
              <a:ext uri="{FF2B5EF4-FFF2-40B4-BE49-F238E27FC236}">
                <a16:creationId xmlns:a16="http://schemas.microsoft.com/office/drawing/2014/main" id="{9FE3304C-836C-5431-1AD8-9883005B9C8F}"/>
              </a:ext>
            </a:extLst>
          </p:cNvPr>
          <p:cNvPicPr>
            <a:picLocks noChangeAspect="1"/>
          </p:cNvPicPr>
          <p:nvPr/>
        </p:nvPicPr>
        <p:blipFill>
          <a:blip r:embed="rId28">
            <a:extLst>
              <a:ext uri="{96DAC541-7B7A-43D3-8B79-37D633B846F1}">
                <asvg:svgBlip xmlns:asvg="http://schemas.microsoft.com/office/drawing/2016/SVG/main" r:embed="rId29"/>
              </a:ext>
            </a:extLst>
          </a:blip>
          <a:stretch>
            <a:fillRect/>
          </a:stretch>
        </p:blipFill>
        <p:spPr>
          <a:xfrm>
            <a:off x="6858000" y="6652441"/>
            <a:ext cx="457200" cy="457200"/>
          </a:xfrm>
          <a:prstGeom prst="rect">
            <a:avLst/>
          </a:prstGeom>
        </p:spPr>
      </p:pic>
      <p:pic>
        <p:nvPicPr>
          <p:cNvPr id="38" name="Graphic 37" descr="Bells with solid fill">
            <a:extLst>
              <a:ext uri="{FF2B5EF4-FFF2-40B4-BE49-F238E27FC236}">
                <a16:creationId xmlns:a16="http://schemas.microsoft.com/office/drawing/2014/main" id="{8CDD1D0E-4B72-71BA-A3D7-4E9B2A870675}"/>
              </a:ext>
            </a:extLst>
          </p:cNvPr>
          <p:cNvPicPr>
            <a:picLocks noChangeAspect="1"/>
          </p:cNvPicPr>
          <p:nvPr/>
        </p:nvPicPr>
        <p:blipFill>
          <a:blip r:embed="rId30">
            <a:extLst>
              <a:ext uri="{96DAC541-7B7A-43D3-8B79-37D633B846F1}">
                <asvg:svgBlip xmlns:asvg="http://schemas.microsoft.com/office/drawing/2016/SVG/main" r:embed="rId31"/>
              </a:ext>
            </a:extLst>
          </a:blip>
          <a:stretch>
            <a:fillRect/>
          </a:stretch>
        </p:blipFill>
        <p:spPr>
          <a:xfrm>
            <a:off x="5631864" y="2650358"/>
            <a:ext cx="457200" cy="457200"/>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745</TotalTime>
  <Words>742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115</cp:revision>
  <dcterms:created xsi:type="dcterms:W3CDTF">2006-08-16T00:00:00Z</dcterms:created>
  <dcterms:modified xsi:type="dcterms:W3CDTF">2025-12-06T02:46:43Z</dcterms:modified>
</cp:coreProperties>
</file>