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477" y="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5B91-30FE-6A20-6857-75B82536A90D}"/>
              </a:ext>
            </a:extLst>
          </p:cNvPr>
          <p:cNvSpPr>
            <a:spLocks noGrp="1"/>
          </p:cNvSpPr>
          <p:nvPr>
            <p:ph type="ctrTitle"/>
          </p:nvPr>
        </p:nvSpPr>
        <p:spPr>
          <a:xfrm>
            <a:off x="914400" y="1496484"/>
            <a:ext cx="5486400"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0A57F13-92BD-F6C7-B814-28455290C6F6}"/>
              </a:ext>
            </a:extLst>
          </p:cNvPr>
          <p:cNvSpPr>
            <a:spLocks noGrp="1"/>
          </p:cNvSpPr>
          <p:nvPr>
            <p:ph type="subTitle" idx="1"/>
          </p:nvPr>
        </p:nvSpPr>
        <p:spPr>
          <a:xfrm>
            <a:off x="914400" y="4802717"/>
            <a:ext cx="54864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63F270A8-11BA-8B98-8EA5-952AD88F5936}"/>
              </a:ext>
            </a:extLst>
          </p:cNvPr>
          <p:cNvSpPr>
            <a:spLocks noGrp="1"/>
          </p:cNvSpPr>
          <p:nvPr>
            <p:ph type="dt" sz="half" idx="10"/>
          </p:nvPr>
        </p:nvSpPr>
        <p:spPr/>
        <p:txBody>
          <a:bodyPr/>
          <a:lstStyle/>
          <a:p>
            <a:fld id="{8EB417AA-6964-4E9B-8690-4286F65E5FB7}" type="datetimeFigureOut">
              <a:rPr lang="en-US" smtClean="0"/>
              <a:t>8/1/2023</a:t>
            </a:fld>
            <a:endParaRPr lang="en-US"/>
          </a:p>
        </p:txBody>
      </p:sp>
      <p:sp>
        <p:nvSpPr>
          <p:cNvPr id="5" name="Footer Placeholder 4">
            <a:extLst>
              <a:ext uri="{FF2B5EF4-FFF2-40B4-BE49-F238E27FC236}">
                <a16:creationId xmlns:a16="http://schemas.microsoft.com/office/drawing/2014/main" id="{8541461F-19AE-49DC-6F3C-38AE2222E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43ABA-665F-7F63-8A86-EA41560BB500}"/>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54121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3A51-7785-236A-9056-F8FC0D0BED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ACBF65-C9CE-2AC5-6BE6-EB56DCFFC4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07CF9-F3DD-6C84-0E63-17CB517E1240}"/>
              </a:ext>
            </a:extLst>
          </p:cNvPr>
          <p:cNvSpPr>
            <a:spLocks noGrp="1"/>
          </p:cNvSpPr>
          <p:nvPr>
            <p:ph type="dt" sz="half" idx="10"/>
          </p:nvPr>
        </p:nvSpPr>
        <p:spPr/>
        <p:txBody>
          <a:bodyPr/>
          <a:lstStyle/>
          <a:p>
            <a:fld id="{8EB417AA-6964-4E9B-8690-4286F65E5FB7}" type="datetimeFigureOut">
              <a:rPr lang="en-US" smtClean="0"/>
              <a:t>8/1/2023</a:t>
            </a:fld>
            <a:endParaRPr lang="en-US"/>
          </a:p>
        </p:txBody>
      </p:sp>
      <p:sp>
        <p:nvSpPr>
          <p:cNvPr id="5" name="Footer Placeholder 4">
            <a:extLst>
              <a:ext uri="{FF2B5EF4-FFF2-40B4-BE49-F238E27FC236}">
                <a16:creationId xmlns:a16="http://schemas.microsoft.com/office/drawing/2014/main" id="{AC265732-AC29-B7E8-1616-F85A9F348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0C432-FA0D-356D-83B9-E164F49EDD1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3100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587CB-0828-DB07-8102-37D8BE613107}"/>
              </a:ext>
            </a:extLst>
          </p:cNvPr>
          <p:cNvSpPr>
            <a:spLocks noGrp="1"/>
          </p:cNvSpPr>
          <p:nvPr>
            <p:ph type="title" orient="vert"/>
          </p:nvPr>
        </p:nvSpPr>
        <p:spPr>
          <a:xfrm>
            <a:off x="5234940" y="486834"/>
            <a:ext cx="157734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DE598-AF95-338D-2C0C-6DE563A67DDD}"/>
              </a:ext>
            </a:extLst>
          </p:cNvPr>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72430-0099-7EF1-E6CF-7ACB2EC7D23B}"/>
              </a:ext>
            </a:extLst>
          </p:cNvPr>
          <p:cNvSpPr>
            <a:spLocks noGrp="1"/>
          </p:cNvSpPr>
          <p:nvPr>
            <p:ph type="dt" sz="half" idx="10"/>
          </p:nvPr>
        </p:nvSpPr>
        <p:spPr/>
        <p:txBody>
          <a:bodyPr/>
          <a:lstStyle/>
          <a:p>
            <a:fld id="{8EB417AA-6964-4E9B-8690-4286F65E5FB7}" type="datetimeFigureOut">
              <a:rPr lang="en-US" smtClean="0"/>
              <a:t>8/1/2023</a:t>
            </a:fld>
            <a:endParaRPr lang="en-US"/>
          </a:p>
        </p:txBody>
      </p:sp>
      <p:sp>
        <p:nvSpPr>
          <p:cNvPr id="5" name="Footer Placeholder 4">
            <a:extLst>
              <a:ext uri="{FF2B5EF4-FFF2-40B4-BE49-F238E27FC236}">
                <a16:creationId xmlns:a16="http://schemas.microsoft.com/office/drawing/2014/main" id="{034101A6-7B61-B779-FA12-B6922FB21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8E1DF-C2DD-F30B-5E88-B2A800ACD35E}"/>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66973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F905-71A0-C2F5-F547-15C1526BE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C16F58-A730-0D76-9F4C-5A3406452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5A2CB-4792-C0C0-F60F-D8D91601386C}"/>
              </a:ext>
            </a:extLst>
          </p:cNvPr>
          <p:cNvSpPr>
            <a:spLocks noGrp="1"/>
          </p:cNvSpPr>
          <p:nvPr>
            <p:ph type="dt" sz="half" idx="10"/>
          </p:nvPr>
        </p:nvSpPr>
        <p:spPr/>
        <p:txBody>
          <a:bodyPr/>
          <a:lstStyle/>
          <a:p>
            <a:fld id="{8EB417AA-6964-4E9B-8690-4286F65E5FB7}" type="datetimeFigureOut">
              <a:rPr lang="en-US" smtClean="0"/>
              <a:t>8/1/2023</a:t>
            </a:fld>
            <a:endParaRPr lang="en-US"/>
          </a:p>
        </p:txBody>
      </p:sp>
      <p:sp>
        <p:nvSpPr>
          <p:cNvPr id="5" name="Footer Placeholder 4">
            <a:extLst>
              <a:ext uri="{FF2B5EF4-FFF2-40B4-BE49-F238E27FC236}">
                <a16:creationId xmlns:a16="http://schemas.microsoft.com/office/drawing/2014/main" id="{B94607B6-F2FA-D950-4138-61E427F9F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AE236-7255-9813-3DA1-4925E448202A}"/>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434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A877-CCA1-BFE3-86AF-6866A01643C4}"/>
              </a:ext>
            </a:extLst>
          </p:cNvPr>
          <p:cNvSpPr>
            <a:spLocks noGrp="1"/>
          </p:cNvSpPr>
          <p:nvPr>
            <p:ph type="title"/>
          </p:nvPr>
        </p:nvSpPr>
        <p:spPr>
          <a:xfrm>
            <a:off x="499110" y="2279652"/>
            <a:ext cx="630936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2CED4BA9-2D79-8204-EE11-2E8FAB8A2E72}"/>
              </a:ext>
            </a:extLst>
          </p:cNvPr>
          <p:cNvSpPr>
            <a:spLocks noGrp="1"/>
          </p:cNvSpPr>
          <p:nvPr>
            <p:ph type="body" idx="1"/>
          </p:nvPr>
        </p:nvSpPr>
        <p:spPr>
          <a:xfrm>
            <a:off x="499110" y="6119285"/>
            <a:ext cx="630936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2341B9-5B59-01E9-C24A-2652E0DD07A4}"/>
              </a:ext>
            </a:extLst>
          </p:cNvPr>
          <p:cNvSpPr>
            <a:spLocks noGrp="1"/>
          </p:cNvSpPr>
          <p:nvPr>
            <p:ph type="dt" sz="half" idx="10"/>
          </p:nvPr>
        </p:nvSpPr>
        <p:spPr/>
        <p:txBody>
          <a:bodyPr/>
          <a:lstStyle/>
          <a:p>
            <a:fld id="{8EB417AA-6964-4E9B-8690-4286F65E5FB7}" type="datetimeFigureOut">
              <a:rPr lang="en-US" smtClean="0"/>
              <a:t>8/1/2023</a:t>
            </a:fld>
            <a:endParaRPr lang="en-US"/>
          </a:p>
        </p:txBody>
      </p:sp>
      <p:sp>
        <p:nvSpPr>
          <p:cNvPr id="5" name="Footer Placeholder 4">
            <a:extLst>
              <a:ext uri="{FF2B5EF4-FFF2-40B4-BE49-F238E27FC236}">
                <a16:creationId xmlns:a16="http://schemas.microsoft.com/office/drawing/2014/main" id="{BEE6C6DD-5C94-35EF-C464-458364AA8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831EA-A9CC-8DE8-C860-65B4DE3C998B}"/>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146497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F8D7-4723-AF4C-BF7A-A7FD24B36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C7EA2-3EF0-CC82-E7E2-C88C687E80F2}"/>
              </a:ext>
            </a:extLst>
          </p:cNvPr>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89B001-D6C6-F63A-8837-751D0F9EB7D7}"/>
              </a:ext>
            </a:extLst>
          </p:cNvPr>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636D63-4DA0-8E19-2890-2E57FBC5C7BC}"/>
              </a:ext>
            </a:extLst>
          </p:cNvPr>
          <p:cNvSpPr>
            <a:spLocks noGrp="1"/>
          </p:cNvSpPr>
          <p:nvPr>
            <p:ph type="dt" sz="half" idx="10"/>
          </p:nvPr>
        </p:nvSpPr>
        <p:spPr/>
        <p:txBody>
          <a:bodyPr/>
          <a:lstStyle/>
          <a:p>
            <a:fld id="{8EB417AA-6964-4E9B-8690-4286F65E5FB7}" type="datetimeFigureOut">
              <a:rPr lang="en-US" smtClean="0"/>
              <a:t>8/1/2023</a:t>
            </a:fld>
            <a:endParaRPr lang="en-US"/>
          </a:p>
        </p:txBody>
      </p:sp>
      <p:sp>
        <p:nvSpPr>
          <p:cNvPr id="6" name="Footer Placeholder 5">
            <a:extLst>
              <a:ext uri="{FF2B5EF4-FFF2-40B4-BE49-F238E27FC236}">
                <a16:creationId xmlns:a16="http://schemas.microsoft.com/office/drawing/2014/main" id="{671C2A4B-AF59-357A-8B14-293F23E04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D25F7-92B1-C217-9C2F-2F8DE5CC2D7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93614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0C43-4186-63C4-8441-FE5FDF7187EB}"/>
              </a:ext>
            </a:extLst>
          </p:cNvPr>
          <p:cNvSpPr>
            <a:spLocks noGrp="1"/>
          </p:cNvSpPr>
          <p:nvPr>
            <p:ph type="title"/>
          </p:nvPr>
        </p:nvSpPr>
        <p:spPr>
          <a:xfrm>
            <a:off x="503873" y="486834"/>
            <a:ext cx="630936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8E5CD-4EF9-4A0C-B728-CB06BAB8F359}"/>
              </a:ext>
            </a:extLst>
          </p:cNvPr>
          <p:cNvSpPr>
            <a:spLocks noGrp="1"/>
          </p:cNvSpPr>
          <p:nvPr>
            <p:ph type="body" idx="1"/>
          </p:nvPr>
        </p:nvSpPr>
        <p:spPr>
          <a:xfrm>
            <a:off x="503873" y="2241551"/>
            <a:ext cx="3094672"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65ACEEF-2115-4C41-7BE4-58885611A1CC}"/>
              </a:ext>
            </a:extLst>
          </p:cNvPr>
          <p:cNvSpPr>
            <a:spLocks noGrp="1"/>
          </p:cNvSpPr>
          <p:nvPr>
            <p:ph sz="half" idx="2"/>
          </p:nvPr>
        </p:nvSpPr>
        <p:spPr>
          <a:xfrm>
            <a:off x="503873"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DF9B7-271D-38D5-38A1-7BA7869F0DF5}"/>
              </a:ext>
            </a:extLst>
          </p:cNvPr>
          <p:cNvSpPr>
            <a:spLocks noGrp="1"/>
          </p:cNvSpPr>
          <p:nvPr>
            <p:ph type="body" sz="quarter" idx="3"/>
          </p:nvPr>
        </p:nvSpPr>
        <p:spPr>
          <a:xfrm>
            <a:off x="3703320" y="2241551"/>
            <a:ext cx="3109913"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D82BDC9C-610C-91DB-2AA6-D89460B5D774}"/>
              </a:ext>
            </a:extLst>
          </p:cNvPr>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50F803-A900-987C-9089-B9C486ED6197}"/>
              </a:ext>
            </a:extLst>
          </p:cNvPr>
          <p:cNvSpPr>
            <a:spLocks noGrp="1"/>
          </p:cNvSpPr>
          <p:nvPr>
            <p:ph type="dt" sz="half" idx="10"/>
          </p:nvPr>
        </p:nvSpPr>
        <p:spPr/>
        <p:txBody>
          <a:bodyPr/>
          <a:lstStyle/>
          <a:p>
            <a:fld id="{8EB417AA-6964-4E9B-8690-4286F65E5FB7}" type="datetimeFigureOut">
              <a:rPr lang="en-US" smtClean="0"/>
              <a:t>8/1/2023</a:t>
            </a:fld>
            <a:endParaRPr lang="en-US"/>
          </a:p>
        </p:txBody>
      </p:sp>
      <p:sp>
        <p:nvSpPr>
          <p:cNvPr id="8" name="Footer Placeholder 7">
            <a:extLst>
              <a:ext uri="{FF2B5EF4-FFF2-40B4-BE49-F238E27FC236}">
                <a16:creationId xmlns:a16="http://schemas.microsoft.com/office/drawing/2014/main" id="{6086B942-F30E-91D3-B1EA-E8D569A7D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C14BB8-6346-105F-DA0F-A04B783E03B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28215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EAD8-AF98-C814-1F81-DC6FE6BD3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3701F0-D174-2549-CB3C-60B90BAFBFD5}"/>
              </a:ext>
            </a:extLst>
          </p:cNvPr>
          <p:cNvSpPr>
            <a:spLocks noGrp="1"/>
          </p:cNvSpPr>
          <p:nvPr>
            <p:ph type="dt" sz="half" idx="10"/>
          </p:nvPr>
        </p:nvSpPr>
        <p:spPr/>
        <p:txBody>
          <a:bodyPr/>
          <a:lstStyle/>
          <a:p>
            <a:fld id="{8EB417AA-6964-4E9B-8690-4286F65E5FB7}" type="datetimeFigureOut">
              <a:rPr lang="en-US" smtClean="0"/>
              <a:t>8/1/2023</a:t>
            </a:fld>
            <a:endParaRPr lang="en-US"/>
          </a:p>
        </p:txBody>
      </p:sp>
      <p:sp>
        <p:nvSpPr>
          <p:cNvPr id="4" name="Footer Placeholder 3">
            <a:extLst>
              <a:ext uri="{FF2B5EF4-FFF2-40B4-BE49-F238E27FC236}">
                <a16:creationId xmlns:a16="http://schemas.microsoft.com/office/drawing/2014/main" id="{A3759D31-B69D-7D56-3DF2-A0C9232BB6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123B2C-5366-9DBC-7B68-B0BC2D4F0C1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72756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3367C-A43E-3AA2-3F66-365A97D7EDB2}"/>
              </a:ext>
            </a:extLst>
          </p:cNvPr>
          <p:cNvSpPr>
            <a:spLocks noGrp="1"/>
          </p:cNvSpPr>
          <p:nvPr>
            <p:ph type="dt" sz="half" idx="10"/>
          </p:nvPr>
        </p:nvSpPr>
        <p:spPr/>
        <p:txBody>
          <a:bodyPr/>
          <a:lstStyle/>
          <a:p>
            <a:fld id="{8EB417AA-6964-4E9B-8690-4286F65E5FB7}" type="datetimeFigureOut">
              <a:rPr lang="en-US" smtClean="0"/>
              <a:t>8/1/2023</a:t>
            </a:fld>
            <a:endParaRPr lang="en-US"/>
          </a:p>
        </p:txBody>
      </p:sp>
      <p:sp>
        <p:nvSpPr>
          <p:cNvPr id="3" name="Footer Placeholder 2">
            <a:extLst>
              <a:ext uri="{FF2B5EF4-FFF2-40B4-BE49-F238E27FC236}">
                <a16:creationId xmlns:a16="http://schemas.microsoft.com/office/drawing/2014/main" id="{C821F93D-DA59-5D95-5AF6-1A9934E55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147D05-D97D-FC0E-2D0C-B01AFF215D8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7174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A8E1-27C0-ACD6-8570-06CA646DD2EA}"/>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DF07E56A-8CF7-1E35-CFB0-E11F00F22B42}"/>
              </a:ext>
            </a:extLst>
          </p:cNvPr>
          <p:cNvSpPr>
            <a:spLocks noGrp="1"/>
          </p:cNvSpPr>
          <p:nvPr>
            <p:ph idx="1"/>
          </p:nvPr>
        </p:nvSpPr>
        <p:spPr>
          <a:xfrm>
            <a:off x="3109913" y="1316567"/>
            <a:ext cx="370332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E1DB9-8784-B97E-95AB-ED244044001F}"/>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88C9D50-3150-C8C6-BEA9-D95E93C66437}"/>
              </a:ext>
            </a:extLst>
          </p:cNvPr>
          <p:cNvSpPr>
            <a:spLocks noGrp="1"/>
          </p:cNvSpPr>
          <p:nvPr>
            <p:ph type="dt" sz="half" idx="10"/>
          </p:nvPr>
        </p:nvSpPr>
        <p:spPr/>
        <p:txBody>
          <a:bodyPr/>
          <a:lstStyle/>
          <a:p>
            <a:fld id="{8EB417AA-6964-4E9B-8690-4286F65E5FB7}" type="datetimeFigureOut">
              <a:rPr lang="en-US" smtClean="0"/>
              <a:t>8/1/2023</a:t>
            </a:fld>
            <a:endParaRPr lang="en-US"/>
          </a:p>
        </p:txBody>
      </p:sp>
      <p:sp>
        <p:nvSpPr>
          <p:cNvPr id="6" name="Footer Placeholder 5">
            <a:extLst>
              <a:ext uri="{FF2B5EF4-FFF2-40B4-BE49-F238E27FC236}">
                <a16:creationId xmlns:a16="http://schemas.microsoft.com/office/drawing/2014/main" id="{7D0F8E12-BA79-77B0-EC5F-E8851BD61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9C7EA-21BC-E260-43B2-F825213761C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1865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F0B8-AA31-4EC7-A3E3-85032A2205E5}"/>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60FE87F6-D021-E1DA-5E7B-EF000607B619}"/>
              </a:ext>
            </a:extLst>
          </p:cNvPr>
          <p:cNvSpPr>
            <a:spLocks noGrp="1"/>
          </p:cNvSpPr>
          <p:nvPr>
            <p:ph type="pic" idx="1"/>
          </p:nvPr>
        </p:nvSpPr>
        <p:spPr>
          <a:xfrm>
            <a:off x="3109913" y="1316567"/>
            <a:ext cx="370332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CEB7B9E2-70A4-8852-215D-6F57546680FE}"/>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F2D2450-DDEB-EF22-1242-034DF9283B32}"/>
              </a:ext>
            </a:extLst>
          </p:cNvPr>
          <p:cNvSpPr>
            <a:spLocks noGrp="1"/>
          </p:cNvSpPr>
          <p:nvPr>
            <p:ph type="dt" sz="half" idx="10"/>
          </p:nvPr>
        </p:nvSpPr>
        <p:spPr/>
        <p:txBody>
          <a:bodyPr/>
          <a:lstStyle/>
          <a:p>
            <a:fld id="{8EB417AA-6964-4E9B-8690-4286F65E5FB7}" type="datetimeFigureOut">
              <a:rPr lang="en-US" smtClean="0"/>
              <a:t>8/1/2023</a:t>
            </a:fld>
            <a:endParaRPr lang="en-US"/>
          </a:p>
        </p:txBody>
      </p:sp>
      <p:sp>
        <p:nvSpPr>
          <p:cNvPr id="6" name="Footer Placeholder 5">
            <a:extLst>
              <a:ext uri="{FF2B5EF4-FFF2-40B4-BE49-F238E27FC236}">
                <a16:creationId xmlns:a16="http://schemas.microsoft.com/office/drawing/2014/main" id="{20F508C6-5C39-D410-CA7B-BA6D34013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08C20-4C70-45F0-AC73-B54F95BA020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88752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BD624-3343-1009-38ED-0E17114E5406}"/>
              </a:ext>
            </a:extLst>
          </p:cNvPr>
          <p:cNvSpPr>
            <a:spLocks noGrp="1"/>
          </p:cNvSpPr>
          <p:nvPr>
            <p:ph type="title"/>
          </p:nvPr>
        </p:nvSpPr>
        <p:spPr>
          <a:xfrm>
            <a:off x="502920" y="486834"/>
            <a:ext cx="630936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85F22C-DCC3-AE9F-B81E-38F7034861AC}"/>
              </a:ext>
            </a:extLst>
          </p:cNvPr>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9FCB5-4868-2D00-A49D-307A44970EA5}"/>
              </a:ext>
            </a:extLst>
          </p:cNvPr>
          <p:cNvSpPr>
            <a:spLocks noGrp="1"/>
          </p:cNvSpPr>
          <p:nvPr>
            <p:ph type="dt" sz="half" idx="2"/>
          </p:nvPr>
        </p:nvSpPr>
        <p:spPr>
          <a:xfrm>
            <a:off x="502920" y="8475134"/>
            <a:ext cx="164592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8EB417AA-6964-4E9B-8690-4286F65E5FB7}" type="datetimeFigureOut">
              <a:rPr lang="en-US" smtClean="0"/>
              <a:t>8/1/2023</a:t>
            </a:fld>
            <a:endParaRPr lang="en-US"/>
          </a:p>
        </p:txBody>
      </p:sp>
      <p:sp>
        <p:nvSpPr>
          <p:cNvPr id="5" name="Footer Placeholder 4">
            <a:extLst>
              <a:ext uri="{FF2B5EF4-FFF2-40B4-BE49-F238E27FC236}">
                <a16:creationId xmlns:a16="http://schemas.microsoft.com/office/drawing/2014/main" id="{B44BD2F2-F4D8-9296-B821-0043E1DE5E21}"/>
              </a:ext>
            </a:extLst>
          </p:cNvPr>
          <p:cNvSpPr>
            <a:spLocks noGrp="1"/>
          </p:cNvSpPr>
          <p:nvPr>
            <p:ph type="ftr" sz="quarter" idx="3"/>
          </p:nvPr>
        </p:nvSpPr>
        <p:spPr>
          <a:xfrm>
            <a:off x="2423160" y="8475134"/>
            <a:ext cx="246888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0E55A7-286D-065B-5CEF-8A5E8160E55A}"/>
              </a:ext>
            </a:extLst>
          </p:cNvPr>
          <p:cNvSpPr>
            <a:spLocks noGrp="1"/>
          </p:cNvSpPr>
          <p:nvPr>
            <p:ph type="sldNum" sz="quarter" idx="4"/>
          </p:nvPr>
        </p:nvSpPr>
        <p:spPr>
          <a:xfrm>
            <a:off x="5166360" y="8475134"/>
            <a:ext cx="164592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571DDECB-0C7F-4F1E-A5A9-FCCF45559699}" type="slidenum">
              <a:rPr lang="en-US" smtClean="0"/>
              <a:t>‹#›</a:t>
            </a:fld>
            <a:endParaRPr lang="en-US"/>
          </a:p>
        </p:txBody>
      </p:sp>
    </p:spTree>
    <p:extLst>
      <p:ext uri="{BB962C8B-B14F-4D97-AF65-F5344CB8AC3E}">
        <p14:creationId xmlns:p14="http://schemas.microsoft.com/office/powerpoint/2010/main" val="1323247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e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jpg"/><Relationship Id="rId17" Type="http://schemas.openxmlformats.org/officeDocument/2006/relationships/image" Target="../media/image16.jpeg"/><Relationship Id="rId2" Type="http://schemas.openxmlformats.org/officeDocument/2006/relationships/image" Target="../media/image1.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gif"/><Relationship Id="rId5" Type="http://schemas.openxmlformats.org/officeDocument/2006/relationships/image" Target="../media/image4.sv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44945-A9CC-DFF0-C1C9-2BB7276DBFAC}"/>
              </a:ext>
            </a:extLst>
          </p:cNvPr>
          <p:cNvSpPr>
            <a:spLocks noGrp="1"/>
          </p:cNvSpPr>
          <p:nvPr>
            <p:ph type="ctrTitle"/>
          </p:nvPr>
        </p:nvSpPr>
        <p:spPr>
          <a:xfrm>
            <a:off x="288587" y="544513"/>
            <a:ext cx="6745635" cy="724123"/>
          </a:xfrm>
          <a:solidFill>
            <a:schemeClr val="bg1"/>
          </a:solidFill>
          <a:ln>
            <a:noFill/>
          </a:ln>
        </p:spPr>
        <p:txBody>
          <a:bodyPr anchor="t">
            <a:noAutofit/>
          </a:bodyPr>
          <a:lstStyle/>
          <a:p>
            <a:r>
              <a:rPr lang="en-US" sz="4400" b="1" dirty="0">
                <a:ln>
                  <a:solidFill>
                    <a:schemeClr val="bg1"/>
                  </a:solidFill>
                </a:ln>
                <a:solidFill>
                  <a:schemeClr val="tx2"/>
                </a:solidFill>
                <a:latin typeface="Rastanty Cortez" panose="02000506000000020003" pitchFamily="2" charset="0"/>
              </a:rPr>
              <a:t>Price Improvement</a:t>
            </a:r>
          </a:p>
        </p:txBody>
      </p:sp>
      <p:sp>
        <p:nvSpPr>
          <p:cNvPr id="3" name="Subtitle 2">
            <a:extLst>
              <a:ext uri="{FF2B5EF4-FFF2-40B4-BE49-F238E27FC236}">
                <a16:creationId xmlns:a16="http://schemas.microsoft.com/office/drawing/2014/main" id="{0191E1D0-9AD9-4BED-A329-A9D7B6F58369}"/>
              </a:ext>
            </a:extLst>
          </p:cNvPr>
          <p:cNvSpPr>
            <a:spLocks noGrp="1"/>
          </p:cNvSpPr>
          <p:nvPr>
            <p:ph type="subTitle" idx="1"/>
          </p:nvPr>
        </p:nvSpPr>
        <p:spPr>
          <a:xfrm>
            <a:off x="288587" y="1276621"/>
            <a:ext cx="6738026" cy="750721"/>
          </a:xfrm>
        </p:spPr>
        <p:txBody>
          <a:bodyPr>
            <a:normAutofit/>
          </a:bodyPr>
          <a:lstStyle/>
          <a:p>
            <a:r>
              <a:rPr lang="en-US" sz="2000" b="1" dirty="0">
                <a:solidFill>
                  <a:schemeClr val="tx2"/>
                </a:solidFill>
                <a:latin typeface="Century Gothic" panose="020B0502020202020204" pitchFamily="34" charset="0"/>
              </a:rPr>
              <a:t>377 King Street 102</a:t>
            </a:r>
          </a:p>
          <a:p>
            <a:r>
              <a:rPr lang="en-US" sz="1400" b="1" dirty="0">
                <a:solidFill>
                  <a:schemeClr val="tx2"/>
                </a:solidFill>
                <a:latin typeface="Century Gothic" panose="020B0502020202020204" pitchFamily="34" charset="0"/>
              </a:rPr>
              <a:t>Charleston, SC 29401 | MLS# 23015977 </a:t>
            </a:r>
            <a:r>
              <a:rPr lang="en-US" sz="1400" b="1">
                <a:solidFill>
                  <a:schemeClr val="tx2"/>
                </a:solidFill>
                <a:latin typeface="Century Gothic" panose="020B0502020202020204" pitchFamily="34" charset="0"/>
              </a:rPr>
              <a:t>| Now Offering at $</a:t>
            </a:r>
            <a:r>
              <a:rPr lang="en-US" sz="1400" b="1" dirty="0">
                <a:solidFill>
                  <a:schemeClr val="tx2"/>
                </a:solidFill>
                <a:latin typeface="Century Gothic" panose="020B0502020202020204" pitchFamily="34" charset="0"/>
              </a:rPr>
              <a:t>699,000</a:t>
            </a:r>
          </a:p>
        </p:txBody>
      </p:sp>
      <p:grpSp>
        <p:nvGrpSpPr>
          <p:cNvPr id="33" name="Group 32">
            <a:extLst>
              <a:ext uri="{FF2B5EF4-FFF2-40B4-BE49-F238E27FC236}">
                <a16:creationId xmlns:a16="http://schemas.microsoft.com/office/drawing/2014/main" id="{5B79E267-8EB3-E569-5669-FB765A40EDDE}"/>
              </a:ext>
            </a:extLst>
          </p:cNvPr>
          <p:cNvGrpSpPr/>
          <p:nvPr/>
        </p:nvGrpSpPr>
        <p:grpSpPr>
          <a:xfrm>
            <a:off x="7590855" y="5325364"/>
            <a:ext cx="1819845" cy="246888"/>
            <a:chOff x="457200" y="6905041"/>
            <a:chExt cx="2603672" cy="246888"/>
          </a:xfrm>
        </p:grpSpPr>
        <p:pic>
          <p:nvPicPr>
            <p:cNvPr id="34" name="Graphic 33" descr="Bed outline">
              <a:extLst>
                <a:ext uri="{FF2B5EF4-FFF2-40B4-BE49-F238E27FC236}">
                  <a16:creationId xmlns:a16="http://schemas.microsoft.com/office/drawing/2014/main" id="{0C4CA87C-E05B-87A6-FDC2-E068596D08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6913851"/>
              <a:ext cx="228600" cy="228600"/>
            </a:xfrm>
            <a:prstGeom prst="rect">
              <a:avLst/>
            </a:prstGeom>
          </p:spPr>
        </p:pic>
        <p:pic>
          <p:nvPicPr>
            <p:cNvPr id="35" name="Graphic 34" descr="Blueprint outline">
              <a:extLst>
                <a:ext uri="{FF2B5EF4-FFF2-40B4-BE49-F238E27FC236}">
                  <a16:creationId xmlns:a16="http://schemas.microsoft.com/office/drawing/2014/main" id="{C0441DEF-18BF-C5D1-0843-9938975ECB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74376" y="6913851"/>
              <a:ext cx="228600" cy="228600"/>
            </a:xfrm>
            <a:prstGeom prst="rect">
              <a:avLst/>
            </a:prstGeom>
          </p:spPr>
        </p:pic>
        <p:pic>
          <p:nvPicPr>
            <p:cNvPr id="36" name="Graphic 35" descr="Bathtub outline">
              <a:extLst>
                <a:ext uri="{FF2B5EF4-FFF2-40B4-BE49-F238E27FC236}">
                  <a16:creationId xmlns:a16="http://schemas.microsoft.com/office/drawing/2014/main" id="{07B80C55-6127-134C-4C79-9EA68540E9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15788" y="6913851"/>
              <a:ext cx="228600" cy="228600"/>
            </a:xfrm>
            <a:prstGeom prst="rect">
              <a:avLst/>
            </a:prstGeom>
          </p:spPr>
        </p:pic>
        <p:sp>
          <p:nvSpPr>
            <p:cNvPr id="37" name="TextBox 36">
              <a:extLst>
                <a:ext uri="{FF2B5EF4-FFF2-40B4-BE49-F238E27FC236}">
                  <a16:creationId xmlns:a16="http://schemas.microsoft.com/office/drawing/2014/main" id="{13B2163B-949A-DA39-590E-1904217AF7BD}"/>
                </a:ext>
              </a:extLst>
            </p:cNvPr>
            <p:cNvSpPr txBox="1"/>
            <p:nvPr/>
          </p:nvSpPr>
          <p:spPr>
            <a:xfrm>
              <a:off x="1516482" y="6905041"/>
              <a:ext cx="685800" cy="246221"/>
            </a:xfrm>
            <a:prstGeom prst="rect">
              <a:avLst/>
            </a:prstGeom>
            <a:noFill/>
          </p:spPr>
          <p:txBody>
            <a:bodyPr wrap="square">
              <a:spAutoFit/>
            </a:bodyPr>
            <a:lstStyle/>
            <a:p>
              <a:pPr algn="ctr"/>
              <a:r>
                <a:rPr lang="en-US" sz="1000" dirty="0">
                  <a:latin typeface="Century Gothic" panose="020B0502020202020204" pitchFamily="34" charset="0"/>
                </a:rPr>
                <a:t>3</a:t>
              </a:r>
            </a:p>
          </p:txBody>
        </p:sp>
        <p:sp>
          <p:nvSpPr>
            <p:cNvPr id="38" name="TextBox 37">
              <a:extLst>
                <a:ext uri="{FF2B5EF4-FFF2-40B4-BE49-F238E27FC236}">
                  <a16:creationId xmlns:a16="http://schemas.microsoft.com/office/drawing/2014/main" id="{5D24C747-1A8D-2EE3-C495-C3A7833BC351}"/>
                </a:ext>
              </a:extLst>
            </p:cNvPr>
            <p:cNvSpPr txBox="1"/>
            <p:nvPr/>
          </p:nvSpPr>
          <p:spPr>
            <a:xfrm>
              <a:off x="2375072" y="6905041"/>
              <a:ext cx="685800" cy="246888"/>
            </a:xfrm>
            <a:prstGeom prst="rect">
              <a:avLst/>
            </a:prstGeom>
            <a:noFill/>
          </p:spPr>
          <p:txBody>
            <a:bodyPr wrap="square">
              <a:spAutoFit/>
            </a:bodyPr>
            <a:lstStyle/>
            <a:p>
              <a:pPr algn="ctr"/>
              <a:r>
                <a:rPr lang="en-US" sz="1000" dirty="0">
                  <a:latin typeface="Century Gothic" panose="020B0502020202020204" pitchFamily="34" charset="0"/>
                </a:rPr>
                <a:t>1,844</a:t>
              </a:r>
            </a:p>
          </p:txBody>
        </p:sp>
        <p:sp>
          <p:nvSpPr>
            <p:cNvPr id="39" name="TextBox 38">
              <a:extLst>
                <a:ext uri="{FF2B5EF4-FFF2-40B4-BE49-F238E27FC236}">
                  <a16:creationId xmlns:a16="http://schemas.microsoft.com/office/drawing/2014/main" id="{8B1F621C-2B3D-2EFF-E13C-8EBE4D1226B8}"/>
                </a:ext>
              </a:extLst>
            </p:cNvPr>
            <p:cNvSpPr txBox="1"/>
            <p:nvPr/>
          </p:nvSpPr>
          <p:spPr>
            <a:xfrm>
              <a:off x="657894" y="6905041"/>
              <a:ext cx="685800" cy="246221"/>
            </a:xfrm>
            <a:prstGeom prst="rect">
              <a:avLst/>
            </a:prstGeom>
            <a:noFill/>
          </p:spPr>
          <p:txBody>
            <a:bodyPr wrap="square">
              <a:spAutoFit/>
            </a:bodyPr>
            <a:lstStyle/>
            <a:p>
              <a:pPr algn="ctr"/>
              <a:r>
                <a:rPr lang="en-US" sz="1000" dirty="0">
                  <a:latin typeface="Century Gothic" panose="020B0502020202020204" pitchFamily="34" charset="0"/>
                </a:rPr>
                <a:t>4</a:t>
              </a:r>
            </a:p>
          </p:txBody>
        </p:sp>
      </p:grpSp>
      <p:pic>
        <p:nvPicPr>
          <p:cNvPr id="6" name="Picture 5">
            <a:extLst>
              <a:ext uri="{FF2B5EF4-FFF2-40B4-BE49-F238E27FC236}">
                <a16:creationId xmlns:a16="http://schemas.microsoft.com/office/drawing/2014/main" id="{A020B926-867B-7CBB-673C-3084168EA41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911173" y="0"/>
            <a:ext cx="1492854" cy="497618"/>
          </a:xfrm>
          <a:prstGeom prst="rect">
            <a:avLst/>
          </a:prstGeom>
        </p:spPr>
      </p:pic>
      <p:pic>
        <p:nvPicPr>
          <p:cNvPr id="10" name="Picture 9">
            <a:extLst>
              <a:ext uri="{FF2B5EF4-FFF2-40B4-BE49-F238E27FC236}">
                <a16:creationId xmlns:a16="http://schemas.microsoft.com/office/drawing/2014/main" id="{C1BAA087-D5FC-08C9-143C-81428C7F5EE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8046597" y="2837350"/>
            <a:ext cx="1490911" cy="993941"/>
          </a:xfrm>
          <a:prstGeom prst="rect">
            <a:avLst/>
          </a:prstGeom>
        </p:spPr>
      </p:pic>
      <p:pic>
        <p:nvPicPr>
          <p:cNvPr id="14" name="Picture 13">
            <a:extLst>
              <a:ext uri="{FF2B5EF4-FFF2-40B4-BE49-F238E27FC236}">
                <a16:creationId xmlns:a16="http://schemas.microsoft.com/office/drawing/2014/main" id="{95A1446C-5246-385C-EFE1-915BF3926D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280949" y="2068962"/>
            <a:ext cx="3361939" cy="2239051"/>
          </a:xfrm>
          <a:prstGeom prst="rect">
            <a:avLst/>
          </a:prstGeom>
        </p:spPr>
      </p:pic>
      <p:sp>
        <p:nvSpPr>
          <p:cNvPr id="42" name="TextBox 41">
            <a:extLst>
              <a:ext uri="{FF2B5EF4-FFF2-40B4-BE49-F238E27FC236}">
                <a16:creationId xmlns:a16="http://schemas.microsoft.com/office/drawing/2014/main" id="{0961B75F-0215-7D19-DFEE-6BDF08056B9C}"/>
              </a:ext>
            </a:extLst>
          </p:cNvPr>
          <p:cNvSpPr txBox="1"/>
          <p:nvPr/>
        </p:nvSpPr>
        <p:spPr>
          <a:xfrm>
            <a:off x="568961" y="8406214"/>
            <a:ext cx="2957427" cy="707886"/>
          </a:xfrm>
          <a:prstGeom prst="rect">
            <a:avLst/>
          </a:prstGeom>
          <a:noFill/>
        </p:spPr>
        <p:txBody>
          <a:bodyPr wrap="square" rtlCol="0">
            <a:spAutoFit/>
          </a:bodyPr>
          <a:lstStyle/>
          <a:p>
            <a:pPr algn="ctr"/>
            <a:r>
              <a:rPr lang="en-US" sz="1600" b="1" i="0" dirty="0">
                <a:solidFill>
                  <a:srgbClr val="555555"/>
                </a:solidFill>
                <a:effectLst/>
                <a:latin typeface="Century Gothic" panose="020B0502020202020204" pitchFamily="34" charset="0"/>
              </a:rPr>
              <a:t>Liza Gandis</a:t>
            </a:r>
            <a:br>
              <a:rPr lang="en-US" sz="1600" dirty="0">
                <a:latin typeface="Century Gothic" panose="020B0502020202020204" pitchFamily="34" charset="0"/>
              </a:rPr>
            </a:br>
            <a:r>
              <a:rPr lang="en-US" sz="1200" b="0" i="0" dirty="0">
                <a:solidFill>
                  <a:srgbClr val="555555"/>
                </a:solidFill>
                <a:effectLst/>
                <a:latin typeface="Century Gothic" panose="020B0502020202020204" pitchFamily="34" charset="0"/>
              </a:rPr>
              <a:t>843-926-8656</a:t>
            </a:r>
          </a:p>
          <a:p>
            <a:pPr algn="ctr"/>
            <a:r>
              <a:rPr lang="en-US" sz="1200" b="0" i="0" dirty="0">
                <a:solidFill>
                  <a:srgbClr val="555555"/>
                </a:solidFill>
                <a:effectLst/>
                <a:latin typeface="Century Gothic" panose="020B0502020202020204" pitchFamily="34" charset="0"/>
              </a:rPr>
              <a:t>liza.gandis@carolinaone.com</a:t>
            </a:r>
            <a:endParaRPr lang="en-US" sz="1200" dirty="0">
              <a:solidFill>
                <a:schemeClr val="tx2"/>
              </a:solidFill>
              <a:latin typeface="Century Gothic" panose="020B0502020202020204" pitchFamily="34" charset="0"/>
            </a:endParaRPr>
          </a:p>
        </p:txBody>
      </p:sp>
      <p:pic>
        <p:nvPicPr>
          <p:cNvPr id="46" name="Picture 45">
            <a:extLst>
              <a:ext uri="{FF2B5EF4-FFF2-40B4-BE49-F238E27FC236}">
                <a16:creationId xmlns:a16="http://schemas.microsoft.com/office/drawing/2014/main" id="{64C763E5-66FC-1F7E-0E43-DA00300BAB8F}"/>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290311" y="8440746"/>
            <a:ext cx="928424" cy="638822"/>
          </a:xfrm>
          <a:prstGeom prst="rect">
            <a:avLst/>
          </a:prstGeom>
        </p:spPr>
      </p:pic>
      <p:sp>
        <p:nvSpPr>
          <p:cNvPr id="5" name="TextBox 4">
            <a:extLst>
              <a:ext uri="{FF2B5EF4-FFF2-40B4-BE49-F238E27FC236}">
                <a16:creationId xmlns:a16="http://schemas.microsoft.com/office/drawing/2014/main" id="{930B6364-BBA5-DD85-ACE9-4C6DA6EE40DC}"/>
              </a:ext>
            </a:extLst>
          </p:cNvPr>
          <p:cNvSpPr txBox="1"/>
          <p:nvPr/>
        </p:nvSpPr>
        <p:spPr>
          <a:xfrm>
            <a:off x="178435" y="4580673"/>
            <a:ext cx="6958330" cy="2428357"/>
          </a:xfrm>
          <a:prstGeom prst="rect">
            <a:avLst/>
          </a:prstGeom>
          <a:noFill/>
        </p:spPr>
        <p:txBody>
          <a:bodyPr wrap="square" rtlCol="0">
            <a:spAutoFit/>
          </a:bodyPr>
          <a:lstStyle/>
          <a:p>
            <a:pPr algn="ctr"/>
            <a:endParaRPr lang="en-US" sz="900" dirty="0">
              <a:solidFill>
                <a:schemeClr val="tx2"/>
              </a:solidFill>
              <a:latin typeface="Century Gothic" panose="020B0502020202020204" pitchFamily="34" charset="0"/>
            </a:endParaRPr>
          </a:p>
          <a:p>
            <a:pPr algn="ctr"/>
            <a:r>
              <a:rPr lang="en-US" sz="1020" dirty="0">
                <a:solidFill>
                  <a:schemeClr val="tx2"/>
                </a:solidFill>
                <a:latin typeface="Century Gothic" panose="020B0502020202020204" pitchFamily="34" charset="0"/>
              </a:rPr>
              <a:t>Welcome to this charming and centrally located condo in the heart of historic Charleston. Situated at the corner of King St and Calhoun St, enjoy the convenience of being within walking distance to the prestigious College of Charleston, Marion Square, renowned restaurants, boutique shopping, and much more.</a:t>
            </a:r>
          </a:p>
          <a:p>
            <a:pPr algn="ctr"/>
            <a:endParaRPr lang="en-US" sz="1020" dirty="0">
              <a:solidFill>
                <a:schemeClr val="tx2"/>
              </a:solidFill>
              <a:latin typeface="Century Gothic" panose="020B0502020202020204" pitchFamily="34" charset="0"/>
            </a:endParaRPr>
          </a:p>
          <a:p>
            <a:pPr algn="ctr"/>
            <a:r>
              <a:rPr lang="en-US" sz="1020" dirty="0">
                <a:solidFill>
                  <a:schemeClr val="tx2"/>
                </a:solidFill>
                <a:latin typeface="Century Gothic" panose="020B0502020202020204" pitchFamily="34" charset="0"/>
              </a:rPr>
              <a:t>As you step into this meticulously maintained condo, you'll immediately notice the fresh paint, beautifully exposed brick walls, and high ceilings that create a warm and inviting ambiance. The open layout seamlessly connects the living, dining, and kitchen areas, making it ideal for everyday living. The kitchen boasts new appliances installed in 2021, ensuring a modern and efficient culinary experience. The addition of a new washer and dryer in 2022 adds to the convenience of modern living. The HVAC system and hot water heater were both replaced in 2019, providing optimal comfort throughout the seasons. Recent upgrades by the HOA include a new roof in 2021, providing peace of mind and added value.</a:t>
            </a:r>
          </a:p>
          <a:p>
            <a:pPr algn="ctr"/>
            <a:endParaRPr lang="en-US" sz="1020" dirty="0">
              <a:solidFill>
                <a:schemeClr val="tx2"/>
              </a:solidFill>
              <a:latin typeface="Century Gothic" panose="020B0502020202020204" pitchFamily="34" charset="0"/>
            </a:endParaRPr>
          </a:p>
          <a:p>
            <a:pPr algn="ctr"/>
            <a:r>
              <a:rPr lang="en-US" sz="1020" dirty="0">
                <a:solidFill>
                  <a:schemeClr val="tx2"/>
                </a:solidFill>
                <a:latin typeface="Century Gothic" panose="020B0502020202020204" pitchFamily="34" charset="0"/>
              </a:rPr>
              <a:t>Included with the condo is a separately deeded parking space, a highly sought-after feature in downtown Charleston. </a:t>
            </a:r>
          </a:p>
        </p:txBody>
      </p:sp>
      <p:pic>
        <p:nvPicPr>
          <p:cNvPr id="11" name="Picture 10">
            <a:extLst>
              <a:ext uri="{FF2B5EF4-FFF2-40B4-BE49-F238E27FC236}">
                <a16:creationId xmlns:a16="http://schemas.microsoft.com/office/drawing/2014/main" id="{84E63AF5-E08C-C8FB-EE15-FDC1B04AA2EF}"/>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3672341" y="2067860"/>
            <a:ext cx="3361881" cy="2241254"/>
          </a:xfrm>
          <a:prstGeom prst="rect">
            <a:avLst/>
          </a:prstGeom>
        </p:spPr>
      </p:pic>
      <p:pic>
        <p:nvPicPr>
          <p:cNvPr id="1026" name="Picture 2">
            <a:extLst>
              <a:ext uri="{FF2B5EF4-FFF2-40B4-BE49-F238E27FC236}">
                <a16:creationId xmlns:a16="http://schemas.microsoft.com/office/drawing/2014/main" id="{6F06B016-B191-8F4E-9C7A-0B650CB5F66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p:blipFill>
        <p:spPr bwMode="auto">
          <a:xfrm>
            <a:off x="123646" y="8446555"/>
            <a:ext cx="418136" cy="62720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813D680-6ECD-005C-3077-9E6D2DED5F90}"/>
              </a:ext>
            </a:extLst>
          </p:cNvPr>
          <p:cNvSpPr txBox="1"/>
          <p:nvPr/>
        </p:nvSpPr>
        <p:spPr>
          <a:xfrm>
            <a:off x="3788811" y="8436992"/>
            <a:ext cx="2501499" cy="646331"/>
          </a:xfrm>
          <a:prstGeom prst="rect">
            <a:avLst/>
          </a:prstGeom>
          <a:noFill/>
        </p:spPr>
        <p:txBody>
          <a:bodyPr wrap="square" rtlCol="0">
            <a:spAutoFit/>
          </a:bodyPr>
          <a:lstStyle/>
          <a:p>
            <a:pPr algn="ctr"/>
            <a:r>
              <a:rPr lang="en-US" sz="1200" b="0" i="0" dirty="0">
                <a:solidFill>
                  <a:srgbClr val="555555"/>
                </a:solidFill>
                <a:effectLst/>
                <a:latin typeface="Century Gothic" panose="020B0502020202020204" pitchFamily="34" charset="0"/>
              </a:rPr>
              <a:t>Carolina One Real Estate</a:t>
            </a:r>
            <a:br>
              <a:rPr lang="en-US" sz="1200" dirty="0">
                <a:latin typeface="Century Gothic" panose="020B0502020202020204" pitchFamily="34" charset="0"/>
              </a:rPr>
            </a:br>
            <a:r>
              <a:rPr lang="en-US" sz="1200" b="0" i="0" dirty="0">
                <a:solidFill>
                  <a:srgbClr val="555555"/>
                </a:solidFill>
                <a:effectLst/>
                <a:latin typeface="Century Gothic" panose="020B0502020202020204" pitchFamily="34" charset="0"/>
              </a:rPr>
              <a:t>191 Rutledge Ave</a:t>
            </a:r>
          </a:p>
          <a:p>
            <a:pPr algn="ctr"/>
            <a:r>
              <a:rPr lang="en-US" sz="1200" b="0" i="0" dirty="0">
                <a:solidFill>
                  <a:srgbClr val="555555"/>
                </a:solidFill>
                <a:effectLst/>
                <a:latin typeface="Century Gothic" panose="020B0502020202020204" pitchFamily="34" charset="0"/>
              </a:rPr>
              <a:t>Charleston, SC 29403</a:t>
            </a:r>
            <a:endParaRPr lang="en-US" sz="1050" dirty="0">
              <a:solidFill>
                <a:schemeClr val="tx2"/>
              </a:solidFill>
              <a:latin typeface="Century Gothic" panose="020B0502020202020204" pitchFamily="34" charset="0"/>
            </a:endParaRPr>
          </a:p>
        </p:txBody>
      </p:sp>
      <p:pic>
        <p:nvPicPr>
          <p:cNvPr id="8" name="Picture 7">
            <a:extLst>
              <a:ext uri="{FF2B5EF4-FFF2-40B4-BE49-F238E27FC236}">
                <a16:creationId xmlns:a16="http://schemas.microsoft.com/office/drawing/2014/main" id="{6FAE24A8-E557-019F-E015-5A3B154F3C19}"/>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280493" y="7316763"/>
            <a:ext cx="1491535" cy="994357"/>
          </a:xfrm>
          <a:prstGeom prst="rect">
            <a:avLst/>
          </a:prstGeom>
        </p:spPr>
      </p:pic>
      <p:pic>
        <p:nvPicPr>
          <p:cNvPr id="15" name="Picture 14">
            <a:extLst>
              <a:ext uri="{FF2B5EF4-FFF2-40B4-BE49-F238E27FC236}">
                <a16:creationId xmlns:a16="http://schemas.microsoft.com/office/drawing/2014/main" id="{9EE7EF8E-B3E2-E512-0034-5C679CFEB235}"/>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2034724" y="7316766"/>
            <a:ext cx="1491525" cy="994350"/>
          </a:xfrm>
          <a:prstGeom prst="rect">
            <a:avLst/>
          </a:prstGeom>
        </p:spPr>
      </p:pic>
      <p:pic>
        <p:nvPicPr>
          <p:cNvPr id="17" name="Picture 16">
            <a:extLst>
              <a:ext uri="{FF2B5EF4-FFF2-40B4-BE49-F238E27FC236}">
                <a16:creationId xmlns:a16="http://schemas.microsoft.com/office/drawing/2014/main" id="{B6C99288-3ADC-3381-B536-6A2ED08DC201}"/>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3788943" y="7316761"/>
            <a:ext cx="1491540" cy="994360"/>
          </a:xfrm>
          <a:prstGeom prst="rect">
            <a:avLst/>
          </a:prstGeom>
        </p:spPr>
      </p:pic>
      <p:pic>
        <p:nvPicPr>
          <p:cNvPr id="19" name="Picture 18">
            <a:extLst>
              <a:ext uri="{FF2B5EF4-FFF2-40B4-BE49-F238E27FC236}">
                <a16:creationId xmlns:a16="http://schemas.microsoft.com/office/drawing/2014/main" id="{B73C1540-9352-6590-9DAA-BAE5A09AEA10}"/>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5543599" y="7317048"/>
            <a:ext cx="1490680" cy="993786"/>
          </a:xfrm>
          <a:prstGeom prst="rect">
            <a:avLst/>
          </a:prstGeom>
        </p:spPr>
      </p:pic>
    </p:spTree>
    <p:extLst>
      <p:ext uri="{BB962C8B-B14F-4D97-AF65-F5344CB8AC3E}">
        <p14:creationId xmlns:p14="http://schemas.microsoft.com/office/powerpoint/2010/main" val="2634440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247</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Rastanty Cortez</vt:lpstr>
      <vt:lpstr>Office Theme</vt:lpstr>
      <vt:lpstr>Price Improvement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Agents &amp; Buyers Welcome!</dc:title>
  <dc:creator>A. Thomas Price</dc:creator>
  <cp:lastModifiedBy>A. Thomas Price</cp:lastModifiedBy>
  <cp:revision>18</cp:revision>
  <dcterms:created xsi:type="dcterms:W3CDTF">2022-10-19T11:58:47Z</dcterms:created>
  <dcterms:modified xsi:type="dcterms:W3CDTF">2023-08-01T23:42:15Z</dcterms:modified>
</cp:coreProperties>
</file>