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2.svg"/><Relationship Id="rId21" Type="http://schemas.openxmlformats.org/officeDocument/2006/relationships/image" Target="../media/image19.jpg"/><Relationship Id="rId7" Type="http://schemas.openxmlformats.org/officeDocument/2006/relationships/image" Target="../media/image6.svg"/><Relationship Id="rId12" Type="http://schemas.openxmlformats.org/officeDocument/2006/relationships/hyperlink" Target="https://youtu.be/kvWJ0fnVQrU" TargetMode="External"/><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svg"/><Relationship Id="rId15" Type="http://schemas.openxmlformats.org/officeDocument/2006/relationships/image" Target="../media/image13.jpg"/><Relationship Id="rId10" Type="http://schemas.openxmlformats.org/officeDocument/2006/relationships/image" Target="../media/image9.jp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2.jpeg"/><Relationship Id="rId2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 y="544513"/>
            <a:ext cx="7315200" cy="724123"/>
          </a:xfrm>
          <a:solidFill>
            <a:schemeClr val="bg1"/>
          </a:solidFill>
          <a:ln>
            <a:noFill/>
          </a:ln>
        </p:spPr>
        <p:txBody>
          <a:bodyPr anchor="t">
            <a:noAutofit/>
          </a:bodyPr>
          <a:lstStyle/>
          <a:p>
            <a:r>
              <a:rPr lang="en-US" sz="4400" b="1" dirty="0">
                <a:ln>
                  <a:solidFill>
                    <a:schemeClr val="bg1"/>
                  </a:solidFill>
                </a:ln>
                <a:solidFill>
                  <a:schemeClr val="tx2"/>
                </a:solidFill>
                <a:latin typeface="Fave Script Bold Pro" pitchFamily="2" charset="0"/>
              </a:rPr>
              <a:t>Open House Sunday 12-5</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8" y="3646542"/>
            <a:ext cx="6738026" cy="750721"/>
          </a:xfrm>
        </p:spPr>
        <p:txBody>
          <a:bodyPr>
            <a:normAutofit/>
          </a:bodyPr>
          <a:lstStyle/>
          <a:p>
            <a:r>
              <a:rPr lang="en-US" sz="2000" b="1" dirty="0">
                <a:solidFill>
                  <a:schemeClr val="tx2"/>
                </a:solidFill>
                <a:latin typeface="Century Gothic" panose="020B0502020202020204" pitchFamily="34" charset="0"/>
              </a:rPr>
              <a:t>377 King Street 103</a:t>
            </a:r>
          </a:p>
          <a:p>
            <a:r>
              <a:rPr lang="en-US" sz="1400" b="1" dirty="0">
                <a:solidFill>
                  <a:schemeClr val="tx2"/>
                </a:solidFill>
                <a:latin typeface="Century Gothic" panose="020B0502020202020204" pitchFamily="34" charset="0"/>
              </a:rPr>
              <a:t>Charleston, SC 29401 | MLS# 23021114 | $600,000</a:t>
            </a:r>
          </a:p>
        </p:txBody>
      </p:sp>
      <p:grpSp>
        <p:nvGrpSpPr>
          <p:cNvPr id="33" name="Group 32">
            <a:extLst>
              <a:ext uri="{FF2B5EF4-FFF2-40B4-BE49-F238E27FC236}">
                <a16:creationId xmlns:a16="http://schemas.microsoft.com/office/drawing/2014/main" id="{5B79E267-8EB3-E569-5669-FB765A40EDDE}"/>
              </a:ext>
            </a:extLst>
          </p:cNvPr>
          <p:cNvGrpSpPr/>
          <p:nvPr/>
        </p:nvGrpSpPr>
        <p:grpSpPr>
          <a:xfrm>
            <a:off x="7590855" y="5325364"/>
            <a:ext cx="1819845" cy="246888"/>
            <a:chOff x="457200" y="6905041"/>
            <a:chExt cx="2603672" cy="246888"/>
          </a:xfrm>
        </p:grpSpPr>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913851"/>
              <a:ext cx="228600" cy="228600"/>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4376" y="6913851"/>
              <a:ext cx="228600" cy="228600"/>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5788" y="6913851"/>
              <a:ext cx="228600" cy="228600"/>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1516482" y="6905041"/>
              <a:ext cx="685800"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2375072" y="6905041"/>
              <a:ext cx="685800"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657894" y="6905041"/>
              <a:ext cx="685800" cy="246221"/>
            </a:xfrm>
            <a:prstGeom prst="rect">
              <a:avLst/>
            </a:prstGeom>
            <a:noFill/>
          </p:spPr>
          <p:txBody>
            <a:bodyPr wrap="square">
              <a:spAutoFit/>
            </a:bodyPr>
            <a:lstStyle/>
            <a:p>
              <a:pPr algn="ctr"/>
              <a:r>
                <a:rPr lang="en-US" sz="1000" dirty="0">
                  <a:latin typeface="Century Gothic" panose="020B0502020202020204" pitchFamily="34" charset="0"/>
                </a:rPr>
                <a:t>4</a:t>
              </a:r>
            </a:p>
          </p:txBody>
        </p:sp>
      </p:gr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911174" y="0"/>
            <a:ext cx="1492854" cy="497618"/>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80949" y="1338400"/>
            <a:ext cx="3361939" cy="2238378"/>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568961" y="8406214"/>
            <a:ext cx="2957427" cy="707886"/>
          </a:xfrm>
          <a:prstGeom prst="rect">
            <a:avLst/>
          </a:prstGeom>
          <a:noFill/>
        </p:spPr>
        <p:txBody>
          <a:bodyPr wrap="square" rtlCol="0">
            <a:spAutoFit/>
          </a:bodyPr>
          <a:lstStyle/>
          <a:p>
            <a:pPr algn="ctr"/>
            <a:r>
              <a:rPr lang="en-US" sz="1600" b="1" i="0" dirty="0">
                <a:solidFill>
                  <a:srgbClr val="555555"/>
                </a:solidFill>
                <a:effectLst/>
                <a:latin typeface="Century Gothic" panose="020B0502020202020204" pitchFamily="34" charset="0"/>
              </a:rPr>
              <a:t>Liza Gandis</a:t>
            </a:r>
            <a:br>
              <a:rPr lang="en-US" sz="1600" dirty="0">
                <a:latin typeface="Century Gothic" panose="020B0502020202020204" pitchFamily="34" charset="0"/>
              </a:rPr>
            </a:br>
            <a:r>
              <a:rPr lang="en-US" sz="1200" b="0" i="0" dirty="0">
                <a:solidFill>
                  <a:srgbClr val="555555"/>
                </a:solidFill>
                <a:effectLst/>
                <a:latin typeface="Century Gothic" panose="020B0502020202020204" pitchFamily="34" charset="0"/>
              </a:rPr>
              <a:t>843-926-8656</a:t>
            </a:r>
          </a:p>
          <a:p>
            <a:pPr algn="ctr"/>
            <a:r>
              <a:rPr lang="en-US" sz="1200" b="0" i="0" dirty="0">
                <a:solidFill>
                  <a:srgbClr val="555555"/>
                </a:solidFill>
                <a:effectLst/>
                <a:latin typeface="Century Gothic" panose="020B0502020202020204" pitchFamily="34" charset="0"/>
              </a:rPr>
              <a:t>liza.gandis@carolinaone.com</a:t>
            </a:r>
            <a:endParaRPr lang="en-US" sz="1200" dirty="0">
              <a:solidFill>
                <a:schemeClr val="tx2"/>
              </a:solidFill>
              <a:latin typeface="Century Gothic" panose="020B0502020202020204" pitchFamily="34" charset="0"/>
            </a:endParaRP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290311" y="8440746"/>
            <a:ext cx="928424" cy="63882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178436" y="5531147"/>
            <a:ext cx="6958330" cy="1715854"/>
          </a:xfrm>
          <a:prstGeom prst="rect">
            <a:avLst/>
          </a:prstGeom>
          <a:noFill/>
        </p:spPr>
        <p:txBody>
          <a:bodyPr wrap="square" rtlCol="0">
            <a:spAutoFit/>
          </a:bodyPr>
          <a:lstStyle/>
          <a:p>
            <a:pPr algn="ctr"/>
            <a:r>
              <a:rPr lang="en-US" sz="1050" dirty="0">
                <a:solidFill>
                  <a:schemeClr val="tx2"/>
                </a:solidFill>
                <a:latin typeface="Century Gothic" panose="020B0502020202020204" pitchFamily="34" charset="0"/>
              </a:rPr>
              <a:t>Embrace the best of downtown Charleston living in this charming, fully furnished two-story condo. Its prime location places you in the heart of Charleston's food and shopping scene, the College of Charleston, Marion Square and so much more. This thoughtfully designed residence boasts exposed brick walls, shiplap accents, and custom built-in seating, all complemented by sleek, contemporary finishes. The open-concept living area is an absolute showstopper with its captivating spiral staircase, creating an urban-chic ambiance. The fully equipped kitchen, adorned with stainless steel appliances and granite countertops, is a testament to modern culinary excellence. Luxury vinyl plank flooring graces the space, while decorative tile accents and updated bathrooms complete this beautiful home.</a:t>
            </a:r>
          </a:p>
          <a:p>
            <a:pPr algn="ctr"/>
            <a:endParaRPr lang="en-US" sz="1050" dirty="0">
              <a:solidFill>
                <a:schemeClr val="tx2"/>
              </a:solidFill>
              <a:latin typeface="Century Gothic" panose="020B0502020202020204" pitchFamily="34" charset="0"/>
            </a:endParaRPr>
          </a:p>
          <a:p>
            <a:pPr algn="ctr"/>
            <a:r>
              <a:rPr lang="en-US" sz="1050" dirty="0">
                <a:solidFill>
                  <a:schemeClr val="tx2"/>
                </a:solidFill>
                <a:latin typeface="Century Gothic" panose="020B0502020202020204" pitchFamily="34" charset="0"/>
                <a:hlinkClick r:id="rId12"/>
              </a:rPr>
              <a:t>VIDEO TOUR</a:t>
            </a:r>
            <a:endParaRPr lang="en-US" sz="1100" dirty="0">
              <a:solidFill>
                <a:schemeClr val="tx2"/>
              </a:solidFill>
              <a:latin typeface="Century Gothic" panose="020B0502020202020204" pitchFamily="34" charset="0"/>
            </a:endParaRP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672341" y="1338400"/>
            <a:ext cx="3361881" cy="2241254"/>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123646" y="8446555"/>
            <a:ext cx="418136"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788811" y="8436992"/>
            <a:ext cx="2501499" cy="646331"/>
          </a:xfrm>
          <a:prstGeom prst="rect">
            <a:avLst/>
          </a:prstGeom>
          <a:noFill/>
        </p:spPr>
        <p:txBody>
          <a:bodyPr wrap="square" rtlCol="0">
            <a:spAutoFit/>
          </a:bodyPr>
          <a:lstStyle/>
          <a:p>
            <a:pPr algn="ctr"/>
            <a:r>
              <a:rPr lang="en-US" sz="1200" b="0" i="0" dirty="0">
                <a:solidFill>
                  <a:srgbClr val="555555"/>
                </a:solidFill>
                <a:effectLst/>
                <a:latin typeface="Century Gothic" panose="020B0502020202020204" pitchFamily="34" charset="0"/>
              </a:rPr>
              <a:t>Carolina One Real Estate</a:t>
            </a:r>
            <a:br>
              <a:rPr lang="en-US" sz="1200" dirty="0">
                <a:latin typeface="Century Gothic" panose="020B0502020202020204" pitchFamily="34" charset="0"/>
              </a:rPr>
            </a:br>
            <a:r>
              <a:rPr lang="en-US" sz="1200" b="0" i="0" dirty="0">
                <a:solidFill>
                  <a:srgbClr val="555555"/>
                </a:solidFill>
                <a:effectLst/>
                <a:latin typeface="Century Gothic" panose="020B0502020202020204" pitchFamily="34" charset="0"/>
              </a:rPr>
              <a:t>191 Rutledge Ave</a:t>
            </a:r>
          </a:p>
          <a:p>
            <a:pPr algn="ctr"/>
            <a:r>
              <a:rPr lang="en-US" sz="1200" b="0" i="0" dirty="0">
                <a:solidFill>
                  <a:srgbClr val="555555"/>
                </a:solidFill>
                <a:effectLst/>
                <a:latin typeface="Century Gothic" panose="020B0502020202020204" pitchFamily="34" charset="0"/>
              </a:rPr>
              <a:t>Charleston, SC 29403</a:t>
            </a:r>
            <a:endParaRPr lang="en-US" sz="1050" dirty="0">
              <a:solidFill>
                <a:schemeClr val="tx2"/>
              </a:solidFill>
              <a:latin typeface="Century Gothic" panose="020B0502020202020204" pitchFamily="34" charset="0"/>
            </a:endParaRPr>
          </a:p>
        </p:txBody>
      </p:sp>
      <p:pic>
        <p:nvPicPr>
          <p:cNvPr id="8" name="Picture 7">
            <a:extLst>
              <a:ext uri="{FF2B5EF4-FFF2-40B4-BE49-F238E27FC236}">
                <a16:creationId xmlns:a16="http://schemas.microsoft.com/office/drawing/2014/main" id="{6FAE24A8-E557-019F-E015-5A3B154F3C19}"/>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80708" y="7316763"/>
            <a:ext cx="1491535" cy="994356"/>
          </a:xfrm>
          <a:prstGeom prst="rect">
            <a:avLst/>
          </a:prstGeom>
        </p:spPr>
      </p:pic>
      <p:pic>
        <p:nvPicPr>
          <p:cNvPr id="15" name="Picture 14">
            <a:extLst>
              <a:ext uri="{FF2B5EF4-FFF2-40B4-BE49-F238E27FC236}">
                <a16:creationId xmlns:a16="http://schemas.microsoft.com/office/drawing/2014/main" id="{9EE7EF8E-B3E2-E512-0034-5C679CFEB235}"/>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035078" y="7316766"/>
            <a:ext cx="1491525" cy="994350"/>
          </a:xfrm>
          <a:prstGeom prst="rect">
            <a:avLst/>
          </a:prstGeom>
        </p:spPr>
      </p:pic>
      <p:pic>
        <p:nvPicPr>
          <p:cNvPr id="17" name="Picture 16">
            <a:extLst>
              <a:ext uri="{FF2B5EF4-FFF2-40B4-BE49-F238E27FC236}">
                <a16:creationId xmlns:a16="http://schemas.microsoft.com/office/drawing/2014/main" id="{B6C99288-3ADC-3381-B536-6A2ED08DC201}"/>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789438" y="7316761"/>
            <a:ext cx="1491540" cy="994360"/>
          </a:xfrm>
          <a:prstGeom prst="rect">
            <a:avLst/>
          </a:prstGeom>
        </p:spPr>
      </p:pic>
      <p:pic>
        <p:nvPicPr>
          <p:cNvPr id="19" name="Picture 18">
            <a:extLst>
              <a:ext uri="{FF2B5EF4-FFF2-40B4-BE49-F238E27FC236}">
                <a16:creationId xmlns:a16="http://schemas.microsoft.com/office/drawing/2014/main" id="{B73C1540-9352-6590-9DAA-BAE5A09AEA10}"/>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5543814" y="7317048"/>
            <a:ext cx="1490679" cy="993786"/>
          </a:xfrm>
          <a:prstGeom prst="rect">
            <a:avLst/>
          </a:prstGeom>
        </p:spPr>
      </p:pic>
      <p:pic>
        <p:nvPicPr>
          <p:cNvPr id="4" name="Picture 3">
            <a:extLst>
              <a:ext uri="{FF2B5EF4-FFF2-40B4-BE49-F238E27FC236}">
                <a16:creationId xmlns:a16="http://schemas.microsoft.com/office/drawing/2014/main" id="{A321A526-34D2-1FBB-F123-787139487F1A}"/>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288587" y="4467027"/>
            <a:ext cx="1491535" cy="994356"/>
          </a:xfrm>
          <a:prstGeom prst="rect">
            <a:avLst/>
          </a:prstGeom>
        </p:spPr>
      </p:pic>
      <p:pic>
        <p:nvPicPr>
          <p:cNvPr id="7" name="Picture 6">
            <a:extLst>
              <a:ext uri="{FF2B5EF4-FFF2-40B4-BE49-F238E27FC236}">
                <a16:creationId xmlns:a16="http://schemas.microsoft.com/office/drawing/2014/main" id="{5BE0A0B1-9F16-083A-86C0-176C1AEB028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2042957" y="4467027"/>
            <a:ext cx="1491525" cy="994350"/>
          </a:xfrm>
          <a:prstGeom prst="rect">
            <a:avLst/>
          </a:prstGeom>
        </p:spPr>
      </p:pic>
      <p:pic>
        <p:nvPicPr>
          <p:cNvPr id="9" name="Picture 8">
            <a:extLst>
              <a:ext uri="{FF2B5EF4-FFF2-40B4-BE49-F238E27FC236}">
                <a16:creationId xmlns:a16="http://schemas.microsoft.com/office/drawing/2014/main" id="{EF3E17BF-CCB1-5D02-9ABC-00BC9CA452B9}"/>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3797317" y="4467027"/>
            <a:ext cx="1491540" cy="994360"/>
          </a:xfrm>
          <a:prstGeom prst="rect">
            <a:avLst/>
          </a:prstGeom>
        </p:spPr>
      </p:pic>
      <p:pic>
        <p:nvPicPr>
          <p:cNvPr id="12" name="Picture 11">
            <a:extLst>
              <a:ext uri="{FF2B5EF4-FFF2-40B4-BE49-F238E27FC236}">
                <a16:creationId xmlns:a16="http://schemas.microsoft.com/office/drawing/2014/main" id="{A9731CA3-283C-8547-6107-CFD8093186D2}"/>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5551693" y="4467027"/>
            <a:ext cx="1490679" cy="993786"/>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176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Fave Script Bold Pro</vt:lpstr>
      <vt:lpstr>Office Theme</vt:lpstr>
      <vt:lpstr>Open House Sunday 12-5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20</cp:revision>
  <dcterms:created xsi:type="dcterms:W3CDTF">2022-10-19T11:58:47Z</dcterms:created>
  <dcterms:modified xsi:type="dcterms:W3CDTF">2023-10-26T17:47:17Z</dcterms:modified>
</cp:coreProperties>
</file>