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1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9" d="100"/>
          <a:sy n="59" d="100"/>
        </p:scale>
        <p:origin x="2825" y="5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9/28/2021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229600" cy="4282371"/>
          </a:xfrm>
          <a:prstGeom prst="rect">
            <a:avLst/>
          </a:prstGeom>
        </p:spPr>
      </p:pic>
      <p:sp>
        <p:nvSpPr>
          <p:cNvPr id="3" name="Subtitle 2"/>
          <p:cNvSpPr>
            <a:spLocks noGrp="1"/>
          </p:cNvSpPr>
          <p:nvPr>
            <p:ph type="subTitle" idx="1"/>
          </p:nvPr>
        </p:nvSpPr>
        <p:spPr>
          <a:xfrm>
            <a:off x="0" y="0"/>
            <a:ext cx="8229600" cy="990600"/>
          </a:xfrm>
          <a:noFill/>
        </p:spPr>
        <p:txBody>
          <a:bodyPr>
            <a:noAutofit/>
          </a:bodyPr>
          <a:lstStyle/>
          <a:p>
            <a:r>
              <a:rPr lang="en-US" sz="2800" b="1" i="1" dirty="0">
                <a:solidFill>
                  <a:schemeClr val="bg1"/>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t>New Price</a:t>
            </a:r>
          </a:p>
          <a:p>
            <a:r>
              <a:rPr lang="en-US" sz="2400" b="1" i="1" dirty="0">
                <a:solidFill>
                  <a:schemeClr val="bg1"/>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t>Minutes To Downtown With A Quiet Pond View</a:t>
            </a:r>
          </a:p>
        </p:txBody>
      </p:sp>
      <p:sp>
        <p:nvSpPr>
          <p:cNvPr id="4" name="Rectangle 3"/>
          <p:cNvSpPr/>
          <p:nvPr/>
        </p:nvSpPr>
        <p:spPr>
          <a:xfrm>
            <a:off x="116696" y="5815018"/>
            <a:ext cx="7996208" cy="1692771"/>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This property checks all of the boxes! Conveniently located less than 10 minutes from downtown Charleston or Folly Beach, you are a short Uber ride from anywhere you want to go! This two story unit overlooks a quiet pond and has an attached one-car garage. Upon entering, you will notice the soaring ceiling and light filled foyer. Hardwood floors lead to the family room featuring brand new carpet. The spacious kitchen flows into the dining area for easy entertaining. Upstairs you will find dual master bedrooms, both with </a:t>
            </a:r>
            <a:r>
              <a:rPr lang="en-US" sz="1300" dirty="0" err="1">
                <a:solidFill>
                  <a:schemeClr val="tx2"/>
                </a:solidFill>
                <a:latin typeface="Arial" panose="020B0604020202020204" pitchFamily="34" charset="0"/>
                <a:cs typeface="Arial" panose="020B0604020202020204" pitchFamily="34" charset="0"/>
              </a:rPr>
              <a:t>en</a:t>
            </a:r>
            <a:r>
              <a:rPr lang="en-US" sz="1300" dirty="0">
                <a:solidFill>
                  <a:schemeClr val="tx2"/>
                </a:solidFill>
                <a:latin typeface="Arial" panose="020B0604020202020204" pitchFamily="34" charset="0"/>
                <a:cs typeface="Arial" panose="020B0604020202020204" pitchFamily="34" charset="0"/>
              </a:rPr>
              <a:t>-suite bathrooms and a large laundry room with space for extra storage. Spend less time sitting in traffic and more enjoying the great local restaurants, the neighborhood pool or watching the ducks gather by the pond from your private patio. This one will not last!</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522952" y="9137801"/>
            <a:ext cx="705116" cy="73756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798329" y="9063673"/>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200" b="1" dirty="0">
                <a:solidFill>
                  <a:srgbClr val="003159"/>
                </a:solidFill>
                <a:latin typeface="Arial" pitchFamily="34" charset="0"/>
                <a:cs typeface="Arial" pitchFamily="34" charset="0"/>
              </a:rPr>
              <a:t>Whitley Boyd</a:t>
            </a:r>
          </a:p>
          <a:p>
            <a:pPr algn="ctr" defTabSz="914400" fontAlgn="base">
              <a:spcBef>
                <a:spcPct val="0"/>
              </a:spcBef>
              <a:spcAft>
                <a:spcPct val="0"/>
              </a:spcAft>
            </a:pPr>
            <a:endParaRPr lang="en-US" altLang="en-US" sz="500" b="1" dirty="0">
              <a:solidFill>
                <a:srgbClr val="003159"/>
              </a:solidFill>
              <a:latin typeface="Arial" pitchFamily="34" charset="0"/>
              <a:cs typeface="Arial" pitchFamily="34" charset="0"/>
            </a:endParaRP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(843) 324-4761</a:t>
            </a: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wboyd@theexchangeco.com</a:t>
            </a: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www.theexchangeco.com</a:t>
            </a:r>
            <a:endParaRPr lang="en-US" altLang="en-US" dirty="0">
              <a:solidFill>
                <a:srgbClr val="003159"/>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rgbClr val="003159"/>
                </a:solidFill>
                <a:latin typeface="Arial" pitchFamily="34" charset="0"/>
                <a:cs typeface="Arial" pitchFamily="34" charset="0"/>
              </a:rPr>
              <a:t>The Exchange Company, LLC | 49 Calhoun St | Charleston, SC 29401</a:t>
            </a:r>
            <a:endParaRPr lang="en-US" altLang="en-US" sz="1400" dirty="0">
              <a:solidFill>
                <a:srgbClr val="003159"/>
              </a:solidFill>
              <a:latin typeface="Arial" pitchFamily="34" charset="0"/>
              <a:cs typeface="Arial" pitchFamily="34" charset="0"/>
            </a:endParaRPr>
          </a:p>
        </p:txBody>
      </p:sp>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6192065" y="9239885"/>
            <a:ext cx="1808141"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sp>
        <p:nvSpPr>
          <p:cNvPr id="8" name="Text Box 15"/>
          <p:cNvSpPr txBox="1">
            <a:spLocks noChangeArrowheads="1"/>
          </p:cNvSpPr>
          <p:nvPr/>
        </p:nvSpPr>
        <p:spPr bwMode="auto">
          <a:xfrm>
            <a:off x="113490" y="3551043"/>
            <a:ext cx="8001000" cy="7313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b="1" dirty="0">
                <a:solidFill>
                  <a:schemeClr val="bg1"/>
                </a:solidFill>
                <a:latin typeface="Arial" panose="020B0604020202020204" pitchFamily="34" charset="0"/>
                <a:cs typeface="Arial" panose="020B0604020202020204" pitchFamily="34" charset="0"/>
              </a:rPr>
              <a:t>37 Rivers Point C</a:t>
            </a:r>
            <a:br>
              <a:rPr lang="en-US" b="1" dirty="0">
                <a:solidFill>
                  <a:schemeClr val="bg1"/>
                </a:solidFill>
                <a:latin typeface="Arial" panose="020B0604020202020204" pitchFamily="34" charset="0"/>
                <a:cs typeface="Arial" panose="020B0604020202020204" pitchFamily="34" charset="0"/>
              </a:rPr>
            </a:br>
            <a:r>
              <a:rPr lang="en-US" sz="1600" dirty="0">
                <a:solidFill>
                  <a:schemeClr val="bg1"/>
                </a:solidFill>
                <a:latin typeface="Arial" panose="020B0604020202020204" pitchFamily="34" charset="0"/>
                <a:cs typeface="Arial" panose="020B0604020202020204" pitchFamily="34" charset="0"/>
              </a:rPr>
              <a:t>Rivers Point Row | Charleston, SC 29412 | MLS# 21020094 | $295,000</a:t>
            </a:r>
            <a:endParaRPr lang="en-US" sz="1800" dirty="0">
              <a:solidFill>
                <a:schemeClr val="bg1"/>
              </a:solidFill>
              <a:latin typeface="Arial" panose="020B0604020202020204" pitchFamily="34" charset="0"/>
              <a:cs typeface="Arial" panose="020B0604020202020204" pitchFamily="34" charset="0"/>
            </a:endParaRPr>
          </a:p>
        </p:txBody>
      </p:sp>
      <p:pic>
        <p:nvPicPr>
          <p:cNvPr id="14" name="Picture 5">
            <a:extLst>
              <a:ext uri="{FF2B5EF4-FFF2-40B4-BE49-F238E27FC236}">
                <a16:creationId xmlns:a16="http://schemas.microsoft.com/office/drawing/2014/main" id="{254C51AF-791C-418F-9D9F-94196B23F6E8}"/>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295400" y="8001000"/>
            <a:ext cx="1243250" cy="448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9" name="Picture 7">
            <a:extLst>
              <a:ext uri="{FF2B5EF4-FFF2-40B4-BE49-F238E27FC236}">
                <a16:creationId xmlns:a16="http://schemas.microsoft.com/office/drawing/2014/main" id="{97138DFE-3D52-40D7-8BD5-CC37C892D349}"/>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tretch/>
        </p:blipFill>
        <p:spPr bwMode="auto">
          <a:xfrm>
            <a:off x="127269" y="7695230"/>
            <a:ext cx="2508256" cy="118872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0" name="Picture 7">
            <a:extLst>
              <a:ext uri="{FF2B5EF4-FFF2-40B4-BE49-F238E27FC236}">
                <a16:creationId xmlns:a16="http://schemas.microsoft.com/office/drawing/2014/main" id="{25434429-9487-42F3-AD19-F76512059030}"/>
              </a:ext>
            </a:extLst>
          </p:cNvPr>
          <p:cNvPicPr>
            <a:picLocks noChangeAspect="1" noChangeArrowheads="1"/>
          </p:cNvPicPr>
          <p:nvPr/>
        </p:nvPicPr>
        <p:blipFill>
          <a:blip r:embed="rId7">
            <a:extLst>
              <a:ext uri="{28A0092B-C50C-407E-A947-70E740481C1C}">
                <a14:useLocalDpi xmlns:a14="http://schemas.microsoft.com/office/drawing/2010/main" val="0"/>
              </a:ext>
            </a:extLst>
          </a:blip>
          <a:stretch/>
        </p:blipFill>
        <p:spPr bwMode="auto">
          <a:xfrm>
            <a:off x="5562439" y="7695230"/>
            <a:ext cx="2547259" cy="118872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1" name="Picture 7">
            <a:extLst>
              <a:ext uri="{FF2B5EF4-FFF2-40B4-BE49-F238E27FC236}">
                <a16:creationId xmlns:a16="http://schemas.microsoft.com/office/drawing/2014/main" id="{4F8BAFC9-9DBE-4B8E-96E3-82FB3E72B76C}"/>
              </a:ext>
            </a:extLst>
          </p:cNvPr>
          <p:cNvPicPr>
            <a:picLocks noChangeAspect="1" noChangeArrowheads="1"/>
          </p:cNvPicPr>
          <p:nvPr/>
        </p:nvPicPr>
        <p:blipFill>
          <a:blip r:embed="rId8">
            <a:extLst>
              <a:ext uri="{28A0092B-C50C-407E-A947-70E740481C1C}">
                <a14:useLocalDpi xmlns:a14="http://schemas.microsoft.com/office/drawing/2010/main" val="0"/>
              </a:ext>
            </a:extLst>
          </a:blip>
          <a:stretch/>
        </p:blipFill>
        <p:spPr bwMode="auto">
          <a:xfrm>
            <a:off x="3207441" y="7695230"/>
            <a:ext cx="1783081" cy="118872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7">
            <a:extLst>
              <a:ext uri="{FF2B5EF4-FFF2-40B4-BE49-F238E27FC236}">
                <a16:creationId xmlns:a16="http://schemas.microsoft.com/office/drawing/2014/main" id="{5F8E3EA5-E725-4B86-8A61-1FD52AF07EC2}"/>
              </a:ext>
            </a:extLst>
          </p:cNvPr>
          <p:cNvPicPr>
            <a:picLocks noChangeArrowheads="1"/>
          </p:cNvPicPr>
          <p:nvPr/>
        </p:nvPicPr>
        <p:blipFill>
          <a:blip r:embed="rId9">
            <a:extLst>
              <a:ext uri="{28A0092B-C50C-407E-A947-70E740481C1C}">
                <a14:useLocalDpi xmlns:a14="http://schemas.microsoft.com/office/drawing/2010/main" val="0"/>
              </a:ext>
            </a:extLst>
          </a:blip>
          <a:srcRect/>
          <a:stretch/>
        </p:blipFill>
        <p:spPr bwMode="auto">
          <a:xfrm>
            <a:off x="127270" y="4623700"/>
            <a:ext cx="1490096" cy="98843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a:extLst>
              <a:ext uri="{FF2B5EF4-FFF2-40B4-BE49-F238E27FC236}">
                <a16:creationId xmlns:a16="http://schemas.microsoft.com/office/drawing/2014/main" id="{B43CFE39-9AAF-43AB-B272-7E91B97DF181}"/>
              </a:ext>
            </a:extLst>
          </p:cNvPr>
          <p:cNvPicPr>
            <a:picLocks noChangeArrowheads="1"/>
          </p:cNvPicPr>
          <p:nvPr/>
        </p:nvPicPr>
        <p:blipFill>
          <a:blip r:embed="rId10">
            <a:extLst>
              <a:ext uri="{28A0092B-C50C-407E-A947-70E740481C1C}">
                <a14:useLocalDpi xmlns:a14="http://schemas.microsoft.com/office/drawing/2010/main" val="0"/>
              </a:ext>
            </a:extLst>
          </a:blip>
          <a:srcRect/>
          <a:stretch/>
        </p:blipFill>
        <p:spPr bwMode="auto">
          <a:xfrm>
            <a:off x="1740161" y="4623700"/>
            <a:ext cx="1506795" cy="100453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7">
            <a:extLst>
              <a:ext uri="{FF2B5EF4-FFF2-40B4-BE49-F238E27FC236}">
                <a16:creationId xmlns:a16="http://schemas.microsoft.com/office/drawing/2014/main" id="{80A86914-51F1-4017-A2BD-DB74C5D65479}"/>
              </a:ext>
            </a:extLst>
          </p:cNvPr>
          <p:cNvPicPr>
            <a:picLocks noChangeArrowheads="1"/>
          </p:cNvPicPr>
          <p:nvPr/>
        </p:nvPicPr>
        <p:blipFill>
          <a:blip r:embed="rId11">
            <a:extLst>
              <a:ext uri="{28A0092B-C50C-407E-A947-70E740481C1C}">
                <a14:useLocalDpi xmlns:a14="http://schemas.microsoft.com/office/drawing/2010/main" val="0"/>
              </a:ext>
            </a:extLst>
          </a:blip>
          <a:srcRect/>
          <a:stretch/>
        </p:blipFill>
        <p:spPr bwMode="auto">
          <a:xfrm>
            <a:off x="4989129" y="4623700"/>
            <a:ext cx="1493821" cy="100584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2" name="Picture 7">
            <a:extLst>
              <a:ext uri="{FF2B5EF4-FFF2-40B4-BE49-F238E27FC236}">
                <a16:creationId xmlns:a16="http://schemas.microsoft.com/office/drawing/2014/main" id="{A13BAB00-B458-4E27-9D79-93A54429D6AD}"/>
              </a:ext>
            </a:extLst>
          </p:cNvPr>
          <p:cNvPicPr>
            <a:picLocks noChangeArrowheads="1"/>
          </p:cNvPicPr>
          <p:nvPr/>
        </p:nvPicPr>
        <p:blipFill>
          <a:blip r:embed="rId12">
            <a:extLst>
              <a:ext uri="{28A0092B-C50C-407E-A947-70E740481C1C}">
                <a14:useLocalDpi xmlns:a14="http://schemas.microsoft.com/office/drawing/2010/main" val="0"/>
              </a:ext>
            </a:extLst>
          </a:blip>
          <a:srcRect/>
          <a:stretch/>
        </p:blipFill>
        <p:spPr bwMode="auto">
          <a:xfrm>
            <a:off x="6604868" y="4623700"/>
            <a:ext cx="1504830" cy="99820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3" name="Picture 7">
            <a:extLst>
              <a:ext uri="{FF2B5EF4-FFF2-40B4-BE49-F238E27FC236}">
                <a16:creationId xmlns:a16="http://schemas.microsoft.com/office/drawing/2014/main" id="{86648D65-0DD0-457B-BF7F-93E2F91013F3}"/>
              </a:ext>
            </a:extLst>
          </p:cNvPr>
          <p:cNvPicPr>
            <a:picLocks noChangeArrowheads="1"/>
          </p:cNvPicPr>
          <p:nvPr/>
        </p:nvPicPr>
        <p:blipFill>
          <a:blip r:embed="rId13">
            <a:extLst>
              <a:ext uri="{28A0092B-C50C-407E-A947-70E740481C1C}">
                <a14:useLocalDpi xmlns:a14="http://schemas.microsoft.com/office/drawing/2010/main" val="0"/>
              </a:ext>
            </a:extLst>
          </a:blip>
          <a:srcRect/>
          <a:stretch/>
        </p:blipFill>
        <p:spPr bwMode="auto">
          <a:xfrm>
            <a:off x="3361082" y="4623700"/>
            <a:ext cx="1505815" cy="100387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554</TotalTime>
  <Words>206</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84</cp:revision>
  <dcterms:created xsi:type="dcterms:W3CDTF">2006-08-16T00:00:00Z</dcterms:created>
  <dcterms:modified xsi:type="dcterms:W3CDTF">2021-09-28T19:17:15Z</dcterms:modified>
</cp:coreProperties>
</file>