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97F"/>
    <a:srgbClr val="B6B5B1"/>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62" y="9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1/11/2020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2.jpeg"/><Relationship Id="rId7" Type="http://schemas.openxmlformats.org/officeDocument/2006/relationships/image" Target="../media/image5.jpeg"/><Relationship Id="rId12" Type="http://schemas.openxmlformats.org/officeDocument/2006/relationships/image" Target="../media/image10.jpg"/><Relationship Id="rId2" Type="http://schemas.openxmlformats.org/officeDocument/2006/relationships/image" Target="../media/image1.png"/><Relationship Id="rId16" Type="http://schemas.openxmlformats.org/officeDocument/2006/relationships/hyperlink" Target="http://www.seaydevelopment.com/" TargetMode="External"/><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g"/><Relationship Id="rId15" Type="http://schemas.openxmlformats.org/officeDocument/2006/relationships/image" Target="../media/image13.jpeg"/><Relationship Id="rId10" Type="http://schemas.openxmlformats.org/officeDocument/2006/relationships/image" Target="../media/image8.jpg"/><Relationship Id="rId4" Type="http://schemas.openxmlformats.org/officeDocument/2006/relationships/hyperlink" Target="mailto:john@teffeau.com" TargetMode="External"/><Relationship Id="rId9" Type="http://schemas.openxmlformats.org/officeDocument/2006/relationships/image" Target="../media/image7.jpeg"/><Relationship Id="rId14" Type="http://schemas.openxmlformats.org/officeDocument/2006/relationships/image" Target="../media/image1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1"/>
            <a:ext cx="8229600" cy="783336"/>
          </a:xfrm>
          <a:prstGeom prst="rect">
            <a:avLst/>
          </a:prstGeom>
          <a:solidFill>
            <a:srgbClr val="000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228599" y="8930872"/>
            <a:ext cx="7772400" cy="60728"/>
          </a:xfrm>
          <a:prstGeom prst="rect">
            <a:avLst/>
          </a:prstGeom>
          <a:solidFill>
            <a:srgbClr val="000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228600" y="15241"/>
            <a:ext cx="7772400" cy="705887"/>
          </a:xfrm>
        </p:spPr>
        <p:txBody>
          <a:bodyPr anchor="ctr">
            <a:noAutofit/>
          </a:bodyPr>
          <a:lstStyle/>
          <a:p>
            <a:r>
              <a:rPr lang="en-US" sz="3600" b="1" i="1">
                <a:solidFill>
                  <a:srgbClr val="FFFF00"/>
                </a:solidFill>
                <a:effectLst>
                  <a:outerShdw blurRad="38100" dist="38100" dir="2700000" algn="tl">
                    <a:srgbClr val="000000">
                      <a:alpha val="43137"/>
                    </a:srgbClr>
                  </a:outerShdw>
                </a:effectLst>
                <a:latin typeface="Waukegan LDO Extended" panose="020C0603020202020204" pitchFamily="34" charset="0"/>
              </a:rPr>
              <a:t>Last Remaining Deep Water Lot</a:t>
            </a:r>
            <a:endParaRPr lang="en-US" sz="2000" dirty="0">
              <a:solidFill>
                <a:schemeClr val="bg1"/>
              </a:solidFill>
              <a:effectLst>
                <a:outerShdw blurRad="38100" dist="38100" dir="2700000" algn="tl">
                  <a:srgbClr val="000000">
                    <a:alpha val="43137"/>
                  </a:srgbClr>
                </a:outerShdw>
              </a:effectLst>
              <a:latin typeface="Waukegan LDO Extended" panose="020C0603020202020204" pitchFamily="34" charset="0"/>
            </a:endParaRPr>
          </a:p>
        </p:txBody>
      </p:sp>
      <p:sp>
        <p:nvSpPr>
          <p:cNvPr id="3" name="Subtitle 2"/>
          <p:cNvSpPr>
            <a:spLocks noGrp="1"/>
          </p:cNvSpPr>
          <p:nvPr>
            <p:ph type="subTitle" idx="1"/>
          </p:nvPr>
        </p:nvSpPr>
        <p:spPr>
          <a:xfrm>
            <a:off x="3505200" y="919733"/>
            <a:ext cx="4495799" cy="4362076"/>
          </a:xfrm>
          <a:noFill/>
        </p:spPr>
        <p:txBody>
          <a:bodyPr anchor="ctr">
            <a:normAutofit/>
          </a:bodyPr>
          <a:lstStyle/>
          <a:p>
            <a:r>
              <a:rPr lang="en-US" sz="2800" b="1" dirty="0">
                <a:solidFill>
                  <a:srgbClr val="00097F"/>
                </a:solidFill>
                <a:latin typeface="Waukegan LDO Extended" panose="020C0603020202020204" pitchFamily="34" charset="0"/>
              </a:rPr>
              <a:t>3817 Col Vanderhorst Cir</a:t>
            </a:r>
          </a:p>
          <a:p>
            <a:r>
              <a:rPr lang="en-US" sz="1900" dirty="0">
                <a:solidFill>
                  <a:srgbClr val="00097F"/>
                </a:solidFill>
                <a:latin typeface="Waukegan LDO Extended" panose="020C0603020202020204" pitchFamily="34" charset="0"/>
              </a:rPr>
              <a:t>Dunes West</a:t>
            </a:r>
            <a:br>
              <a:rPr lang="en-US" sz="1900" dirty="0">
                <a:solidFill>
                  <a:srgbClr val="00097F"/>
                </a:solidFill>
                <a:latin typeface="Waukegan LDO Extended" panose="020C0603020202020204" pitchFamily="34" charset="0"/>
              </a:rPr>
            </a:br>
            <a:r>
              <a:rPr lang="en-US" sz="1900" dirty="0">
                <a:solidFill>
                  <a:srgbClr val="00097F"/>
                </a:solidFill>
                <a:latin typeface="Waukegan LDO Extended" panose="020C0603020202020204" pitchFamily="34" charset="0"/>
              </a:rPr>
              <a:t>Mount Pleasant, SC 29466</a:t>
            </a:r>
            <a:br>
              <a:rPr lang="en-US" sz="1900" dirty="0">
                <a:solidFill>
                  <a:srgbClr val="00097F"/>
                </a:solidFill>
                <a:latin typeface="Waukegan LDO Extended" panose="020C0603020202020204" pitchFamily="34" charset="0"/>
              </a:rPr>
            </a:br>
            <a:r>
              <a:rPr lang="en-US" sz="1900" dirty="0">
                <a:solidFill>
                  <a:srgbClr val="00097F"/>
                </a:solidFill>
                <a:latin typeface="Waukegan LDO Extended" panose="020C0603020202020204" pitchFamily="34" charset="0"/>
              </a:rPr>
              <a:t>MLS# 19024923 ~ $474,999</a:t>
            </a:r>
            <a:endParaRPr lang="en-US" sz="1900" dirty="0">
              <a:solidFill>
                <a:srgbClr val="00097F"/>
              </a:solidFill>
              <a:highlight>
                <a:srgbClr val="00097F"/>
              </a:highlight>
              <a:latin typeface="Waukegan LDO Extended" panose="020C0603020202020204" pitchFamily="34" charset="0"/>
            </a:endParaRPr>
          </a:p>
          <a:p>
            <a:endParaRPr lang="en-US" sz="1600" dirty="0">
              <a:solidFill>
                <a:schemeClr val="tx1"/>
              </a:solidFill>
              <a:latin typeface="Eras Light ITC" panose="020B0402030504020804" pitchFamily="34" charset="0"/>
            </a:endParaRPr>
          </a:p>
          <a:p>
            <a:r>
              <a:rPr lang="en-US" sz="1600" dirty="0">
                <a:solidFill>
                  <a:schemeClr val="tx1"/>
                </a:solidFill>
                <a:latin typeface="Waukegan LDO" panose="020C0603020202020204" pitchFamily="34" charset="0"/>
              </a:rPr>
              <a:t>Gorgeous wooded 1.2 acre deep water lot in the estate section of Dunes West. Private dock in place with the ability to increase the size of the pier head, float and lift. Custom home plans available. Combine it with the next door estate located at 2282 Captain Waring Court for the ultimate private deep water estate. Agent is related to seller of 3817 Colonel Vanderhorst Circle and is the owner of 2282 Captain Waring Court.</a:t>
            </a:r>
            <a:endParaRPr lang="en-US" sz="1600" i="1" dirty="0">
              <a:solidFill>
                <a:schemeClr val="tx1"/>
              </a:solidFill>
              <a:latin typeface="Waukegan LDO" panose="020C0603020202020204"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204075307"/>
              </p:ext>
            </p:extLst>
          </p:nvPr>
        </p:nvGraphicFramePr>
        <p:xfrm>
          <a:off x="-2590800" y="5451491"/>
          <a:ext cx="4018490" cy="1788930"/>
        </p:xfrm>
        <a:graphic>
          <a:graphicData uri="http://schemas.openxmlformats.org/drawingml/2006/table">
            <a:tbl>
              <a:tblPr firstRow="1" bandRow="1">
                <a:tableStyleId>{5C22544A-7EE6-4342-B048-85BDC9FD1C3A}</a:tableStyleId>
              </a:tblPr>
              <a:tblGrid>
                <a:gridCol w="1275261">
                  <a:extLst>
                    <a:ext uri="{9D8B030D-6E8A-4147-A177-3AD203B41FA5}">
                      <a16:colId xmlns:a16="http://schemas.microsoft.com/office/drawing/2014/main" val="1116633679"/>
                    </a:ext>
                  </a:extLst>
                </a:gridCol>
                <a:gridCol w="2743229">
                  <a:extLst>
                    <a:ext uri="{9D8B030D-6E8A-4147-A177-3AD203B41FA5}">
                      <a16:colId xmlns:a16="http://schemas.microsoft.com/office/drawing/2014/main" val="1560322096"/>
                    </a:ext>
                  </a:extLst>
                </a:gridCol>
              </a:tblGrid>
              <a:tr h="198770">
                <a:tc>
                  <a:txBody>
                    <a:bodyPr/>
                    <a:lstStyle/>
                    <a:p>
                      <a:r>
                        <a:rPr lang="en-US" sz="1100" b="0" dirty="0">
                          <a:solidFill>
                            <a:srgbClr val="00097F"/>
                          </a:solidFill>
                          <a:latin typeface="Waukegan LDO" panose="020C0603020202020204" pitchFamily="34" charset="0"/>
                        </a:rPr>
                        <a:t>MLS ID:</a:t>
                      </a:r>
                    </a:p>
                  </a:txBody>
                  <a:tcPr marL="0" marR="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r>
                        <a:rPr lang="en-US" sz="1100" b="0" dirty="0">
                          <a:solidFill>
                            <a:srgbClr val="00097F"/>
                          </a:solidFill>
                          <a:latin typeface="Waukegan LDO" panose="020C0603020202020204" pitchFamily="34" charset="0"/>
                        </a:rPr>
                        <a:t>19012803</a:t>
                      </a:r>
                    </a:p>
                  </a:txBody>
                  <a:tcPr marL="0" marR="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688078370"/>
                  </a:ext>
                </a:extLst>
              </a:tr>
              <a:tr h="198770">
                <a:tc>
                  <a:txBody>
                    <a:bodyPr/>
                    <a:lstStyle/>
                    <a:p>
                      <a:r>
                        <a:rPr lang="en-US" sz="1100" b="0" dirty="0">
                          <a:solidFill>
                            <a:srgbClr val="00097F"/>
                          </a:solidFill>
                          <a:latin typeface="Waukegan LDO" panose="020C0603020202020204" pitchFamily="34" charset="0"/>
                        </a:rPr>
                        <a:t>Sale Price:</a:t>
                      </a:r>
                    </a:p>
                  </a:txBody>
                  <a:tcPr marL="0" marR="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r>
                        <a:rPr lang="en-US" sz="1100" b="0" dirty="0">
                          <a:solidFill>
                            <a:srgbClr val="00097F"/>
                          </a:solidFill>
                          <a:latin typeface="Waukegan LDO" panose="020C0603020202020204" pitchFamily="34" charset="0"/>
                        </a:rPr>
                        <a:t>$1,100,000</a:t>
                      </a:r>
                    </a:p>
                  </a:txBody>
                  <a:tcPr marL="0" marR="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110752403"/>
                  </a:ext>
                </a:extLst>
              </a:tr>
              <a:tr h="198770">
                <a:tc>
                  <a:txBody>
                    <a:bodyPr/>
                    <a:lstStyle/>
                    <a:p>
                      <a:r>
                        <a:rPr lang="en-US" sz="1100" b="0" dirty="0">
                          <a:solidFill>
                            <a:srgbClr val="00097F"/>
                          </a:solidFill>
                          <a:latin typeface="Waukegan LDO" panose="020C0603020202020204" pitchFamily="34" charset="0"/>
                        </a:rPr>
                        <a:t>Area:</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100" b="0" dirty="0">
                          <a:solidFill>
                            <a:srgbClr val="00097F"/>
                          </a:solidFill>
                          <a:latin typeface="Waukegan LDO" panose="020C0603020202020204" pitchFamily="34" charset="0"/>
                        </a:rPr>
                        <a:t>77 - Daniel Island</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823587458"/>
                  </a:ext>
                </a:extLst>
              </a:tr>
              <a:tr h="198770">
                <a:tc>
                  <a:txBody>
                    <a:bodyPr/>
                    <a:lstStyle/>
                    <a:p>
                      <a:r>
                        <a:rPr lang="en-US" sz="1100" b="0" dirty="0">
                          <a:solidFill>
                            <a:srgbClr val="00097F"/>
                          </a:solidFill>
                          <a:latin typeface="Waukegan LDO" panose="020C0603020202020204" pitchFamily="34" charset="0"/>
                        </a:rPr>
                        <a:t>Bedrooms:</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100" b="0" dirty="0">
                          <a:solidFill>
                            <a:srgbClr val="00097F"/>
                          </a:solidFill>
                          <a:latin typeface="Waukegan LDO" panose="020C0603020202020204" pitchFamily="34" charset="0"/>
                        </a:rPr>
                        <a:t>3</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786060921"/>
                  </a:ext>
                </a:extLst>
              </a:tr>
              <a:tr h="198770">
                <a:tc>
                  <a:txBody>
                    <a:bodyPr/>
                    <a:lstStyle/>
                    <a:p>
                      <a:r>
                        <a:rPr lang="en-US" sz="1100" b="0" dirty="0">
                          <a:solidFill>
                            <a:srgbClr val="00097F"/>
                          </a:solidFill>
                          <a:latin typeface="Waukegan LDO" panose="020C0603020202020204" pitchFamily="34" charset="0"/>
                        </a:rPr>
                        <a:t>Bathrooms</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100" b="0" dirty="0">
                          <a:solidFill>
                            <a:srgbClr val="00097F"/>
                          </a:solidFill>
                          <a:latin typeface="Waukegan LDO" panose="020C0603020202020204" pitchFamily="34" charset="0"/>
                        </a:rPr>
                        <a:t>3½ </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368646222"/>
                  </a:ext>
                </a:extLst>
              </a:tr>
              <a:tr h="198770">
                <a:tc>
                  <a:txBody>
                    <a:bodyPr/>
                    <a:lstStyle/>
                    <a:p>
                      <a:r>
                        <a:rPr lang="en-US" sz="1100" b="0" dirty="0" err="1">
                          <a:solidFill>
                            <a:srgbClr val="00097F"/>
                          </a:solidFill>
                          <a:latin typeface="Waukegan LDO" panose="020C0603020202020204" pitchFamily="34" charset="0"/>
                        </a:rPr>
                        <a:t>Apx</a:t>
                      </a:r>
                      <a:r>
                        <a:rPr lang="en-US" sz="1100" b="0" dirty="0">
                          <a:solidFill>
                            <a:srgbClr val="00097F"/>
                          </a:solidFill>
                          <a:latin typeface="Waukegan LDO" panose="020C0603020202020204" pitchFamily="34" charset="0"/>
                        </a:rPr>
                        <a:t>. </a:t>
                      </a:r>
                      <a:r>
                        <a:rPr lang="en-US" sz="1100" b="0" dirty="0" err="1">
                          <a:solidFill>
                            <a:srgbClr val="00097F"/>
                          </a:solidFill>
                          <a:latin typeface="Waukegan LDO" panose="020C0603020202020204" pitchFamily="34" charset="0"/>
                        </a:rPr>
                        <a:t>SqFt</a:t>
                      </a:r>
                      <a:r>
                        <a:rPr lang="en-US" sz="1100" b="0" dirty="0">
                          <a:solidFill>
                            <a:srgbClr val="00097F"/>
                          </a:solidFill>
                          <a:latin typeface="Waukegan LDO" panose="020C0603020202020204" pitchFamily="34" charset="0"/>
                        </a:rPr>
                        <a:t>:</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100" b="0" dirty="0">
                          <a:solidFill>
                            <a:srgbClr val="00097F"/>
                          </a:solidFill>
                          <a:latin typeface="Waukegan LDO" panose="020C0603020202020204" pitchFamily="34" charset="0"/>
                        </a:rPr>
                        <a:t>3,251</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742041145"/>
                  </a:ext>
                </a:extLst>
              </a:tr>
              <a:tr h="198770">
                <a:tc>
                  <a:txBody>
                    <a:bodyPr/>
                    <a:lstStyle/>
                    <a:p>
                      <a:r>
                        <a:rPr lang="en-US" sz="1100" b="0" dirty="0">
                          <a:solidFill>
                            <a:srgbClr val="00097F"/>
                          </a:solidFill>
                          <a:latin typeface="Waukegan LDO" panose="020C0603020202020204" pitchFamily="34" charset="0"/>
                        </a:rPr>
                        <a:t>Year Built:</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100" b="0" dirty="0">
                          <a:solidFill>
                            <a:srgbClr val="00097F"/>
                          </a:solidFill>
                          <a:latin typeface="Waukegan LDO" panose="020C0603020202020204" pitchFamily="34" charset="0"/>
                        </a:rPr>
                        <a:t>2008</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435683086"/>
                  </a:ext>
                </a:extLst>
              </a:tr>
              <a:tr h="198770">
                <a:tc>
                  <a:txBody>
                    <a:bodyPr/>
                    <a:lstStyle/>
                    <a:p>
                      <a:r>
                        <a:rPr lang="en-US" sz="1100" b="0" dirty="0">
                          <a:solidFill>
                            <a:srgbClr val="00097F"/>
                          </a:solidFill>
                          <a:latin typeface="Waukegan LDO" panose="020C0603020202020204" pitchFamily="34" charset="0"/>
                        </a:rPr>
                        <a:t>County:</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100" b="0" dirty="0">
                          <a:solidFill>
                            <a:srgbClr val="00097F"/>
                          </a:solidFill>
                          <a:latin typeface="Waukegan LDO" panose="020C0603020202020204" pitchFamily="34" charset="0"/>
                        </a:rPr>
                        <a:t>Berkeley</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920385024"/>
                  </a:ext>
                </a:extLst>
              </a:tr>
              <a:tr h="198770">
                <a:tc>
                  <a:txBody>
                    <a:bodyPr/>
                    <a:lstStyle/>
                    <a:p>
                      <a:r>
                        <a:rPr lang="en-US" sz="1100" b="0" dirty="0">
                          <a:solidFill>
                            <a:srgbClr val="00097F"/>
                          </a:solidFill>
                          <a:latin typeface="Waukegan LDO" panose="020C0603020202020204" pitchFamily="34" charset="0"/>
                        </a:rPr>
                        <a:t>Tax Map #:</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100" b="0" dirty="0">
                          <a:solidFill>
                            <a:srgbClr val="00097F"/>
                          </a:solidFill>
                          <a:latin typeface="Waukegan LDO" panose="020C0603020202020204" pitchFamily="34" charset="0"/>
                        </a:rPr>
                        <a:t>2760502005</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10933123"/>
                  </a:ext>
                </a:extLst>
              </a:tr>
            </a:tbl>
          </a:graphicData>
        </a:graphic>
      </p:graphicFrame>
      <p:pic>
        <p:nvPicPr>
          <p:cNvPr id="4" name="Picture 3"/>
          <p:cNvPicPr>
            <a:picLocks noChangeAspect="1"/>
          </p:cNvPicPr>
          <p:nvPr/>
        </p:nvPicPr>
        <p:blipFill>
          <a:blip r:embed="rId2">
            <a:duotone>
              <a:prstClr val="black"/>
              <a:schemeClr val="tx2">
                <a:tint val="45000"/>
                <a:satMod val="400000"/>
              </a:schemeClr>
            </a:duotone>
            <a:extLst>
              <a:ext uri="{28A0092B-C50C-407E-A947-70E740481C1C}">
                <a14:useLocalDpi xmlns:a14="http://schemas.microsoft.com/office/drawing/2010/main" val="0"/>
              </a:ext>
            </a:extLst>
          </a:blip>
          <a:srcRect/>
          <a:stretch/>
        </p:blipFill>
        <p:spPr>
          <a:xfrm>
            <a:off x="8695925" y="7688517"/>
            <a:ext cx="2340373" cy="546087"/>
          </a:xfrm>
          <a:prstGeom prst="rect">
            <a:avLst/>
          </a:prstGeom>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3820387" y="9115932"/>
            <a:ext cx="588829" cy="793571"/>
          </a:xfrm>
          <a:prstGeom prst="rect">
            <a:avLst/>
          </a:prstGeom>
        </p:spPr>
      </p:pic>
      <p:sp>
        <p:nvSpPr>
          <p:cNvPr id="16" name="Subtitle 2"/>
          <p:cNvSpPr txBox="1">
            <a:spLocks/>
          </p:cNvSpPr>
          <p:nvPr/>
        </p:nvSpPr>
        <p:spPr>
          <a:xfrm>
            <a:off x="228600" y="9127921"/>
            <a:ext cx="2963485" cy="769590"/>
          </a:xfrm>
          <a:prstGeom prst="rect">
            <a:avLst/>
          </a:prstGeom>
          <a:noFill/>
        </p:spPr>
        <p:txBody>
          <a:bodyPr vert="horz" lIns="101882" tIns="50941" rIns="101882" bIns="50941" numCol="1" rtlCol="0" anchor="ctr">
            <a:normAutofit/>
          </a:bodyPr>
          <a:lstStyle>
            <a:lvl1pPr marL="0" indent="0" algn="ctr" defTabSz="1018824" rtl="0" eaLnBrk="1" latinLnBrk="0" hangingPunct="1">
              <a:spcBef>
                <a:spcPct val="20000"/>
              </a:spcBef>
              <a:buFont typeface="Arial" pitchFamily="34" charset="0"/>
              <a:buNone/>
              <a:defRPr sz="3600" kern="1200">
                <a:solidFill>
                  <a:schemeClr val="tx1">
                    <a:tint val="75000"/>
                  </a:schemeClr>
                </a:solidFill>
                <a:latin typeface="+mn-lt"/>
                <a:ea typeface="+mn-ea"/>
                <a:cs typeface="+mn-cs"/>
              </a:defRPr>
            </a:lvl1pPr>
            <a:lvl2pPr marL="509412" indent="0" algn="ctr" defTabSz="1018824" rtl="0" eaLnBrk="1" latinLnBrk="0" hangingPunct="1">
              <a:spcBef>
                <a:spcPct val="20000"/>
              </a:spcBef>
              <a:buFont typeface="Arial" pitchFamily="34" charset="0"/>
              <a:buNone/>
              <a:defRPr sz="3100" kern="1200">
                <a:solidFill>
                  <a:schemeClr val="tx1">
                    <a:tint val="75000"/>
                  </a:schemeClr>
                </a:solidFill>
                <a:latin typeface="+mn-lt"/>
                <a:ea typeface="+mn-ea"/>
                <a:cs typeface="+mn-cs"/>
              </a:defRPr>
            </a:lvl2pPr>
            <a:lvl3pPr marL="1018824" indent="0" algn="ctr" defTabSz="1018824" rtl="0" eaLnBrk="1" latinLnBrk="0" hangingPunct="1">
              <a:spcBef>
                <a:spcPct val="20000"/>
              </a:spcBef>
              <a:buFont typeface="Arial" pitchFamily="34" charset="0"/>
              <a:buNone/>
              <a:defRPr sz="2700" kern="1200">
                <a:solidFill>
                  <a:schemeClr val="tx1">
                    <a:tint val="75000"/>
                  </a:schemeClr>
                </a:solidFill>
                <a:latin typeface="+mn-lt"/>
                <a:ea typeface="+mn-ea"/>
                <a:cs typeface="+mn-cs"/>
              </a:defRPr>
            </a:lvl3pPr>
            <a:lvl4pPr marL="1528237"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4pPr>
            <a:lvl5pPr marL="2037649"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5pPr>
            <a:lvl6pPr marL="2547061"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6pPr>
            <a:lvl7pPr marL="3056473"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7pPr>
            <a:lvl8pPr marL="3565886"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8pPr>
            <a:lvl9pPr marL="4075298"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9pPr>
          </a:lstStyle>
          <a:p>
            <a:pPr algn="l"/>
            <a:r>
              <a:rPr lang="en-US" sz="1400" b="1" dirty="0">
                <a:solidFill>
                  <a:schemeClr val="tx1"/>
                </a:solidFill>
                <a:latin typeface="Waukegan LDO" panose="020C0603020202020204" pitchFamily="34" charset="0"/>
              </a:rPr>
              <a:t>John </a:t>
            </a:r>
            <a:r>
              <a:rPr lang="en-US" sz="1400" b="1" dirty="0" err="1">
                <a:solidFill>
                  <a:schemeClr val="tx1"/>
                </a:solidFill>
                <a:latin typeface="Waukegan LDO" panose="020C0603020202020204" pitchFamily="34" charset="0"/>
              </a:rPr>
              <a:t>Teffeau</a:t>
            </a:r>
            <a:r>
              <a:rPr lang="en-US" sz="1400" b="1" dirty="0">
                <a:solidFill>
                  <a:schemeClr val="tx1"/>
                </a:solidFill>
                <a:latin typeface="Waukegan LDO" panose="020C0603020202020204" pitchFamily="34" charset="0"/>
              </a:rPr>
              <a:t> </a:t>
            </a:r>
          </a:p>
          <a:p>
            <a:pPr algn="l"/>
            <a:r>
              <a:rPr lang="en-US" sz="1100" dirty="0">
                <a:solidFill>
                  <a:schemeClr val="tx1"/>
                </a:solidFill>
                <a:latin typeface="Waukegan LDO" panose="020C0603020202020204" pitchFamily="34" charset="0"/>
              </a:rPr>
              <a:t>(843) 813-1228</a:t>
            </a:r>
          </a:p>
          <a:p>
            <a:pPr algn="l"/>
            <a:r>
              <a:rPr lang="en-US" sz="1100" dirty="0">
                <a:solidFill>
                  <a:schemeClr val="tx1"/>
                </a:solidFill>
                <a:latin typeface="Waukegan LDO" panose="020C0603020202020204" pitchFamily="34" charset="0"/>
                <a:hlinkClick r:id="rId4"/>
              </a:rPr>
              <a:t>john@teffeau.com</a:t>
            </a:r>
            <a:endParaRPr lang="en-US" sz="1100" dirty="0">
              <a:solidFill>
                <a:schemeClr val="tx1"/>
              </a:solidFill>
              <a:latin typeface="Waukegan LDO" panose="020C0603020202020204" pitchFamily="34" charset="0"/>
            </a:endParaRPr>
          </a:p>
        </p:txBody>
      </p:sp>
      <p:pic>
        <p:nvPicPr>
          <p:cNvPr id="7" name="Picture 6"/>
          <p:cNvPicPr>
            <a:picLocks noChangeAspect="1"/>
          </p:cNvPicPr>
          <p:nvPr/>
        </p:nvPicPr>
        <p:blipFill>
          <a:blip r:embed="rId5">
            <a:extLst>
              <a:ext uri="{28A0092B-C50C-407E-A947-70E740481C1C}">
                <a14:useLocalDpi xmlns:a14="http://schemas.microsoft.com/office/drawing/2010/main" val="0"/>
              </a:ext>
            </a:extLst>
          </a:blip>
          <a:srcRect/>
          <a:stretch/>
        </p:blipFill>
        <p:spPr>
          <a:xfrm>
            <a:off x="228599" y="913007"/>
            <a:ext cx="3276601" cy="4368801"/>
          </a:xfrm>
          <a:prstGeom prst="rect">
            <a:avLst/>
          </a:prstGeom>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803186" y="938951"/>
            <a:ext cx="1447798" cy="965198"/>
          </a:xfrm>
          <a:prstGeom prst="rect">
            <a:avLst/>
          </a:prstGeom>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2803187" y="2007782"/>
            <a:ext cx="1443773" cy="964935"/>
          </a:xfrm>
          <a:prstGeom prst="rect">
            <a:avLst/>
          </a:prstGeom>
        </p:spPr>
      </p:pic>
      <p:pic>
        <p:nvPicPr>
          <p:cNvPr id="14" name="Picture 13"/>
          <p:cNvPicPr>
            <a:picLocks noChangeAspect="1"/>
          </p:cNvPicPr>
          <p:nvPr/>
        </p:nvPicPr>
        <p:blipFill rotWithShape="1">
          <a:blip r:embed="rId8" cstate="print">
            <a:extLst>
              <a:ext uri="{28A0092B-C50C-407E-A947-70E740481C1C}">
                <a14:useLocalDpi xmlns:a14="http://schemas.microsoft.com/office/drawing/2010/main" val="0"/>
              </a:ext>
            </a:extLst>
          </a:blip>
          <a:srcRect b="10112"/>
          <a:stretch/>
        </p:blipFill>
        <p:spPr>
          <a:xfrm>
            <a:off x="9982200" y="2148698"/>
            <a:ext cx="1447800" cy="964936"/>
          </a:xfrm>
          <a:prstGeom prst="rect">
            <a:avLst/>
          </a:prstGeom>
        </p:spPr>
      </p:pic>
      <p:pic>
        <p:nvPicPr>
          <p:cNvPr id="15" name="Picture 14"/>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2803186" y="3076344"/>
            <a:ext cx="1447797" cy="965198"/>
          </a:xfrm>
          <a:prstGeom prst="rect">
            <a:avLst/>
          </a:prstGeom>
        </p:spPr>
      </p:pic>
      <p:pic>
        <p:nvPicPr>
          <p:cNvPr id="17" name="Picture 16"/>
          <p:cNvPicPr>
            <a:picLocks noChangeAspect="1"/>
          </p:cNvPicPr>
          <p:nvPr/>
        </p:nvPicPr>
        <p:blipFill>
          <a:blip r:embed="rId10">
            <a:extLst>
              <a:ext uri="{28A0092B-C50C-407E-A947-70E740481C1C}">
                <a14:useLocalDpi xmlns:a14="http://schemas.microsoft.com/office/drawing/2010/main" val="0"/>
              </a:ext>
            </a:extLst>
          </a:blip>
          <a:srcRect/>
          <a:stretch/>
        </p:blipFill>
        <p:spPr>
          <a:xfrm>
            <a:off x="228598" y="5451491"/>
            <a:ext cx="5493503" cy="3322458"/>
          </a:xfrm>
          <a:prstGeom prst="rect">
            <a:avLst/>
          </a:prstGeom>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9986225" y="3217172"/>
            <a:ext cx="1439753" cy="965198"/>
          </a:xfrm>
          <a:prstGeom prst="rect">
            <a:avLst/>
          </a:prstGeom>
        </p:spPr>
      </p:pic>
      <p:pic>
        <p:nvPicPr>
          <p:cNvPr id="20" name="Picture 19">
            <a:extLst>
              <a:ext uri="{FF2B5EF4-FFF2-40B4-BE49-F238E27FC236}">
                <a16:creationId xmlns:a16="http://schemas.microsoft.com/office/drawing/2014/main" id="{F284A4C5-3EA1-423C-BDF9-4519528E9B7A}"/>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5943600" y="7230899"/>
            <a:ext cx="2057400" cy="1543050"/>
          </a:xfrm>
          <a:prstGeom prst="rect">
            <a:avLst/>
          </a:prstGeom>
        </p:spPr>
      </p:pic>
      <p:pic>
        <p:nvPicPr>
          <p:cNvPr id="21" name="Picture 20">
            <a:extLst>
              <a:ext uri="{FF2B5EF4-FFF2-40B4-BE49-F238E27FC236}">
                <a16:creationId xmlns:a16="http://schemas.microsoft.com/office/drawing/2014/main" id="{73249C8C-8994-489D-B6F1-DA1C9318DA94}"/>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9948153" y="4729288"/>
            <a:ext cx="1706880" cy="1280160"/>
          </a:xfrm>
          <a:prstGeom prst="rect">
            <a:avLst/>
          </a:prstGeom>
        </p:spPr>
      </p:pic>
      <p:pic>
        <p:nvPicPr>
          <p:cNvPr id="22" name="Picture 21">
            <a:extLst>
              <a:ext uri="{FF2B5EF4-FFF2-40B4-BE49-F238E27FC236}">
                <a16:creationId xmlns:a16="http://schemas.microsoft.com/office/drawing/2014/main" id="{1AEB71F5-6941-4B8F-B3BB-0ABED6737E06}"/>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5943600" y="5451491"/>
            <a:ext cx="2057400" cy="1543050"/>
          </a:xfrm>
          <a:prstGeom prst="rect">
            <a:avLst/>
          </a:prstGeom>
        </p:spPr>
      </p:pic>
      <p:pic>
        <p:nvPicPr>
          <p:cNvPr id="23" name="Picture 22">
            <a:extLst>
              <a:ext uri="{FF2B5EF4-FFF2-40B4-BE49-F238E27FC236}">
                <a16:creationId xmlns:a16="http://schemas.microsoft.com/office/drawing/2014/main" id="{2C959C27-D9BB-4F47-8A71-B5D302C44839}"/>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9948153" y="6448848"/>
            <a:ext cx="1706880" cy="1280160"/>
          </a:xfrm>
          <a:prstGeom prst="rect">
            <a:avLst/>
          </a:prstGeom>
        </p:spPr>
      </p:pic>
      <p:sp>
        <p:nvSpPr>
          <p:cNvPr id="9" name="Rectangle 8">
            <a:extLst>
              <a:ext uri="{FF2B5EF4-FFF2-40B4-BE49-F238E27FC236}">
                <a16:creationId xmlns:a16="http://schemas.microsoft.com/office/drawing/2014/main" id="{F79455EB-D84A-463E-B218-E5B10B3C34CD}"/>
              </a:ext>
            </a:extLst>
          </p:cNvPr>
          <p:cNvSpPr/>
          <p:nvPr/>
        </p:nvSpPr>
        <p:spPr>
          <a:xfrm>
            <a:off x="5037516" y="9127997"/>
            <a:ext cx="2963484" cy="769441"/>
          </a:xfrm>
          <a:prstGeom prst="rect">
            <a:avLst/>
          </a:prstGeom>
        </p:spPr>
        <p:txBody>
          <a:bodyPr wrap="square" anchor="ctr">
            <a:spAutoFit/>
          </a:bodyPr>
          <a:lstStyle/>
          <a:p>
            <a:pPr algn="r"/>
            <a:r>
              <a:rPr lang="en-US" sz="1100" dirty="0">
                <a:latin typeface="Waukegan LDO" panose="020C0603020202020204" pitchFamily="34" charset="0"/>
              </a:rPr>
              <a:t>The Brokerage, LLC</a:t>
            </a:r>
          </a:p>
          <a:p>
            <a:pPr algn="r"/>
            <a:r>
              <a:rPr lang="en-US" sz="1100" dirty="0">
                <a:latin typeface="Waukegan LDO" panose="020C0603020202020204" pitchFamily="34" charset="0"/>
              </a:rPr>
              <a:t>3404-202A </a:t>
            </a:r>
            <a:r>
              <a:rPr lang="en-US" sz="1100" dirty="0" err="1">
                <a:latin typeface="Waukegan LDO" panose="020C0603020202020204" pitchFamily="34" charset="0"/>
              </a:rPr>
              <a:t>Salterbeck</a:t>
            </a:r>
            <a:r>
              <a:rPr lang="en-US" sz="1100" dirty="0">
                <a:latin typeface="Waukegan LDO" panose="020C0603020202020204" pitchFamily="34" charset="0"/>
              </a:rPr>
              <a:t> Street</a:t>
            </a:r>
          </a:p>
          <a:p>
            <a:pPr algn="r"/>
            <a:r>
              <a:rPr lang="en-US" sz="1100" dirty="0">
                <a:latin typeface="Waukegan LDO" panose="020C0603020202020204" pitchFamily="34" charset="0"/>
              </a:rPr>
              <a:t>Mt. Pleasant, SC 29466</a:t>
            </a:r>
          </a:p>
          <a:p>
            <a:pPr algn="r"/>
            <a:r>
              <a:rPr lang="en-US" sz="1100" dirty="0">
                <a:latin typeface="Waukegan LDO" panose="020C0603020202020204" pitchFamily="34" charset="0"/>
                <a:hlinkClick r:id="rId16"/>
              </a:rPr>
              <a:t>www.seaydevelopment.com</a:t>
            </a:r>
            <a:endParaRPr lang="en-US" sz="1100" dirty="0"/>
          </a:p>
        </p:txBody>
      </p:sp>
    </p:spTree>
    <p:extLst>
      <p:ext uri="{BB962C8B-B14F-4D97-AF65-F5344CB8AC3E}">
        <p14:creationId xmlns:p14="http://schemas.microsoft.com/office/powerpoint/2010/main" val="30704182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249</TotalTime>
  <Words>171</Words>
  <Application>Microsoft Office PowerPoint</Application>
  <PresentationFormat>Custom</PresentationFormat>
  <Paragraphs>30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Eras Light ITC</vt:lpstr>
      <vt:lpstr>Waukegan LDO</vt:lpstr>
      <vt:lpstr>Waukegan LDO Extended</vt:lpstr>
      <vt:lpstr>Office Theme</vt:lpstr>
      <vt:lpstr>Last Remaining Deep Water Lot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Turnkey Investment Property 100% Occupied</dc:title>
  <dc:creator>CVH360</dc:creator>
  <cp:lastModifiedBy>A. Thomas Price</cp:lastModifiedBy>
  <cp:revision>54</cp:revision>
  <dcterms:created xsi:type="dcterms:W3CDTF">2006-08-16T00:00:00Z</dcterms:created>
  <dcterms:modified xsi:type="dcterms:W3CDTF">2020-01-11T18:25:20Z</dcterms:modified>
</cp:coreProperties>
</file>