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9144000"/>
  <p:notesSz cx="6858000" cy="9144000"/>
  <p:defaultTextStyle>
    <a:defPPr>
      <a:defRPr lang="en-US"/>
    </a:defPPr>
    <a:lvl1pPr marL="0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1pPr>
    <a:lvl2pPr marL="470187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2pPr>
    <a:lvl3pPr marL="940375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3pPr>
    <a:lvl4pPr marL="1410563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4pPr>
    <a:lvl5pPr marL="1880750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5pPr>
    <a:lvl6pPr marL="2350937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6pPr>
    <a:lvl7pPr marL="2821125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7pPr>
    <a:lvl8pPr marL="3291313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8pPr>
    <a:lvl9pPr marL="3761500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2477" y="84"/>
      </p:cViewPr>
      <p:guideLst>
        <p:guide orient="horz" pos="2880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2840569"/>
            <a:ext cx="621792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5181600"/>
            <a:ext cx="512064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366185"/>
            <a:ext cx="164592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366185"/>
            <a:ext cx="481584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5875867"/>
            <a:ext cx="6217920" cy="181610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3875618"/>
            <a:ext cx="6217920" cy="2000249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133602"/>
            <a:ext cx="3230880" cy="6034617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133602"/>
            <a:ext cx="3230880" cy="6034617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046817"/>
            <a:ext cx="3232151" cy="853016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0" y="2899833"/>
            <a:ext cx="3232151" cy="5268384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1" y="2046817"/>
            <a:ext cx="3233419" cy="853016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1" y="2899833"/>
            <a:ext cx="3233419" cy="5268384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364067"/>
            <a:ext cx="2406650" cy="154940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1" y="364067"/>
            <a:ext cx="4089400" cy="7804151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1" y="1913467"/>
            <a:ext cx="2406650" cy="6254751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1" y="6400801"/>
            <a:ext cx="4389120" cy="755651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1" y="817033"/>
            <a:ext cx="4389120" cy="548640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1" y="7156452"/>
            <a:ext cx="4389120" cy="1073149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366184"/>
            <a:ext cx="6583680" cy="15240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133602"/>
            <a:ext cx="6583680" cy="6034617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8475134"/>
            <a:ext cx="17068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8475134"/>
            <a:ext cx="23164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8475134"/>
            <a:ext cx="17068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hyperlink" Target="https://jerry-mattice-photography-llc.aryeo.com/videos/6b971541-8626-4cb0-a548-bdc97a8acf30" TargetMode="External"/><Relationship Id="rId7" Type="http://schemas.openxmlformats.org/officeDocument/2006/relationships/image" Target="../media/image5.jpeg"/><Relationship Id="rId12" Type="http://schemas.openxmlformats.org/officeDocument/2006/relationships/image" Target="../media/image10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019" b="19773"/>
          <a:stretch/>
        </p:blipFill>
        <p:spPr bwMode="auto">
          <a:xfrm>
            <a:off x="0" y="685800"/>
            <a:ext cx="7315200" cy="2936226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0" y="0"/>
            <a:ext cx="7315200" cy="70788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anchor="t">
            <a:spAutoFit/>
          </a:bodyPr>
          <a:lstStyle/>
          <a:p>
            <a:pPr algn="ctr"/>
            <a:r>
              <a:rPr lang="fr-FR" sz="2400" b="1" dirty="0">
                <a:latin typeface="Castellar" panose="020A0402060406010301" pitchFamily="18" charset="0"/>
              </a:rPr>
              <a:t>$3,000 Agent Bonus + 3% Commission</a:t>
            </a:r>
          </a:p>
          <a:p>
            <a:pPr algn="ctr"/>
            <a:r>
              <a:rPr lang="fr-FR" sz="1600" b="1" dirty="0">
                <a:latin typeface="Castellar" panose="020A0402060406010301" pitchFamily="18" charset="0"/>
              </a:rPr>
              <a:t>For </a:t>
            </a:r>
            <a:r>
              <a:rPr lang="fr-FR" sz="1600" b="1" dirty="0" err="1">
                <a:latin typeface="Castellar" panose="020A0402060406010301" pitchFamily="18" charset="0"/>
              </a:rPr>
              <a:t>Ratified</a:t>
            </a:r>
            <a:r>
              <a:rPr lang="fr-FR" sz="1600" b="1" dirty="0">
                <a:latin typeface="Castellar" panose="020A0402060406010301" pitchFamily="18" charset="0"/>
              </a:rPr>
              <a:t> </a:t>
            </a:r>
            <a:r>
              <a:rPr lang="fr-FR" sz="1600" b="1" dirty="0" err="1">
                <a:latin typeface="Castellar" panose="020A0402060406010301" pitchFamily="18" charset="0"/>
              </a:rPr>
              <a:t>Contract</a:t>
            </a:r>
            <a:r>
              <a:rPr lang="fr-FR" sz="1600" b="1" dirty="0">
                <a:latin typeface="Castellar" panose="020A0402060406010301" pitchFamily="18" charset="0"/>
              </a:rPr>
              <a:t> by June 15</a:t>
            </a:r>
            <a:endParaRPr lang="en-US" sz="1600" b="1" dirty="0">
              <a:latin typeface="Castellar" panose="020A0402060406010301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1346" y="3581400"/>
            <a:ext cx="7326546" cy="674847"/>
          </a:xfrm>
          <a:solidFill>
            <a:schemeClr val="bg2">
              <a:lumMod val="75000"/>
            </a:schemeClr>
          </a:solidFill>
        </p:spPr>
        <p:txBody>
          <a:bodyPr anchor="ctr">
            <a:noAutofit/>
          </a:bodyPr>
          <a:lstStyle/>
          <a:p>
            <a:r>
              <a:rPr lang="en-US" sz="2000" b="1" dirty="0">
                <a:ln w="3175">
                  <a:noFill/>
                </a:ln>
                <a:latin typeface="Century Gothic" panose="020B0502020202020204" pitchFamily="34" charset="0"/>
                <a:cs typeface="Microsoft Sans Serif" panose="020B0604020202020204" pitchFamily="34" charset="0"/>
              </a:rPr>
              <a:t>381 Seaside Trail</a:t>
            </a:r>
            <a:br>
              <a:rPr lang="en-US" sz="2000" b="1" dirty="0">
                <a:ln w="3175">
                  <a:noFill/>
                </a:ln>
                <a:latin typeface="Century Gothic" panose="020B0502020202020204" pitchFamily="34" charset="0"/>
                <a:cs typeface="Microsoft Sans Serif" panose="020B0604020202020204" pitchFamily="34" charset="0"/>
              </a:rPr>
            </a:br>
            <a:r>
              <a:rPr lang="en-US" sz="1400" b="1" dirty="0">
                <a:ln w="3175">
                  <a:noFill/>
                </a:ln>
                <a:latin typeface="Century Gothic" panose="020B0502020202020204" pitchFamily="34" charset="0"/>
                <a:cs typeface="Microsoft Sans Serif" panose="020B0604020202020204" pitchFamily="34" charset="0"/>
              </a:rPr>
              <a:t>Four Seasons at Cane Bay | Summerville, SC 29486 | MLS# 23011932 | $544,000</a:t>
            </a:r>
            <a:endParaRPr lang="en-US" sz="1600" dirty="0">
              <a:ln w="3175">
                <a:noFill/>
              </a:ln>
              <a:latin typeface="Century Gothic" panose="020B0502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48500" y="5822508"/>
            <a:ext cx="3505199" cy="934712"/>
          </a:xfrm>
        </p:spPr>
        <p:txBody>
          <a:bodyPr anchor="ctr">
            <a:noAutofit/>
          </a:bodyPr>
          <a:lstStyle/>
          <a:p>
            <a:r>
              <a:rPr lang="en-US" sz="900" u="sng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cs typeface="Microsoft Sans Serif" panose="020B0604020202020204" pitchFamily="34" charset="0"/>
                <a:hlinkClick r:id="rId3"/>
              </a:rPr>
              <a:t>Take a Video Tour</a:t>
            </a:r>
            <a:endParaRPr lang="en-US" sz="900" u="sng" dirty="0">
              <a:solidFill>
                <a:schemeClr val="tx1">
                  <a:lumMod val="50000"/>
                  <a:lumOff val="50000"/>
                </a:schemeClr>
              </a:solidFill>
              <a:latin typeface="Century Gothic" panose="020B0502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10" name="Down Ribbon 9"/>
          <p:cNvSpPr/>
          <p:nvPr/>
        </p:nvSpPr>
        <p:spPr>
          <a:xfrm>
            <a:off x="-114301" y="-838200"/>
            <a:ext cx="7551419" cy="607889"/>
          </a:xfrm>
          <a:prstGeom prst="ribbon">
            <a:avLst>
              <a:gd name="adj1" fmla="val 16667"/>
              <a:gd name="adj2" fmla="val 72102"/>
            </a:avLst>
          </a:prstGeom>
          <a:gradFill flip="none" rotWithShape="1"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path path="circle">
              <a:fillToRect l="100000" t="100000"/>
            </a:path>
            <a:tileRect r="-100000" b="-100000"/>
          </a:gradFill>
          <a:ln w="6350">
            <a:solidFill>
              <a:schemeClr val="bg2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400" b="1" i="1" dirty="0">
                <a:solidFill>
                  <a:schemeClr val="tx1"/>
                </a:solidFill>
                <a:latin typeface="Gabriola" panose="04040605051002020D02" pitchFamily="82" charset="0"/>
              </a:rPr>
              <a:t>Darrell Creek Elevated Home With Elevator &amp; Salt Pool</a:t>
            </a:r>
          </a:p>
        </p:txBody>
      </p:sp>
      <p:sp>
        <p:nvSpPr>
          <p:cNvPr id="20" name="Rectangle 19"/>
          <p:cNvSpPr/>
          <p:nvPr/>
        </p:nvSpPr>
        <p:spPr>
          <a:xfrm>
            <a:off x="0" y="8935594"/>
            <a:ext cx="7315200" cy="20005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sz="700" dirty="0" err="1">
                <a:latin typeface="Century Gothic" panose="020B0502020202020204" pitchFamily="34" charset="0"/>
                <a:cs typeface="Microsoft Sans Serif" panose="020B0604020202020204" pitchFamily="34" charset="0"/>
              </a:rPr>
              <a:t>AgentOwned</a:t>
            </a:r>
            <a:r>
              <a:rPr lang="en-US" sz="700" dirty="0">
                <a:latin typeface="Century Gothic" panose="020B0502020202020204" pitchFamily="34" charset="0"/>
                <a:cs typeface="Microsoft Sans Serif" panose="020B0604020202020204" pitchFamily="34" charset="0"/>
              </a:rPr>
              <a:t> Realty Preferred Group | 824 Johnnie Dodds Blvd | Mt Pleasant, SC 29464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" y="8560713"/>
            <a:ext cx="7315199" cy="430887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sz="1100" b="1" dirty="0">
                <a:latin typeface="Century Gothic" panose="020B0502020202020204" pitchFamily="34" charset="0"/>
                <a:cs typeface="Microsoft Sans Serif" panose="020B0604020202020204" pitchFamily="34" charset="0"/>
              </a:rPr>
              <a:t>Elissa Campbell</a:t>
            </a:r>
          </a:p>
          <a:p>
            <a:pPr algn="ctr"/>
            <a:r>
              <a:rPr lang="en-US" sz="1050" dirty="0">
                <a:latin typeface="Century Gothic" panose="020B0502020202020204" pitchFamily="34" charset="0"/>
              </a:rPr>
              <a:t>843-853-1433 | elissa.campbell@agentownedrealty.com</a:t>
            </a:r>
          </a:p>
        </p:txBody>
      </p:sp>
      <p:pic>
        <p:nvPicPr>
          <p:cNvPr id="5" name="Picture 4" descr="A picture containing building, porch, walkway, colonnade&#10;&#10;Description automatically generated">
            <a:extLst>
              <a:ext uri="{FF2B5EF4-FFF2-40B4-BE49-F238E27FC236}">
                <a16:creationId xmlns:a16="http://schemas.microsoft.com/office/drawing/2014/main" id="{06706907-D1C2-453C-28E6-D7D19130ADE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15400" y="1828800"/>
            <a:ext cx="1838400" cy="12256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7FCEB88-EAC6-7E4A-0BC6-B5FCDD8DA75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2436654" y="19050"/>
            <a:ext cx="1838400" cy="1224006"/>
          </a:xfrm>
          <a:prstGeom prst="rect">
            <a:avLst/>
          </a:prstGeom>
          <a:ln w="12700">
            <a:noFill/>
          </a:ln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BCA42E15-D4BC-28C4-E9AD-CFD1847D7710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4114800" y="2209800"/>
            <a:ext cx="1838400" cy="1225600"/>
          </a:xfrm>
          <a:prstGeom prst="rect">
            <a:avLst/>
          </a:prstGeom>
          <a:ln w="12700">
            <a:noFill/>
          </a:ln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5F9915FE-ADB6-4EA6-7B26-DC67699FDB52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4114800" y="3529931"/>
            <a:ext cx="1838400" cy="1226398"/>
          </a:xfrm>
          <a:prstGeom prst="rect">
            <a:avLst/>
          </a:prstGeom>
          <a:ln w="12700">
            <a:noFill/>
          </a:ln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C93028B1-4D67-3C2C-5CB4-7A83E2D4E04E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738400" y="7111316"/>
            <a:ext cx="1838400" cy="1225600"/>
          </a:xfrm>
          <a:prstGeom prst="rect">
            <a:avLst/>
          </a:prstGeom>
          <a:ln w="12700">
            <a:noFill/>
          </a:ln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415E4C6E-C430-7E19-2EED-A4F0FD4A6AD9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2277" y="7111316"/>
            <a:ext cx="1835846" cy="1225600"/>
          </a:xfrm>
          <a:prstGeom prst="rect">
            <a:avLst/>
          </a:prstGeom>
          <a:ln w="12700">
            <a:noFill/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6304E3E-3385-7A0C-884D-EAF28995D4B8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2208008" y="7692170"/>
            <a:ext cx="1834820" cy="1221623"/>
          </a:xfrm>
          <a:prstGeom prst="rect">
            <a:avLst/>
          </a:prstGeom>
          <a:ln w="12700">
            <a:noFill/>
          </a:ln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B1F376E-3331-E81E-7B42-37DC5B237BFB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095800" y="7112113"/>
            <a:ext cx="1838399" cy="1224006"/>
          </a:xfrm>
          <a:prstGeom prst="rect">
            <a:avLst/>
          </a:prstGeom>
          <a:ln w="12700">
            <a:noFill/>
          </a:ln>
        </p:spPr>
      </p:pic>
      <p:sp>
        <p:nvSpPr>
          <p:cNvPr id="14" name="Diagonal Stripe 13">
            <a:extLst>
              <a:ext uri="{FF2B5EF4-FFF2-40B4-BE49-F238E27FC236}">
                <a16:creationId xmlns:a16="http://schemas.microsoft.com/office/drawing/2014/main" id="{73FAF831-4F07-F129-876A-C82D99E74752}"/>
              </a:ext>
            </a:extLst>
          </p:cNvPr>
          <p:cNvSpPr/>
          <p:nvPr/>
        </p:nvSpPr>
        <p:spPr>
          <a:xfrm rot="5400000">
            <a:off x="7768494" y="930153"/>
            <a:ext cx="2065212" cy="1905000"/>
          </a:xfrm>
          <a:prstGeom prst="diagStrip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745C520F-502C-AF2B-869D-9329DFADA9A3}"/>
              </a:ext>
            </a:extLst>
          </p:cNvPr>
          <p:cNvGrpSpPr/>
          <p:nvPr/>
        </p:nvGrpSpPr>
        <p:grpSpPr>
          <a:xfrm>
            <a:off x="9906000" y="59614"/>
            <a:ext cx="1975923" cy="1302584"/>
            <a:chOff x="5181597" y="760892"/>
            <a:chExt cx="1975923" cy="1302584"/>
          </a:xfrm>
        </p:grpSpPr>
        <p:sp>
          <p:nvSpPr>
            <p:cNvPr id="12" name="Star: 16 Points 11">
              <a:extLst>
                <a:ext uri="{FF2B5EF4-FFF2-40B4-BE49-F238E27FC236}">
                  <a16:creationId xmlns:a16="http://schemas.microsoft.com/office/drawing/2014/main" id="{1E2C8B57-FC53-61C9-6879-3B178F7187BF}"/>
                </a:ext>
              </a:extLst>
            </p:cNvPr>
            <p:cNvSpPr/>
            <p:nvPr/>
          </p:nvSpPr>
          <p:spPr>
            <a:xfrm>
              <a:off x="5181597" y="760892"/>
              <a:ext cx="1975923" cy="1302584"/>
            </a:xfrm>
            <a:prstGeom prst="star16">
              <a:avLst/>
            </a:prstGeom>
            <a:gradFill flip="none" rotWithShape="1">
              <a:gsLst>
                <a:gs pos="0">
                  <a:srgbClr val="FFFF00"/>
                </a:gs>
                <a:gs pos="100000">
                  <a:schemeClr val="bg2">
                    <a:lumMod val="9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3455790D-EA18-21FE-32C0-A28AF34EC4D4}"/>
                </a:ext>
              </a:extLst>
            </p:cNvPr>
            <p:cNvSpPr txBox="1"/>
            <p:nvPr/>
          </p:nvSpPr>
          <p:spPr>
            <a:xfrm>
              <a:off x="5389369" y="1458873"/>
              <a:ext cx="1560381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dirty="0">
                  <a:solidFill>
                    <a:sysClr val="windowText" lastClr="000000"/>
                  </a:solidFill>
                  <a:latin typeface="Avenir Next LT Pro" panose="020B0504020202020204" pitchFamily="34" charset="0"/>
                </a:rPr>
                <a:t>Offering $3000</a:t>
              </a:r>
            </a:p>
            <a:p>
              <a:pPr algn="ctr"/>
              <a:r>
                <a:rPr lang="en-US" sz="1100" b="1" dirty="0">
                  <a:solidFill>
                    <a:sysClr val="windowText" lastClr="000000"/>
                  </a:solidFill>
                  <a:latin typeface="Avenir Next LT Pro" panose="020B0504020202020204" pitchFamily="34" charset="0"/>
                </a:rPr>
                <a:t>Lender Credit</a:t>
              </a:r>
            </a:p>
          </p:txBody>
        </p:sp>
        <p:pic>
          <p:nvPicPr>
            <p:cNvPr id="18" name="Picture 2">
              <a:extLst>
                <a:ext uri="{FF2B5EF4-FFF2-40B4-BE49-F238E27FC236}">
                  <a16:creationId xmlns:a16="http://schemas.microsoft.com/office/drawing/2014/main" id="{D4B76D46-7400-86B3-23B2-0B07A82F077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12358" y="1239360"/>
              <a:ext cx="914400" cy="20935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DB696FFF-D012-C737-EBF4-FDCD6A1F1C03}"/>
                </a:ext>
              </a:extLst>
            </p:cNvPr>
            <p:cNvSpPr txBox="1"/>
            <p:nvPr/>
          </p:nvSpPr>
          <p:spPr>
            <a:xfrm>
              <a:off x="5449168" y="967589"/>
              <a:ext cx="1440780" cy="2616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1050" dirty="0">
                  <a:latin typeface="Avenir Next LT Pro" panose="020B0504020202020204" pitchFamily="34" charset="0"/>
                </a:rPr>
                <a:t>Co-sponsored by</a:t>
              </a:r>
            </a:p>
          </p:txBody>
        </p:sp>
      </p:grpSp>
      <p:sp>
        <p:nvSpPr>
          <p:cNvPr id="17" name="Subtitle 2">
            <a:extLst>
              <a:ext uri="{FF2B5EF4-FFF2-40B4-BE49-F238E27FC236}">
                <a16:creationId xmlns:a16="http://schemas.microsoft.com/office/drawing/2014/main" id="{14AFD1B2-8FFD-0CF2-978C-13F09B6D0D7F}"/>
              </a:ext>
            </a:extLst>
          </p:cNvPr>
          <p:cNvSpPr txBox="1">
            <a:spLocks/>
          </p:cNvSpPr>
          <p:nvPr/>
        </p:nvSpPr>
        <p:spPr>
          <a:xfrm>
            <a:off x="30480" y="4355307"/>
            <a:ext cx="7239000" cy="238380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vert="horz" lIns="101882" tIns="50941" rIns="101882" bIns="50941" numCol="3" rtlCol="0" anchor="ctr">
            <a:noAutofit/>
          </a:bodyPr>
          <a:lstStyle>
            <a:lvl1pPr marL="0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09412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18824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28237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37649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47061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056473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565886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075298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ysClr val="windowText" lastClr="000000"/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Summerville's Premier Active Adult Community...Four Seasons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ysClr val="windowText" lastClr="000000"/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No expenses spared on upgrades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ysClr val="windowText" lastClr="000000"/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Less than 2-year-old home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ysClr val="windowText" lastClr="000000"/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Sun-Drenched Open Floorplan with 10’ Ceilings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ysClr val="windowText" lastClr="000000"/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Gourmet Chef's Kitchen with quartz countertops, subway tile, custom cabinetry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ysClr val="windowText" lastClr="000000"/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Great Room has custom light fixtures + wooden blinds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ysClr val="windowText" lastClr="000000"/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Extended Sunroom with epoxy flooring and multiple sliding doors to make this a fully heated &amp; cooled addition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ysClr val="windowText" lastClr="000000"/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Master Suite with tray ceilings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ysClr val="windowText" lastClr="000000"/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Master Bath with high-end tile + large walk-in shower with bench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200" dirty="0" err="1">
                <a:solidFill>
                  <a:sysClr val="windowText" lastClr="000000"/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Shiplapped</a:t>
            </a:r>
            <a:r>
              <a:rPr lang="en-US" sz="1200" dirty="0">
                <a:solidFill>
                  <a:sysClr val="windowText" lastClr="000000"/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 Drop Zone and custom cabinetry in the Laundry Room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ysClr val="windowText" lastClr="000000"/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2.5 Car Garage with an abundance of space for a golf cart and additional storage with epoxy flooring installed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endParaRPr lang="en-US" sz="1200" dirty="0">
              <a:solidFill>
                <a:sysClr val="windowText" lastClr="000000"/>
              </a:solidFill>
              <a:latin typeface="Century Gothic" panose="020B0502020202020204" pitchFamily="34" charset="0"/>
              <a:cs typeface="Microsoft Sans Serif" panose="020B0604020202020204" pitchFamily="34" charset="0"/>
            </a:endParaRP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200" u="sng" dirty="0">
                <a:solidFill>
                  <a:sysClr val="windowText" lastClr="000000"/>
                </a:solidFill>
                <a:latin typeface="Century Gothic" panose="020B0502020202020204" pitchFamily="34" charset="0"/>
                <a:cs typeface="Microsoft Sans Serif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Take a Video Tour</a:t>
            </a:r>
            <a:endParaRPr lang="en-US" sz="1200" u="sng" dirty="0">
              <a:solidFill>
                <a:sysClr val="windowText" lastClr="000000"/>
              </a:solidFill>
              <a:latin typeface="Century Gothic" panose="020B0502020202020204" pitchFamily="34" charset="0"/>
              <a:cs typeface="Microsoft Sans Serif" panose="020B0604020202020204" pitchFamily="34" charset="0"/>
            </a:endParaRPr>
          </a:p>
          <a:p>
            <a:pPr marL="171450" indent="-171450" algn="l">
              <a:buFont typeface="Arial" panose="020B0604020202020204" pitchFamily="34" charset="0"/>
              <a:buChar char="•"/>
            </a:pPr>
            <a:endParaRPr lang="en-US" sz="1200" dirty="0">
              <a:solidFill>
                <a:sysClr val="windowText" lastClr="000000"/>
              </a:solidFill>
              <a:latin typeface="Century Gothic" panose="020B0502020202020204" pitchFamily="34" charset="0"/>
              <a:cs typeface="Microsoft Sans Serif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519</TotalTime>
  <Words>193</Words>
  <Application>Microsoft Office PowerPoint</Application>
  <PresentationFormat>Custom</PresentationFormat>
  <Paragraphs>24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Avenir Next LT Pro</vt:lpstr>
      <vt:lpstr>Calibri</vt:lpstr>
      <vt:lpstr>Castellar</vt:lpstr>
      <vt:lpstr>Century Gothic</vt:lpstr>
      <vt:lpstr>Gabriola</vt:lpstr>
      <vt:lpstr>Office Theme</vt:lpstr>
      <vt:lpstr>381 Seaside Trail Four Seasons at Cane Bay | Summerville, SC 29486 | MLS# 23011932 | $544,000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74</cp:revision>
  <dcterms:created xsi:type="dcterms:W3CDTF">2006-08-16T00:00:00Z</dcterms:created>
  <dcterms:modified xsi:type="dcterms:W3CDTF">2023-06-08T16:54:25Z</dcterms:modified>
</cp:coreProperties>
</file>