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82296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00" d="100"/>
          <a:sy n="100" d="100"/>
        </p:scale>
        <p:origin x="1238" y="48"/>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3124626"/>
            <a:ext cx="6995160" cy="2156036"/>
          </a:xfrm>
        </p:spPr>
        <p:txBody>
          <a:bodyPr/>
          <a:lstStyle/>
          <a:p>
            <a:r>
              <a:rPr lang="en-US"/>
              <a:t>Click to edit Master title style</a:t>
            </a:r>
          </a:p>
        </p:txBody>
      </p:sp>
      <p:sp>
        <p:nvSpPr>
          <p:cNvPr id="3" name="Subtitle 2"/>
          <p:cNvSpPr>
            <a:spLocks noGrp="1"/>
          </p:cNvSpPr>
          <p:nvPr>
            <p:ph type="subTitle" idx="1"/>
          </p:nvPr>
        </p:nvSpPr>
        <p:spPr>
          <a:xfrm>
            <a:off x="1234440" y="5699760"/>
            <a:ext cx="576072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4/1/2022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4/1/2022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1480" y="402804"/>
            <a:ext cx="541782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4/1/2022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4/1/2022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6463454"/>
            <a:ext cx="699516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50082" y="4263180"/>
            <a:ext cx="699516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4/1/2022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14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1833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4/1/2022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11480" y="2251499"/>
            <a:ext cx="3636169"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411480" y="3189817"/>
            <a:ext cx="3636169"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180523" y="2251499"/>
            <a:ext cx="3637597"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4180523" y="3189817"/>
            <a:ext cx="3637597"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4/1/2022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4/1/2022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4/1/2022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4"/>
            <a:ext cx="2707482"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217545" y="400474"/>
            <a:ext cx="4600576"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1481" y="2104814"/>
            <a:ext cx="2707482"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4/1/2022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7040881"/>
            <a:ext cx="493776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613059" y="898736"/>
            <a:ext cx="493776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613059" y="7872097"/>
            <a:ext cx="493776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4/1/2022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480" y="402802"/>
            <a:ext cx="740664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411480" y="2346963"/>
            <a:ext cx="740664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11480" y="9322648"/>
            <a:ext cx="192024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4/1/2022</a:t>
            </a:fld>
            <a:endParaRPr lang="en-US"/>
          </a:p>
        </p:txBody>
      </p:sp>
      <p:sp>
        <p:nvSpPr>
          <p:cNvPr id="5" name="Footer Placeholder 4"/>
          <p:cNvSpPr>
            <a:spLocks noGrp="1"/>
          </p:cNvSpPr>
          <p:nvPr>
            <p:ph type="ftr" sz="quarter" idx="3"/>
          </p:nvPr>
        </p:nvSpPr>
        <p:spPr>
          <a:xfrm>
            <a:off x="2811780" y="9322648"/>
            <a:ext cx="260604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97880" y="9322648"/>
            <a:ext cx="192024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eg"/><Relationship Id="rId13" Type="http://schemas.openxmlformats.org/officeDocument/2006/relationships/image" Target="../media/image11.jpeg"/><Relationship Id="rId3" Type="http://schemas.openxmlformats.org/officeDocument/2006/relationships/image" Target="../media/image2.png"/><Relationship Id="rId7" Type="http://schemas.openxmlformats.org/officeDocument/2006/relationships/image" Target="../media/image5.jpeg"/><Relationship Id="rId12" Type="http://schemas.openxmlformats.org/officeDocument/2006/relationships/image" Target="../media/image10.jpeg"/><Relationship Id="rId2" Type="http://schemas.openxmlformats.org/officeDocument/2006/relationships/image" Target="../media/image1.jpeg"/><Relationship Id="rId16" Type="http://schemas.openxmlformats.org/officeDocument/2006/relationships/image" Target="../media/image14.jpeg"/><Relationship Id="rId1" Type="http://schemas.openxmlformats.org/officeDocument/2006/relationships/slideLayout" Target="../slideLayouts/slideLayout1.xml"/><Relationship Id="rId6" Type="http://schemas.openxmlformats.org/officeDocument/2006/relationships/image" Target="../media/image4.jpeg"/><Relationship Id="rId11" Type="http://schemas.openxmlformats.org/officeDocument/2006/relationships/image" Target="../media/image9.jpeg"/><Relationship Id="rId5" Type="http://schemas.openxmlformats.org/officeDocument/2006/relationships/image" Target="../media/image3.jpeg"/><Relationship Id="rId15" Type="http://schemas.openxmlformats.org/officeDocument/2006/relationships/image" Target="../media/image13.jpeg"/><Relationship Id="rId10" Type="http://schemas.openxmlformats.org/officeDocument/2006/relationships/image" Target="../media/image8.jpeg"/><Relationship Id="rId4" Type="http://schemas.openxmlformats.org/officeDocument/2006/relationships/hyperlink" Target="https://charlestonvirtualhomes.com/2220060" TargetMode="External"/><Relationship Id="rId9" Type="http://schemas.openxmlformats.org/officeDocument/2006/relationships/image" Target="../media/image7.jpeg"/><Relationship Id="rId14" Type="http://schemas.openxmlformats.org/officeDocument/2006/relationships/image" Target="../media/image12.jpe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223631" y="0"/>
            <a:ext cx="7782339" cy="796346"/>
          </a:xfrm>
        </p:spPr>
        <p:txBody>
          <a:bodyPr anchor="ctr">
            <a:noAutofit/>
          </a:bodyPr>
          <a:lstStyle/>
          <a:p>
            <a:r>
              <a:rPr lang="en-US" sz="2400" dirty="0">
                <a:ln w="3175">
                  <a:noFill/>
                </a:ln>
                <a:solidFill>
                  <a:srgbClr val="FF0000"/>
                </a:solidFill>
                <a:latin typeface="Futura Lt BT" panose="020B0402020204020303" pitchFamily="34" charset="0"/>
                <a:ea typeface="Gadugi" panose="020B0502040204020203" pitchFamily="34" charset="0"/>
              </a:rPr>
              <a:t>LIKE NEW!!</a:t>
            </a:r>
            <a:br>
              <a:rPr lang="en-US" sz="2400" dirty="0">
                <a:ln w="3175">
                  <a:noFill/>
                </a:ln>
                <a:solidFill>
                  <a:srgbClr val="FF0000"/>
                </a:solidFill>
                <a:latin typeface="Futura Lt BT" panose="020B0402020204020303" pitchFamily="34" charset="0"/>
                <a:ea typeface="Gadugi" panose="020B0502040204020203" pitchFamily="34" charset="0"/>
              </a:rPr>
            </a:br>
            <a:r>
              <a:rPr lang="en-US" sz="2000" dirty="0">
                <a:ln w="3175">
                  <a:noFill/>
                </a:ln>
                <a:solidFill>
                  <a:srgbClr val="FF0000"/>
                </a:solidFill>
                <a:latin typeface="Futura Lt BT" panose="020B0402020204020303" pitchFamily="34" charset="0"/>
                <a:ea typeface="Gadugi" panose="020B0502040204020203" pitchFamily="34" charset="0"/>
              </a:rPr>
              <a:t>Impeccably Decorated Home In Mt. Pleasant!!</a:t>
            </a:r>
            <a:endParaRPr lang="en-US" sz="2400" dirty="0">
              <a:ln w="3175">
                <a:noFill/>
              </a:ln>
              <a:solidFill>
                <a:schemeClr val="bg1">
                  <a:lumMod val="50000"/>
                </a:schemeClr>
              </a:solidFill>
              <a:latin typeface="Futura Lt BT" panose="020B0402020204020303" pitchFamily="34" charset="0"/>
              <a:ea typeface="Gadugi" panose="020B0502040204020203" pitchFamily="34" charset="0"/>
            </a:endParaRPr>
          </a:p>
        </p:txBody>
      </p:sp>
      <p:sp>
        <p:nvSpPr>
          <p:cNvPr id="13" name="Rectangle 12"/>
          <p:cNvSpPr/>
          <p:nvPr/>
        </p:nvSpPr>
        <p:spPr>
          <a:xfrm>
            <a:off x="1049440" y="9010033"/>
            <a:ext cx="4589361" cy="1031051"/>
          </a:xfrm>
          <a:prstGeom prst="rect">
            <a:avLst/>
          </a:prstGeom>
        </p:spPr>
        <p:txBody>
          <a:bodyPr wrap="square">
            <a:spAutoFit/>
          </a:bodyPr>
          <a:lstStyle/>
          <a:p>
            <a:r>
              <a:rPr lang="en-US" sz="1400" b="1" dirty="0">
                <a:latin typeface="Futura Bk BT" panose="020B0502020204020303" pitchFamily="34" charset="0"/>
                <a:ea typeface="Gadugi" panose="020B0502040204020203" pitchFamily="34" charset="0"/>
              </a:rPr>
              <a:t>Chrissy Strickland</a:t>
            </a:r>
            <a:br>
              <a:rPr lang="en-US" sz="1400" b="1" dirty="0">
                <a:latin typeface="Futura Bk BT" panose="020B0502020204020303" pitchFamily="34" charset="0"/>
                <a:ea typeface="Gadugi" panose="020B0502040204020203" pitchFamily="34" charset="0"/>
              </a:rPr>
            </a:br>
            <a:br>
              <a:rPr lang="en-US" sz="1100" b="1" dirty="0">
                <a:latin typeface="Futura Bk BT" panose="020B0502020204020303" pitchFamily="34" charset="0"/>
                <a:ea typeface="Gadugi" panose="020B0502040204020203" pitchFamily="34" charset="0"/>
              </a:rPr>
            </a:br>
            <a:r>
              <a:rPr lang="en-US" sz="1200" dirty="0">
                <a:latin typeface="Futura Bk BT" panose="020B0502020204020303" pitchFamily="34" charset="0"/>
                <a:ea typeface="Gadugi" panose="020B0502040204020203" pitchFamily="34" charset="0"/>
              </a:rPr>
              <a:t>843-906-5553</a:t>
            </a:r>
          </a:p>
          <a:p>
            <a:r>
              <a:rPr lang="en-US" sz="1200" dirty="0">
                <a:latin typeface="Futura Bk BT" panose="020B0502020204020303" pitchFamily="34" charset="0"/>
                <a:ea typeface="Gadugi" panose="020B0502040204020203" pitchFamily="34" charset="0"/>
              </a:rPr>
              <a:t>chrissyresiderealestate@gmail.com</a:t>
            </a:r>
            <a:br>
              <a:rPr lang="en-US" sz="1200" dirty="0">
                <a:latin typeface="Futura Bk BT" panose="020B0502020204020303" pitchFamily="34" charset="0"/>
                <a:ea typeface="Gadugi" panose="020B0502040204020203" pitchFamily="34" charset="0"/>
              </a:rPr>
            </a:br>
            <a:r>
              <a:rPr lang="en-US" sz="1200" dirty="0">
                <a:latin typeface="Futura Bk BT" panose="020B0502020204020303" pitchFamily="34" charset="0"/>
                <a:ea typeface="Gadugi" panose="020B0502040204020203" pitchFamily="34" charset="0"/>
              </a:rPr>
              <a:t>www.residerealestatellc.com</a:t>
            </a:r>
          </a:p>
        </p:txBody>
      </p:sp>
      <p:pic>
        <p:nvPicPr>
          <p:cNvPr id="1026"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p:blipFill>
        <p:spPr bwMode="auto">
          <a:xfrm>
            <a:off x="-1380068" y="8679340"/>
            <a:ext cx="650961" cy="81706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7" name="Picture 3"/>
          <p:cNvPicPr>
            <a:picLocks noChangeAspect="1" noChangeArrowheads="1"/>
          </p:cNvPicPr>
          <p:nvPr/>
        </p:nvPicPr>
        <p:blipFill>
          <a:blip r:embed="rId3" cstate="print">
            <a:extLst>
              <a:ext uri="{28A0092B-C50C-407E-A947-70E740481C1C}">
                <a14:useLocalDpi xmlns:a14="http://schemas.microsoft.com/office/drawing/2010/main" val="0"/>
              </a:ext>
            </a:extLst>
          </a:blip>
          <a:stretch>
            <a:fillRect/>
          </a:stretch>
        </p:blipFill>
        <p:spPr bwMode="auto">
          <a:xfrm>
            <a:off x="6484723" y="9014852"/>
            <a:ext cx="1314450" cy="52023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4" name="Rectangle 13"/>
          <p:cNvSpPr/>
          <p:nvPr/>
        </p:nvSpPr>
        <p:spPr>
          <a:xfrm>
            <a:off x="6457950" y="9601201"/>
            <a:ext cx="1440076" cy="461665"/>
          </a:xfrm>
          <a:prstGeom prst="rect">
            <a:avLst/>
          </a:prstGeom>
        </p:spPr>
        <p:txBody>
          <a:bodyPr wrap="square">
            <a:spAutoFit/>
          </a:bodyPr>
          <a:lstStyle/>
          <a:p>
            <a:pPr algn="r"/>
            <a:r>
              <a:rPr lang="en-US" sz="800" dirty="0">
                <a:solidFill>
                  <a:schemeClr val="bg1">
                    <a:lumMod val="65000"/>
                  </a:schemeClr>
                </a:solidFill>
                <a:latin typeface="Gadugi" panose="020B0502040204020203" pitchFamily="34" charset="0"/>
                <a:ea typeface="Gadugi" panose="020B0502040204020203" pitchFamily="34" charset="0"/>
              </a:rPr>
              <a:t>Reside Real Estate LLC</a:t>
            </a:r>
          </a:p>
          <a:p>
            <a:pPr algn="r"/>
            <a:r>
              <a:rPr lang="en-US" sz="800" dirty="0">
                <a:solidFill>
                  <a:schemeClr val="bg1">
                    <a:lumMod val="65000"/>
                  </a:schemeClr>
                </a:solidFill>
                <a:latin typeface="Gadugi" panose="020B0502040204020203" pitchFamily="34" charset="0"/>
                <a:ea typeface="Gadugi" panose="020B0502040204020203" pitchFamily="34" charset="0"/>
              </a:rPr>
              <a:t>155 </a:t>
            </a:r>
            <a:r>
              <a:rPr lang="en-US" sz="800" dirty="0" err="1">
                <a:solidFill>
                  <a:schemeClr val="bg1">
                    <a:lumMod val="65000"/>
                  </a:schemeClr>
                </a:solidFill>
                <a:latin typeface="Gadugi" panose="020B0502040204020203" pitchFamily="34" charset="0"/>
                <a:ea typeface="Gadugi" panose="020B0502040204020203" pitchFamily="34" charset="0"/>
              </a:rPr>
              <a:t>Wingo</a:t>
            </a:r>
            <a:r>
              <a:rPr lang="en-US" sz="800" dirty="0">
                <a:solidFill>
                  <a:schemeClr val="bg1">
                    <a:lumMod val="65000"/>
                  </a:schemeClr>
                </a:solidFill>
                <a:latin typeface="Gadugi" panose="020B0502040204020203" pitchFamily="34" charset="0"/>
                <a:ea typeface="Gadugi" panose="020B0502040204020203" pitchFamily="34" charset="0"/>
              </a:rPr>
              <a:t> Way Unit 421</a:t>
            </a:r>
            <a:br>
              <a:rPr lang="en-US" sz="800" dirty="0">
                <a:solidFill>
                  <a:schemeClr val="bg1">
                    <a:lumMod val="65000"/>
                  </a:schemeClr>
                </a:solidFill>
                <a:latin typeface="Gadugi" panose="020B0502040204020203" pitchFamily="34" charset="0"/>
                <a:ea typeface="Gadugi" panose="020B0502040204020203" pitchFamily="34" charset="0"/>
              </a:rPr>
            </a:br>
            <a:r>
              <a:rPr lang="en-US" sz="800" dirty="0">
                <a:solidFill>
                  <a:schemeClr val="bg1">
                    <a:lumMod val="65000"/>
                  </a:schemeClr>
                </a:solidFill>
                <a:latin typeface="Gadugi" panose="020B0502040204020203" pitchFamily="34" charset="0"/>
                <a:ea typeface="Gadugi" panose="020B0502040204020203" pitchFamily="34" charset="0"/>
              </a:rPr>
              <a:t>Mt. Pleasant, SC 29464</a:t>
            </a:r>
          </a:p>
        </p:txBody>
      </p:sp>
      <p:sp>
        <p:nvSpPr>
          <p:cNvPr id="17" name="Title 1">
            <a:extLst>
              <a:ext uri="{FF2B5EF4-FFF2-40B4-BE49-F238E27FC236}">
                <a16:creationId xmlns:a16="http://schemas.microsoft.com/office/drawing/2014/main" id="{AD8E9B4C-0B71-443B-AF01-6EB87DE6E81B}"/>
              </a:ext>
            </a:extLst>
          </p:cNvPr>
          <p:cNvSpPr txBox="1">
            <a:spLocks/>
          </p:cNvSpPr>
          <p:nvPr/>
        </p:nvSpPr>
        <p:spPr>
          <a:xfrm>
            <a:off x="4220466" y="838200"/>
            <a:ext cx="3739207" cy="2150707"/>
          </a:xfrm>
          <a:prstGeom prst="rect">
            <a:avLst/>
          </a:prstGeom>
        </p:spPr>
        <p:txBody>
          <a:bodyPr vert="horz" lIns="101882" tIns="50941" rIns="101882" bIns="50941" rtlCol="0" anchor="ctr">
            <a:noAutofit/>
          </a:bodyPr>
          <a:lstStyle>
            <a:lvl1pPr algn="ctr" defTabSz="1018824" rtl="0" eaLnBrk="1" latinLnBrk="0" hangingPunct="1">
              <a:spcBef>
                <a:spcPct val="0"/>
              </a:spcBef>
              <a:buNone/>
              <a:defRPr sz="4900" kern="1200">
                <a:solidFill>
                  <a:schemeClr val="tx1"/>
                </a:solidFill>
                <a:latin typeface="+mj-lt"/>
                <a:ea typeface="+mj-ea"/>
                <a:cs typeface="+mj-cs"/>
              </a:defRPr>
            </a:lvl1pPr>
          </a:lstStyle>
          <a:p>
            <a:r>
              <a:rPr lang="en-US" sz="2800" dirty="0">
                <a:latin typeface="Futura LtCn BT" panose="020B0408020204030204" pitchFamily="34" charset="0"/>
              </a:rPr>
              <a:t>3826 Sawmill Court</a:t>
            </a:r>
          </a:p>
          <a:p>
            <a:endParaRPr lang="en-US" sz="2000" dirty="0">
              <a:latin typeface="Futura LtCn BT" panose="020B0408020204030204" pitchFamily="34" charset="0"/>
            </a:endParaRPr>
          </a:p>
          <a:p>
            <a:r>
              <a:rPr lang="en-US" sz="2000" dirty="0">
                <a:latin typeface="Futura LtCn BT" panose="020B0408020204030204" pitchFamily="34" charset="0"/>
              </a:rPr>
              <a:t>Bees Crossing</a:t>
            </a:r>
          </a:p>
          <a:p>
            <a:r>
              <a:rPr lang="en-US" sz="2000" dirty="0">
                <a:latin typeface="Futura LtCn BT" panose="020B0408020204030204" pitchFamily="34" charset="0"/>
              </a:rPr>
              <a:t>Mount Pleasant, SC 29466</a:t>
            </a:r>
          </a:p>
          <a:p>
            <a:r>
              <a:rPr lang="en-US" sz="2000" dirty="0">
                <a:latin typeface="Futura LtCn BT" panose="020B0408020204030204" pitchFamily="34" charset="0"/>
              </a:rPr>
              <a:t>MLS# 22007999</a:t>
            </a:r>
          </a:p>
          <a:p>
            <a:r>
              <a:rPr lang="en-US" sz="2000" dirty="0">
                <a:latin typeface="Futura LtCn BT" panose="020B0408020204030204" pitchFamily="34" charset="0"/>
              </a:rPr>
              <a:t>$649,900</a:t>
            </a:r>
            <a:endParaRPr lang="en-US" sz="1800" dirty="0">
              <a:latin typeface="Futura LtCn BT" panose="020B0408020204030204" pitchFamily="34" charset="0"/>
            </a:endParaRPr>
          </a:p>
        </p:txBody>
      </p:sp>
      <p:sp>
        <p:nvSpPr>
          <p:cNvPr id="18" name="Title 1">
            <a:extLst>
              <a:ext uri="{FF2B5EF4-FFF2-40B4-BE49-F238E27FC236}">
                <a16:creationId xmlns:a16="http://schemas.microsoft.com/office/drawing/2014/main" id="{9E51ACC7-E7E1-460D-821E-8D8957911C34}"/>
              </a:ext>
            </a:extLst>
          </p:cNvPr>
          <p:cNvSpPr txBox="1">
            <a:spLocks/>
          </p:cNvSpPr>
          <p:nvPr/>
        </p:nvSpPr>
        <p:spPr>
          <a:xfrm>
            <a:off x="398479" y="4118437"/>
            <a:ext cx="7400693" cy="3826392"/>
          </a:xfrm>
          <a:prstGeom prst="rect">
            <a:avLst/>
          </a:prstGeom>
        </p:spPr>
        <p:txBody>
          <a:bodyPr vert="horz" lIns="101882" tIns="50941" rIns="101882" bIns="50941" numCol="1" rtlCol="0" anchor="ctr">
            <a:noAutofit/>
          </a:bodyPr>
          <a:lstStyle>
            <a:lvl1pPr algn="ctr" defTabSz="1018824" rtl="0" eaLnBrk="1" latinLnBrk="0" hangingPunct="1">
              <a:spcBef>
                <a:spcPct val="0"/>
              </a:spcBef>
              <a:buNone/>
              <a:defRPr sz="4900" kern="1200">
                <a:solidFill>
                  <a:schemeClr val="tx1"/>
                </a:solidFill>
                <a:latin typeface="+mj-lt"/>
                <a:ea typeface="+mj-ea"/>
                <a:cs typeface="+mj-cs"/>
              </a:defRPr>
            </a:lvl1pPr>
          </a:lstStyle>
          <a:p>
            <a:r>
              <a:rPr lang="en-US" sz="1400" dirty="0">
                <a:latin typeface="Futura Lt BT" panose="020B0402020204020303" pitchFamily="34" charset="0"/>
              </a:rPr>
              <a:t>Impeccable Like new home, decorated like a Model, available now without the wait! Located in the peaceful and serene neighborhood of Bee's Ferry, and completed in Dec. 2021! All available warranties are still in place and this home is Zoned for all Mount Pleasant Schools! Upon entering this tasteful home, you are greeted with a gorgeous bright and airy neutral palette. The downstairs level is complete with durable engineered wood floors, an open concept kitchen with oversized island/eat in Kitchen/ and Den area with gas fireplace, perfect for your entertaining needs! Quartz countertops, and all stainless appliances. The screen porch in back is the perfect place to enjoy your morning coffee, and is surrounded by beautiful landscaping and a tree buffer for privacy. Upstairs you will find a Loft area perfect for a second Den, Game room, or Playroom, three generous sized additional bedrooms, and an additional bath. The Upstairs Master suite features a sitting area, plenty of room for your King bed, and an oversized closet to host an extensive wardrobe! The master bath has his and her dual sink vanity, modern finishes and ample space! Do not delay this like NEW property will not last long!</a:t>
            </a:r>
          </a:p>
          <a:p>
            <a:endParaRPr lang="en-US" sz="1400" i="1" dirty="0">
              <a:latin typeface="Futura Lt BT" panose="020B0402020204020303" pitchFamily="34" charset="0"/>
            </a:endParaRPr>
          </a:p>
          <a:p>
            <a:r>
              <a:rPr lang="en-US" sz="1400" dirty="0">
                <a:latin typeface="Futura Lt BT" panose="020B0402020204020303" pitchFamily="34" charset="0"/>
              </a:rPr>
              <a:t>Virtual Tour: </a:t>
            </a:r>
            <a:r>
              <a:rPr lang="en-US" sz="1400" dirty="0">
                <a:latin typeface="Futura Lt BT" panose="020B0402020204020303" pitchFamily="34" charset="0"/>
                <a:hlinkClick r:id="rId4"/>
              </a:rPr>
              <a:t>https://charlestonvirtualhomes.com/2220060</a:t>
            </a:r>
            <a:r>
              <a:rPr lang="en-US" sz="1400" dirty="0">
                <a:latin typeface="Futura Lt BT" panose="020B0402020204020303" pitchFamily="34" charset="0"/>
              </a:rPr>
              <a:t> </a:t>
            </a:r>
          </a:p>
        </p:txBody>
      </p:sp>
      <p:pic>
        <p:nvPicPr>
          <p:cNvPr id="24" name="Picture 23">
            <a:extLst>
              <a:ext uri="{FF2B5EF4-FFF2-40B4-BE49-F238E27FC236}">
                <a16:creationId xmlns:a16="http://schemas.microsoft.com/office/drawing/2014/main" id="{26B938C6-4A18-4FCC-8CC5-8EE6A8FB1375}"/>
              </a:ext>
            </a:extLst>
          </p:cNvPr>
          <p:cNvPicPr>
            <a:picLocks noChangeAspect="1"/>
          </p:cNvPicPr>
          <p:nvPr/>
        </p:nvPicPr>
        <p:blipFill>
          <a:blip r:embed="rId5" cstate="print">
            <a:extLst>
              <a:ext uri="{28A0092B-C50C-407E-A947-70E740481C1C}">
                <a14:useLocalDpi xmlns:a14="http://schemas.microsoft.com/office/drawing/2010/main" val="0"/>
              </a:ext>
            </a:extLst>
          </a:blip>
          <a:srcRect/>
          <a:stretch/>
        </p:blipFill>
        <p:spPr>
          <a:xfrm>
            <a:off x="398479" y="838200"/>
            <a:ext cx="3224506" cy="2150707"/>
          </a:xfrm>
          <a:prstGeom prst="rect">
            <a:avLst/>
          </a:prstGeom>
          <a:ln>
            <a:solidFill>
              <a:schemeClr val="tx1"/>
            </a:solidFill>
          </a:ln>
        </p:spPr>
      </p:pic>
      <p:pic>
        <p:nvPicPr>
          <p:cNvPr id="20" name="Picture 19">
            <a:extLst>
              <a:ext uri="{FF2B5EF4-FFF2-40B4-BE49-F238E27FC236}">
                <a16:creationId xmlns:a16="http://schemas.microsoft.com/office/drawing/2014/main" id="{88628984-02B8-4D72-B712-EBA369A6A92E}"/>
              </a:ext>
            </a:extLst>
          </p:cNvPr>
          <p:cNvPicPr>
            <a:picLocks noChangeAspect="1"/>
          </p:cNvPicPr>
          <p:nvPr/>
        </p:nvPicPr>
        <p:blipFill>
          <a:blip r:embed="rId6" cstate="print">
            <a:extLst>
              <a:ext uri="{28A0092B-C50C-407E-A947-70E740481C1C}">
                <a14:useLocalDpi xmlns:a14="http://schemas.microsoft.com/office/drawing/2010/main" val="0"/>
              </a:ext>
            </a:extLst>
          </a:blip>
          <a:srcRect/>
          <a:stretch/>
        </p:blipFill>
        <p:spPr>
          <a:xfrm>
            <a:off x="398479" y="3208485"/>
            <a:ext cx="1364542" cy="909951"/>
          </a:xfrm>
          <a:prstGeom prst="rect">
            <a:avLst/>
          </a:prstGeom>
          <a:ln>
            <a:solidFill>
              <a:schemeClr val="tx1"/>
            </a:solidFill>
          </a:ln>
        </p:spPr>
      </p:pic>
      <p:pic>
        <p:nvPicPr>
          <p:cNvPr id="23" name="Picture 22">
            <a:extLst>
              <a:ext uri="{FF2B5EF4-FFF2-40B4-BE49-F238E27FC236}">
                <a16:creationId xmlns:a16="http://schemas.microsoft.com/office/drawing/2014/main" id="{995F30ED-55C4-4128-B806-D06FB97A2B9A}"/>
              </a:ext>
            </a:extLst>
          </p:cNvPr>
          <p:cNvPicPr>
            <a:picLocks noChangeAspect="1"/>
          </p:cNvPicPr>
          <p:nvPr/>
        </p:nvPicPr>
        <p:blipFill>
          <a:blip r:embed="rId7" cstate="print">
            <a:extLst>
              <a:ext uri="{28A0092B-C50C-407E-A947-70E740481C1C}">
                <a14:useLocalDpi xmlns:a14="http://schemas.microsoft.com/office/drawing/2010/main" val="0"/>
              </a:ext>
            </a:extLst>
          </a:blip>
          <a:srcRect/>
          <a:stretch/>
        </p:blipFill>
        <p:spPr>
          <a:xfrm>
            <a:off x="1947494" y="3208485"/>
            <a:ext cx="1364948" cy="910135"/>
          </a:xfrm>
          <a:prstGeom prst="rect">
            <a:avLst/>
          </a:prstGeom>
          <a:ln>
            <a:solidFill>
              <a:schemeClr val="tx1"/>
            </a:solidFill>
          </a:ln>
        </p:spPr>
      </p:pic>
      <p:pic>
        <p:nvPicPr>
          <p:cNvPr id="26" name="Picture 25">
            <a:extLst>
              <a:ext uri="{FF2B5EF4-FFF2-40B4-BE49-F238E27FC236}">
                <a16:creationId xmlns:a16="http://schemas.microsoft.com/office/drawing/2014/main" id="{6F000A8D-6FC9-4BF2-A9CF-9DCBF377D9CF}"/>
              </a:ext>
            </a:extLst>
          </p:cNvPr>
          <p:cNvPicPr>
            <a:picLocks noChangeAspect="1"/>
          </p:cNvPicPr>
          <p:nvPr/>
        </p:nvPicPr>
        <p:blipFill>
          <a:blip r:embed="rId8" cstate="print">
            <a:extLst>
              <a:ext uri="{28A0092B-C50C-407E-A947-70E740481C1C}">
                <a14:useLocalDpi xmlns:a14="http://schemas.microsoft.com/office/drawing/2010/main" val="0"/>
              </a:ext>
            </a:extLst>
          </a:blip>
          <a:srcRect/>
          <a:stretch/>
        </p:blipFill>
        <p:spPr>
          <a:xfrm>
            <a:off x="3496915" y="3208485"/>
            <a:ext cx="1364723" cy="910135"/>
          </a:xfrm>
          <a:prstGeom prst="rect">
            <a:avLst/>
          </a:prstGeom>
          <a:ln>
            <a:solidFill>
              <a:schemeClr val="tx1"/>
            </a:solidFill>
          </a:ln>
        </p:spPr>
      </p:pic>
      <p:pic>
        <p:nvPicPr>
          <p:cNvPr id="27" name="Picture 26">
            <a:extLst>
              <a:ext uri="{FF2B5EF4-FFF2-40B4-BE49-F238E27FC236}">
                <a16:creationId xmlns:a16="http://schemas.microsoft.com/office/drawing/2014/main" id="{F4C368FF-5D72-4F41-9439-1A3970D860FA}"/>
              </a:ext>
            </a:extLst>
          </p:cNvPr>
          <p:cNvPicPr>
            <a:picLocks noChangeAspect="1"/>
          </p:cNvPicPr>
          <p:nvPr/>
        </p:nvPicPr>
        <p:blipFill>
          <a:blip r:embed="rId9" cstate="print">
            <a:extLst>
              <a:ext uri="{28A0092B-C50C-407E-A947-70E740481C1C}">
                <a14:useLocalDpi xmlns:a14="http://schemas.microsoft.com/office/drawing/2010/main" val="0"/>
              </a:ext>
            </a:extLst>
          </a:blip>
          <a:srcRect/>
          <a:stretch/>
        </p:blipFill>
        <p:spPr>
          <a:xfrm>
            <a:off x="5046111" y="3208486"/>
            <a:ext cx="1364542" cy="910136"/>
          </a:xfrm>
          <a:prstGeom prst="rect">
            <a:avLst/>
          </a:prstGeom>
          <a:ln>
            <a:solidFill>
              <a:schemeClr val="tx1"/>
            </a:solidFill>
          </a:ln>
        </p:spPr>
      </p:pic>
      <p:pic>
        <p:nvPicPr>
          <p:cNvPr id="30" name="Picture 29">
            <a:extLst>
              <a:ext uri="{FF2B5EF4-FFF2-40B4-BE49-F238E27FC236}">
                <a16:creationId xmlns:a16="http://schemas.microsoft.com/office/drawing/2014/main" id="{D04CCFBB-11B9-4EDB-AD1B-A9DF3DEAD306}"/>
              </a:ext>
            </a:extLst>
          </p:cNvPr>
          <p:cNvPicPr>
            <a:picLocks noChangeAspect="1"/>
          </p:cNvPicPr>
          <p:nvPr/>
        </p:nvPicPr>
        <p:blipFill>
          <a:blip r:embed="rId10" cstate="print">
            <a:extLst>
              <a:ext uri="{28A0092B-C50C-407E-A947-70E740481C1C}">
                <a14:useLocalDpi xmlns:a14="http://schemas.microsoft.com/office/drawing/2010/main" val="0"/>
              </a:ext>
            </a:extLst>
          </a:blip>
          <a:srcRect/>
          <a:stretch/>
        </p:blipFill>
        <p:spPr>
          <a:xfrm>
            <a:off x="6595126" y="3208486"/>
            <a:ext cx="1364548" cy="909950"/>
          </a:xfrm>
          <a:prstGeom prst="rect">
            <a:avLst/>
          </a:prstGeom>
          <a:ln>
            <a:solidFill>
              <a:schemeClr val="tx1"/>
            </a:solidFill>
          </a:ln>
        </p:spPr>
      </p:pic>
      <p:pic>
        <p:nvPicPr>
          <p:cNvPr id="25" name="Picture 24">
            <a:extLst>
              <a:ext uri="{FF2B5EF4-FFF2-40B4-BE49-F238E27FC236}">
                <a16:creationId xmlns:a16="http://schemas.microsoft.com/office/drawing/2014/main" id="{A2C819A3-71A7-4DE7-AF37-511F036A6690}"/>
              </a:ext>
            </a:extLst>
          </p:cNvPr>
          <p:cNvPicPr>
            <a:picLocks noChangeAspect="1"/>
          </p:cNvPicPr>
          <p:nvPr/>
        </p:nvPicPr>
        <p:blipFill>
          <a:blip r:embed="rId11" cstate="print">
            <a:extLst>
              <a:ext uri="{28A0092B-C50C-407E-A947-70E740481C1C}">
                <a14:useLocalDpi xmlns:a14="http://schemas.microsoft.com/office/drawing/2010/main" val="0"/>
              </a:ext>
            </a:extLst>
          </a:blip>
          <a:srcRect/>
          <a:stretch/>
        </p:blipFill>
        <p:spPr>
          <a:xfrm>
            <a:off x="398479" y="7944871"/>
            <a:ext cx="1364542" cy="909867"/>
          </a:xfrm>
          <a:prstGeom prst="rect">
            <a:avLst/>
          </a:prstGeom>
          <a:ln>
            <a:solidFill>
              <a:schemeClr val="tx1"/>
            </a:solidFill>
          </a:ln>
        </p:spPr>
      </p:pic>
      <p:pic>
        <p:nvPicPr>
          <p:cNvPr id="31" name="Picture 30">
            <a:extLst>
              <a:ext uri="{FF2B5EF4-FFF2-40B4-BE49-F238E27FC236}">
                <a16:creationId xmlns:a16="http://schemas.microsoft.com/office/drawing/2014/main" id="{AD18BDAE-7FB9-4708-95B3-3B390537A271}"/>
              </a:ext>
            </a:extLst>
          </p:cNvPr>
          <p:cNvPicPr>
            <a:picLocks noChangeAspect="1"/>
          </p:cNvPicPr>
          <p:nvPr/>
        </p:nvPicPr>
        <p:blipFill>
          <a:blip r:embed="rId12" cstate="print">
            <a:extLst>
              <a:ext uri="{28A0092B-C50C-407E-A947-70E740481C1C}">
                <a14:useLocalDpi xmlns:a14="http://schemas.microsoft.com/office/drawing/2010/main" val="0"/>
              </a:ext>
            </a:extLst>
          </a:blip>
          <a:srcRect/>
          <a:stretch/>
        </p:blipFill>
        <p:spPr>
          <a:xfrm>
            <a:off x="1947635" y="7944645"/>
            <a:ext cx="1364666" cy="910135"/>
          </a:xfrm>
          <a:prstGeom prst="rect">
            <a:avLst/>
          </a:prstGeom>
          <a:ln>
            <a:solidFill>
              <a:schemeClr val="tx1"/>
            </a:solidFill>
          </a:ln>
        </p:spPr>
      </p:pic>
      <p:pic>
        <p:nvPicPr>
          <p:cNvPr id="32" name="Picture 31">
            <a:extLst>
              <a:ext uri="{FF2B5EF4-FFF2-40B4-BE49-F238E27FC236}">
                <a16:creationId xmlns:a16="http://schemas.microsoft.com/office/drawing/2014/main" id="{01ADBF56-DF19-424E-B65E-C3AC7A5E57DF}"/>
              </a:ext>
            </a:extLst>
          </p:cNvPr>
          <p:cNvPicPr>
            <a:picLocks noChangeAspect="1"/>
          </p:cNvPicPr>
          <p:nvPr/>
        </p:nvPicPr>
        <p:blipFill>
          <a:blip r:embed="rId13" cstate="print">
            <a:extLst>
              <a:ext uri="{28A0092B-C50C-407E-A947-70E740481C1C}">
                <a14:useLocalDpi xmlns:a14="http://schemas.microsoft.com/office/drawing/2010/main" val="0"/>
              </a:ext>
            </a:extLst>
          </a:blip>
          <a:srcRect/>
          <a:stretch/>
        </p:blipFill>
        <p:spPr>
          <a:xfrm>
            <a:off x="3496923" y="7944645"/>
            <a:ext cx="1364707" cy="910135"/>
          </a:xfrm>
          <a:prstGeom prst="rect">
            <a:avLst/>
          </a:prstGeom>
          <a:ln>
            <a:solidFill>
              <a:schemeClr val="tx1"/>
            </a:solidFill>
          </a:ln>
        </p:spPr>
      </p:pic>
      <p:pic>
        <p:nvPicPr>
          <p:cNvPr id="33" name="Picture 32">
            <a:extLst>
              <a:ext uri="{FF2B5EF4-FFF2-40B4-BE49-F238E27FC236}">
                <a16:creationId xmlns:a16="http://schemas.microsoft.com/office/drawing/2014/main" id="{45278BD2-D71B-456D-96E5-2CD5784ABC31}"/>
              </a:ext>
            </a:extLst>
          </p:cNvPr>
          <p:cNvPicPr>
            <a:picLocks noChangeAspect="1"/>
          </p:cNvPicPr>
          <p:nvPr/>
        </p:nvPicPr>
        <p:blipFill>
          <a:blip r:embed="rId14" cstate="print">
            <a:extLst>
              <a:ext uri="{28A0092B-C50C-407E-A947-70E740481C1C}">
                <a14:useLocalDpi xmlns:a14="http://schemas.microsoft.com/office/drawing/2010/main" val="0"/>
              </a:ext>
            </a:extLst>
          </a:blip>
          <a:srcRect/>
          <a:stretch/>
        </p:blipFill>
        <p:spPr>
          <a:xfrm>
            <a:off x="5046111" y="7944733"/>
            <a:ext cx="1364542" cy="909958"/>
          </a:xfrm>
          <a:prstGeom prst="rect">
            <a:avLst/>
          </a:prstGeom>
          <a:ln>
            <a:solidFill>
              <a:schemeClr val="tx1"/>
            </a:solidFill>
          </a:ln>
        </p:spPr>
      </p:pic>
      <p:pic>
        <p:nvPicPr>
          <p:cNvPr id="34" name="Picture 33">
            <a:extLst>
              <a:ext uri="{FF2B5EF4-FFF2-40B4-BE49-F238E27FC236}">
                <a16:creationId xmlns:a16="http://schemas.microsoft.com/office/drawing/2014/main" id="{BD145182-3C2B-40E8-9341-2BEA5697DFD1}"/>
              </a:ext>
            </a:extLst>
          </p:cNvPr>
          <p:cNvPicPr>
            <a:picLocks noChangeAspect="1"/>
          </p:cNvPicPr>
          <p:nvPr/>
        </p:nvPicPr>
        <p:blipFill>
          <a:blip r:embed="rId15" cstate="print">
            <a:extLst>
              <a:ext uri="{28A0092B-C50C-407E-A947-70E740481C1C}">
                <a14:useLocalDpi xmlns:a14="http://schemas.microsoft.com/office/drawing/2010/main" val="0"/>
              </a:ext>
            </a:extLst>
          </a:blip>
          <a:srcRect/>
          <a:stretch/>
        </p:blipFill>
        <p:spPr>
          <a:xfrm>
            <a:off x="6595126" y="7944956"/>
            <a:ext cx="1364548" cy="909698"/>
          </a:xfrm>
          <a:prstGeom prst="rect">
            <a:avLst/>
          </a:prstGeom>
          <a:ln>
            <a:solidFill>
              <a:schemeClr val="tx1"/>
            </a:solidFill>
          </a:ln>
        </p:spPr>
      </p:pic>
      <p:pic>
        <p:nvPicPr>
          <p:cNvPr id="3" name="Picture 2" descr="Agent Photo">
            <a:extLst>
              <a:ext uri="{FF2B5EF4-FFF2-40B4-BE49-F238E27FC236}">
                <a16:creationId xmlns:a16="http://schemas.microsoft.com/office/drawing/2014/main" id="{69B0FC22-E9B8-45DB-90B4-29F756905401}"/>
              </a:ext>
            </a:extLst>
          </p:cNvPr>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398479" y="9089496"/>
            <a:ext cx="580522" cy="81381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7011320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425</TotalTime>
  <Words>297</Words>
  <Application>Microsoft Office PowerPoint</Application>
  <PresentationFormat>Custom</PresentationFormat>
  <Paragraphs>14</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Arial</vt:lpstr>
      <vt:lpstr>Calibri</vt:lpstr>
      <vt:lpstr>Futura Bk BT</vt:lpstr>
      <vt:lpstr>Futura Lt BT</vt:lpstr>
      <vt:lpstr>Futura LtCn BT</vt:lpstr>
      <vt:lpstr>Gadugi</vt:lpstr>
      <vt:lpstr>Office Theme</vt:lpstr>
      <vt:lpstr>LIKE NEW!! Impeccably Decorated Home In Mt. Pleasant!!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Great Johns Island Location! Hardwood Floors Galore!</dc:title>
  <dc:creator>CVH360</dc:creator>
  <cp:lastModifiedBy>A. Thomas Price</cp:lastModifiedBy>
  <cp:revision>71</cp:revision>
  <dcterms:created xsi:type="dcterms:W3CDTF">2006-08-16T00:00:00Z</dcterms:created>
  <dcterms:modified xsi:type="dcterms:W3CDTF">2022-04-01T15:50:12Z</dcterms:modified>
</cp:coreProperties>
</file>