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2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3/9/2026</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s://l.gourl.es/l/803bd71e7b3f46dd4e4a0a79c62b2b71842c1312?u=5291969"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 t="1923" r="405" b="13030"/>
          <a:stretch>
            <a:fillRect/>
          </a:stretch>
        </p:blipFill>
        <p:spPr bwMode="auto">
          <a:xfrm>
            <a:off x="0" y="511021"/>
            <a:ext cx="3630168" cy="2416529"/>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66020"/>
            <a:ext cx="7315200" cy="523220"/>
          </a:xfrm>
          <a:prstGeom prst="rect">
            <a:avLst/>
          </a:prstGeom>
        </p:spPr>
        <p:txBody>
          <a:bodyPr wrap="square" anchor="t">
            <a:spAutoFit/>
          </a:bodyPr>
          <a:lstStyle/>
          <a:p>
            <a:pPr algn="ctr"/>
            <a:r>
              <a:rPr lang="en-US" sz="2800">
                <a:solidFill>
                  <a:srgbClr val="000000"/>
                </a:solidFill>
                <a:latin typeface="Gabriola" panose="04040605051002020D02" pitchFamily="82" charset="0"/>
              </a:rPr>
              <a:t>Make This One Yours ~ Move in Ready</a:t>
            </a:r>
            <a:endParaRPr lang="en-US" sz="2800" dirty="0">
              <a:solidFill>
                <a:srgbClr val="000000"/>
              </a:solidFill>
              <a:latin typeface="Gabriola" panose="04040605051002020D02" pitchFamily="82" charset="0"/>
            </a:endParaRPr>
          </a:p>
        </p:txBody>
      </p:sp>
      <p:sp>
        <p:nvSpPr>
          <p:cNvPr id="2" name="Title 1"/>
          <p:cNvSpPr>
            <a:spLocks noGrp="1"/>
          </p:cNvSpPr>
          <p:nvPr>
            <p:ph type="ctrTitle"/>
          </p:nvPr>
        </p:nvSpPr>
        <p:spPr>
          <a:xfrm>
            <a:off x="-1" y="2993756"/>
            <a:ext cx="7300435" cy="607890"/>
          </a:xfrm>
        </p:spPr>
        <p:txBody>
          <a:bodyPr anchor="ctr">
            <a:noAutofit/>
          </a:bodyPr>
          <a:lstStyle/>
          <a:p>
            <a:r>
              <a:rPr lang="nb-NO" sz="1800" b="1" dirty="0">
                <a:ln w="3175">
                  <a:noFill/>
                </a:ln>
                <a:latin typeface="Georgia" panose="02040502050405020303" pitchFamily="18" charset="0"/>
                <a:cs typeface="Microsoft Sans Serif" panose="020B0604020202020204" pitchFamily="34" charset="0"/>
              </a:rPr>
              <a:t>3830 Sawmill Court</a:t>
            </a:r>
            <a:br>
              <a:rPr lang="nb-NO" sz="1800" b="1" dirty="0">
                <a:ln w="3175">
                  <a:noFill/>
                </a:ln>
                <a:latin typeface="Georgia" panose="02040502050405020303" pitchFamily="18" charset="0"/>
                <a:cs typeface="Microsoft Sans Serif" panose="020B0604020202020204" pitchFamily="34" charset="0"/>
              </a:rPr>
            </a:br>
            <a:r>
              <a:rPr lang="en-US" sz="1400" b="1" dirty="0">
                <a:ln w="3175">
                  <a:noFill/>
                </a:ln>
                <a:latin typeface="Georgia" panose="02040502050405020303" pitchFamily="18" charset="0"/>
                <a:cs typeface="Microsoft Sans Serif" panose="020B0604020202020204" pitchFamily="34" charset="0"/>
              </a:rPr>
              <a:t>Bees Crossing | Mount Pleasant, SC 29429 | MLS# 26001637 | $665,000</a:t>
            </a:r>
            <a:endParaRPr lang="en-US" sz="1400" dirty="0">
              <a:ln w="3175">
                <a:noFill/>
              </a:ln>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2" y="3667852"/>
            <a:ext cx="7315202" cy="3799701"/>
          </a:xfrm>
        </p:spPr>
        <p:txBody>
          <a:bodyPr numCol="1" anchor="ctr">
            <a:noAutofit/>
          </a:bodyPr>
          <a:lstStyle/>
          <a:p>
            <a:r>
              <a:rPr lang="en-US" sz="1300" dirty="0">
                <a:solidFill>
                  <a:schemeClr val="tx1">
                    <a:lumMod val="50000"/>
                    <a:lumOff val="50000"/>
                  </a:schemeClr>
                </a:solidFill>
                <a:latin typeface="Georgia" panose="02040502050405020303" pitchFamily="18" charset="0"/>
                <a:cs typeface="Microsoft Sans Serif" panose="020B0604020202020204" pitchFamily="34" charset="0"/>
              </a:rPr>
              <a:t>Beautiful 5-bedroom, 3 full bath home in one of north Mount Pleasant's newer subdivisions by DR Horton. The home features custom lighting, fans, and plumbing fixtures throughout. Enter through the foyer and note the luxury laminate wood flooring that appears throughout the downstairs. To the right is the stylish kitchen with wood Shaker-style cabinetry, stainless steel appliances (including a gas range), kitchen island with breakfast bar, granite countertops, and tile backsplash. The kitchen is open to the dining area and family room. The family room features a gas fireplace and full-light French doors that look out to the screened porch, patio, and back yard. A 1st-level bedroom overlooks the back yard and sits opposite a full bathroom.</a:t>
            </a:r>
          </a:p>
          <a:p>
            <a:endParaRPr lang="en-US" sz="1300" dirty="0">
              <a:solidFill>
                <a:schemeClr val="tx1">
                  <a:lumMod val="50000"/>
                  <a:lumOff val="50000"/>
                </a:schemeClr>
              </a:solidFill>
              <a:latin typeface="Georgia" panose="02040502050405020303" pitchFamily="18" charset="0"/>
              <a:cs typeface="Microsoft Sans Serif" panose="020B0604020202020204" pitchFamily="34" charset="0"/>
            </a:endParaRPr>
          </a:p>
          <a:p>
            <a:r>
              <a:rPr lang="en-US" sz="1300" dirty="0">
                <a:solidFill>
                  <a:schemeClr val="tx1">
                    <a:lumMod val="50000"/>
                    <a:lumOff val="50000"/>
                  </a:schemeClr>
                </a:solidFill>
                <a:latin typeface="Georgia" panose="02040502050405020303" pitchFamily="18" charset="0"/>
                <a:cs typeface="Microsoft Sans Serif" panose="020B0604020202020204" pitchFamily="34" charset="0"/>
              </a:rPr>
              <a:t>Upstairs, you'll find a common loft area amidst the primary suite, three additional bedrooms, the 3rd full bath, and the laundry room. The spacious primary bedroom features a tray ceiling, and it's </a:t>
            </a:r>
            <a:r>
              <a:rPr lang="en-US" sz="1300" dirty="0" err="1">
                <a:solidFill>
                  <a:schemeClr val="tx1">
                    <a:lumMod val="50000"/>
                    <a:lumOff val="50000"/>
                  </a:schemeClr>
                </a:solidFill>
                <a:latin typeface="Georgia" panose="02040502050405020303" pitchFamily="18" charset="0"/>
                <a:cs typeface="Microsoft Sans Serif" panose="020B0604020202020204" pitchFamily="34" charset="0"/>
              </a:rPr>
              <a:t>en</a:t>
            </a:r>
            <a:r>
              <a:rPr lang="en-US" sz="1300" dirty="0">
                <a:solidFill>
                  <a:schemeClr val="tx1">
                    <a:lumMod val="50000"/>
                    <a:lumOff val="50000"/>
                  </a:schemeClr>
                </a:solidFill>
                <a:latin typeface="Georgia" panose="02040502050405020303" pitchFamily="18" charset="0"/>
                <a:cs typeface="Microsoft Sans Serif" panose="020B0604020202020204" pitchFamily="34" charset="0"/>
              </a:rPr>
              <a:t> suite bath has a double-sink vanity with wood Shaker-style cabinets and separate tub and shower. 2-car garage. Less than 1.5 miles to the public boat landing. Convenient to north Mount Pleasant shopping and dining, Mount Pleasant Hospital, excellent schools, and more!</a:t>
            </a:r>
          </a:p>
          <a:p>
            <a:endParaRPr lang="en-US" sz="1300" dirty="0">
              <a:solidFill>
                <a:schemeClr val="tx1">
                  <a:lumMod val="50000"/>
                  <a:lumOff val="50000"/>
                </a:schemeClr>
              </a:solidFill>
              <a:latin typeface="Georgia" panose="02040502050405020303" pitchFamily="18" charset="0"/>
              <a:cs typeface="Microsoft Sans Serif" panose="020B0604020202020204" pitchFamily="34" charset="0"/>
            </a:endParaRPr>
          </a:p>
          <a:p>
            <a:r>
              <a:rPr lang="en-US" sz="1300" dirty="0">
                <a:solidFill>
                  <a:schemeClr val="tx2"/>
                </a:solidFill>
                <a:latin typeface="Georgia" panose="02040502050405020303" pitchFamily="18" charset="0"/>
                <a:cs typeface="Microsoft Sans Serif" panose="020B0604020202020204" pitchFamily="34" charset="0"/>
                <a:hlinkClick r:id="rId3"/>
              </a:rPr>
              <a:t>VIEW LISTING</a:t>
            </a:r>
            <a:endParaRPr lang="en-US" sz="1300" dirty="0">
              <a:solidFill>
                <a:schemeClr val="tx2"/>
              </a:solidFill>
              <a:latin typeface="Georgia" panose="02040502050405020303" pitchFamily="18" charset="0"/>
              <a:cs typeface="Microsoft Sans Serif" panose="020B0604020202020204" pitchFamily="34" charset="0"/>
            </a:endParaRPr>
          </a:p>
        </p:txBody>
      </p:sp>
      <p:sp>
        <p:nvSpPr>
          <p:cNvPr id="20" name="Rectangle 19"/>
          <p:cNvSpPr/>
          <p:nvPr/>
        </p:nvSpPr>
        <p:spPr>
          <a:xfrm>
            <a:off x="726160" y="8897779"/>
            <a:ext cx="5867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1400-G Palm Blvd | Isle Of Palms, SC 29451</a:t>
            </a:r>
          </a:p>
        </p:txBody>
      </p:sp>
      <p:sp>
        <p:nvSpPr>
          <p:cNvPr id="21" name="Rectangle 20"/>
          <p:cNvSpPr/>
          <p:nvPr/>
        </p:nvSpPr>
        <p:spPr>
          <a:xfrm>
            <a:off x="-2" y="8361401"/>
            <a:ext cx="7315201"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6" name="Picture 2">
            <a:extLst>
              <a:ext uri="{FF2B5EF4-FFF2-40B4-BE49-F238E27FC236}">
                <a16:creationId xmlns:a16="http://schemas.microsoft.com/office/drawing/2014/main" id="{AB757C93-CBA0-4D8C-3A86-A9EF6FFC329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683148" y="511021"/>
            <a:ext cx="3624793" cy="241652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5" name="Picture 4">
            <a:extLst>
              <a:ext uri="{FF2B5EF4-FFF2-40B4-BE49-F238E27FC236}">
                <a16:creationId xmlns:a16="http://schemas.microsoft.com/office/drawing/2014/main" id="{06706907-D1C2-453C-28E6-D7D19130ADE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450593" y="7533759"/>
            <a:ext cx="1188717" cy="792478"/>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229011" y="7535567"/>
            <a:ext cx="1181288" cy="788347"/>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902423" y="7533759"/>
            <a:ext cx="1186242" cy="792479"/>
          </a:xfrm>
          <a:prstGeom prst="rect">
            <a:avLst/>
          </a:prstGeom>
          <a:ln w="12700">
            <a:noFill/>
          </a:ln>
        </p:spPr>
      </p:pic>
      <p:pic>
        <p:nvPicPr>
          <p:cNvPr id="4" name="Picture 3">
            <a:extLst>
              <a:ext uri="{FF2B5EF4-FFF2-40B4-BE49-F238E27FC236}">
                <a16:creationId xmlns:a16="http://schemas.microsoft.com/office/drawing/2014/main" id="{057381F4-343E-72CE-4538-2FC071014DD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125513" y="7533888"/>
            <a:ext cx="1187559" cy="791706"/>
          </a:xfrm>
          <a:prstGeom prst="rect">
            <a:avLst/>
          </a:prstGeom>
          <a:ln w="12700">
            <a:noFill/>
          </a:ln>
        </p:spPr>
      </p:pic>
      <p:pic>
        <p:nvPicPr>
          <p:cNvPr id="12" name="Picture 11">
            <a:extLst>
              <a:ext uri="{FF2B5EF4-FFF2-40B4-BE49-F238E27FC236}">
                <a16:creationId xmlns:a16="http://schemas.microsoft.com/office/drawing/2014/main" id="{9B13193D-CA94-A313-8DBC-03CFFC331A6D}"/>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675889" y="7535403"/>
            <a:ext cx="1188718" cy="789190"/>
          </a:xfrm>
          <a:prstGeom prst="rect">
            <a:avLst/>
          </a:prstGeom>
          <a:ln w="12700">
            <a:noFill/>
          </a:ln>
        </p:spPr>
      </p:pic>
      <p:pic>
        <p:nvPicPr>
          <p:cNvPr id="16" name="Picture 2">
            <a:extLst>
              <a:ext uri="{FF2B5EF4-FFF2-40B4-BE49-F238E27FC236}">
                <a16:creationId xmlns:a16="http://schemas.microsoft.com/office/drawing/2014/main" id="{9FE98367-3A21-A4D9-D924-0395946A1DC6}"/>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 y="7533759"/>
            <a:ext cx="1188717" cy="792478"/>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488</TotalTime>
  <Words>279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Georgia</vt:lpstr>
      <vt:lpstr>Office Theme</vt:lpstr>
      <vt:lpstr>3830 Sawmill Court Bees Crossing | Mount Pleasant, SC 29429 | MLS# 26001637 | $665,000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75</cp:revision>
  <dcterms:created xsi:type="dcterms:W3CDTF">2006-08-16T00:00:00Z</dcterms:created>
  <dcterms:modified xsi:type="dcterms:W3CDTF">2026-03-09T19:55:42Z</dcterms:modified>
</cp:coreProperties>
</file>