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6" d="100"/>
          <a:sy n="96" d="100"/>
        </p:scale>
        <p:origin x="-1152" y="-14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6/2/2014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6/2/2014</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g"/><Relationship Id="rId12" Type="http://schemas.openxmlformats.org/officeDocument/2006/relationships/image" Target="../media/image12.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4516119"/>
            <a:ext cx="5572760" cy="4268617"/>
          </a:xfrm>
        </p:spPr>
        <p:txBody>
          <a:bodyPr>
            <a:noAutofit/>
          </a:bodyPr>
          <a:lstStyle/>
          <a:p>
            <a:r>
              <a:rPr lang="en-US" sz="1400" dirty="0">
                <a:effectLst>
                  <a:outerShdw blurRad="38100" dist="38100" dir="2700000" algn="tl">
                    <a:srgbClr val="000000">
                      <a:alpha val="43137"/>
                    </a:srgbClr>
                  </a:outerShdw>
                </a:effectLst>
                <a:latin typeface="Trebuchet MS" panose="020B0603020202020204" pitchFamily="34" charset="0"/>
              </a:rPr>
              <a:t>Fantastic true deep water home on Toomer Creek in the gated community of Dunes West. Featuring a short 300 </a:t>
            </a:r>
            <a:r>
              <a:rPr lang="en-US" sz="1400" dirty="0" err="1">
                <a:effectLst>
                  <a:outerShdw blurRad="38100" dist="38100" dir="2700000" algn="tl">
                    <a:srgbClr val="000000">
                      <a:alpha val="43137"/>
                    </a:srgbClr>
                  </a:outerShdw>
                </a:effectLst>
                <a:latin typeface="Trebuchet MS" panose="020B0603020202020204" pitchFamily="34" charset="0"/>
              </a:rPr>
              <a:t>ft</a:t>
            </a:r>
            <a:r>
              <a:rPr lang="en-US" sz="1400" dirty="0">
                <a:effectLst>
                  <a:outerShdw blurRad="38100" dist="38100" dir="2700000" algn="tl">
                    <a:srgbClr val="000000">
                      <a:alpha val="43137"/>
                    </a:srgbClr>
                  </a:outerShdw>
                </a:effectLst>
                <a:latin typeface="Trebuchet MS" panose="020B0603020202020204" pitchFamily="34" charset="0"/>
              </a:rPr>
              <a:t> walkway to a pier head with floater and boat lift. Home sits on a very private wooded lot of 1.12 acres with panoramic marsh views. In-ground pool, large back yard and a long winding driveway. The interior floor plan is wide open with high ceilings. The gourmet kitchen was recently upgraded and overlooks the pool and Toomer Creek, flowing easily to the living room and breakfast area. The master bedroom is downstairs and features a large walk-in closet and master bath. A large FROG sits atop the 3 car garage and is ideal for a game room, study or to be used as a 4th bedroom. Other rooms include; two additional bedrooms, private dining room, loft/den/game room, office, laundry room, mud room and lots of open decks. Dunes West offers resort style amenities with three pools, waterslide, tennis, workout facility, golf club with 18 holes, club house and restaurant, boat ramp, storage, jogging/biking trails and more. This beautiful home and private deep water setting must be seen to </a:t>
            </a:r>
            <a:r>
              <a:rPr lang="en-US" sz="1400" dirty="0" smtClean="0">
                <a:effectLst>
                  <a:outerShdw blurRad="38100" dist="38100" dir="2700000" algn="tl">
                    <a:srgbClr val="000000">
                      <a:alpha val="43137"/>
                    </a:srgbClr>
                  </a:outerShdw>
                </a:effectLst>
                <a:latin typeface="Trebuchet MS" panose="020B0603020202020204" pitchFamily="34" charset="0"/>
              </a:rPr>
              <a:t>be appreciated</a:t>
            </a:r>
            <a:r>
              <a:rPr lang="en-US" sz="1400" dirty="0">
                <a:effectLst>
                  <a:outerShdw blurRad="38100" dist="38100" dir="2700000" algn="tl">
                    <a:srgbClr val="000000">
                      <a:alpha val="43137"/>
                    </a:srgbClr>
                  </a:outerShdw>
                </a:effectLst>
                <a:latin typeface="Trebuchet MS" panose="020B0603020202020204" pitchFamily="34" charset="0"/>
              </a:rPr>
              <a:t>! </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1740" t="-227" r="6844" b="1893"/>
          <a:stretch/>
        </p:blipFill>
        <p:spPr>
          <a:xfrm>
            <a:off x="0" y="-34358"/>
            <a:ext cx="5426441" cy="4377758"/>
          </a:xfrm>
          <a:prstGeom prst="rect">
            <a:avLst/>
          </a:prstGeom>
        </p:spPr>
      </p:pic>
      <p:sp>
        <p:nvSpPr>
          <p:cNvPr id="2" name="Title 1"/>
          <p:cNvSpPr>
            <a:spLocks noGrp="1"/>
          </p:cNvSpPr>
          <p:nvPr>
            <p:ph type="ctrTitle"/>
          </p:nvPr>
        </p:nvSpPr>
        <p:spPr>
          <a:xfrm>
            <a:off x="-8709" y="-27101"/>
            <a:ext cx="5435150" cy="1905000"/>
          </a:xfrm>
        </p:spPr>
        <p:txBody>
          <a:bodyPr anchor="t">
            <a:noAutofit/>
          </a:bodyPr>
          <a:lstStyle/>
          <a:p>
            <a:pPr algn="l"/>
            <a:r>
              <a:rPr lang="en-US" sz="1600" cap="none" dirty="0" smtClean="0">
                <a:ln w="10541" cmpd="sng">
                  <a:noFill/>
                  <a:prstDash val="solid"/>
                </a:ln>
                <a:solidFill>
                  <a:schemeClr val="bg2"/>
                </a:solidFill>
                <a:effectLst>
                  <a:outerShdw blurRad="50800" dist="38100" dir="5400000" algn="t" rotWithShape="0">
                    <a:prstClr val="black">
                      <a:alpha val="40000"/>
                    </a:prstClr>
                  </a:outerShdw>
                </a:effectLst>
                <a:latin typeface="Trebuchet MS" panose="020B0603020202020204" pitchFamily="34" charset="0"/>
              </a:rPr>
              <a:t>3845 Col Vanderhorst Cir</a:t>
            </a:r>
            <a:br>
              <a:rPr lang="en-US" sz="1600" cap="none" dirty="0" smtClean="0">
                <a:ln w="10541" cmpd="sng">
                  <a:noFill/>
                  <a:prstDash val="solid"/>
                </a:ln>
                <a:solidFill>
                  <a:schemeClr val="bg2"/>
                </a:solidFill>
                <a:effectLst>
                  <a:outerShdw blurRad="50800" dist="38100" dir="5400000" algn="t" rotWithShape="0">
                    <a:prstClr val="black">
                      <a:alpha val="40000"/>
                    </a:prstClr>
                  </a:outerShdw>
                </a:effectLst>
                <a:latin typeface="Trebuchet MS" panose="020B0603020202020204" pitchFamily="34" charset="0"/>
              </a:rPr>
            </a:br>
            <a:r>
              <a:rPr lang="en-US" sz="1600" cap="none" dirty="0" smtClean="0">
                <a:ln w="10541" cmpd="sng">
                  <a:noFill/>
                  <a:prstDash val="solid"/>
                </a:ln>
                <a:solidFill>
                  <a:schemeClr val="bg2"/>
                </a:solidFill>
                <a:effectLst>
                  <a:outerShdw blurRad="50800" dist="38100" dir="5400000" algn="t" rotWithShape="0">
                    <a:prstClr val="black">
                      <a:alpha val="40000"/>
                    </a:prstClr>
                  </a:outerShdw>
                </a:effectLst>
                <a:latin typeface="Trebuchet MS" panose="020B0603020202020204" pitchFamily="34" charset="0"/>
              </a:rPr>
              <a:t>Dunes West ~ Mt Pleasant</a:t>
            </a:r>
            <a:br>
              <a:rPr lang="en-US" sz="1600" cap="none" dirty="0" smtClean="0">
                <a:ln w="10541" cmpd="sng">
                  <a:noFill/>
                  <a:prstDash val="solid"/>
                </a:ln>
                <a:solidFill>
                  <a:schemeClr val="bg2"/>
                </a:solidFill>
                <a:effectLst>
                  <a:outerShdw blurRad="50800" dist="38100" dir="5400000" algn="t" rotWithShape="0">
                    <a:prstClr val="black">
                      <a:alpha val="40000"/>
                    </a:prstClr>
                  </a:outerShdw>
                </a:effectLst>
                <a:latin typeface="Trebuchet MS" panose="020B0603020202020204" pitchFamily="34" charset="0"/>
              </a:rPr>
            </a:br>
            <a:r>
              <a:rPr lang="en-US" sz="1600" cap="none" dirty="0" smtClean="0">
                <a:ln w="10541" cmpd="sng">
                  <a:noFill/>
                  <a:prstDash val="solid"/>
                </a:ln>
                <a:solidFill>
                  <a:schemeClr val="bg2"/>
                </a:solidFill>
                <a:effectLst>
                  <a:outerShdw blurRad="50800" dist="38100" dir="5400000" algn="t" rotWithShape="0">
                    <a:prstClr val="black">
                      <a:alpha val="40000"/>
                    </a:prstClr>
                  </a:outerShdw>
                </a:effectLst>
                <a:latin typeface="Trebuchet MS" panose="020B0603020202020204" pitchFamily="34" charset="0"/>
              </a:rPr>
              <a:t>MLS# 1412158 ~ $985,000</a:t>
            </a:r>
            <a:endParaRPr lang="en-US" sz="1600" cap="none" dirty="0">
              <a:ln w="10541" cmpd="sng">
                <a:noFill/>
                <a:prstDash val="solid"/>
              </a:ln>
              <a:solidFill>
                <a:schemeClr val="bg2"/>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b="10788"/>
          <a:stretch/>
        </p:blipFill>
        <p:spPr>
          <a:xfrm>
            <a:off x="5572760" y="8892540"/>
            <a:ext cx="1742440" cy="1165860"/>
          </a:xfrm>
          <a:prstGeom prst="rect">
            <a:avLst/>
          </a:prstGeom>
        </p:spPr>
      </p:pic>
      <p:pic>
        <p:nvPicPr>
          <p:cNvPr id="6" name="Picture 5"/>
          <p:cNvPicPr>
            <a:picLocks noChangeAspect="1"/>
          </p:cNvPicPr>
          <p:nvPr/>
        </p:nvPicPr>
        <p:blipFill rotWithShape="1">
          <a:blip r:embed="rId4" cstate="print">
            <a:extLst>
              <a:ext uri="{28A0092B-C50C-407E-A947-70E740481C1C}">
                <a14:useLocalDpi xmlns:a14="http://schemas.microsoft.com/office/drawing/2010/main" val="0"/>
              </a:ext>
            </a:extLst>
          </a:blip>
          <a:srcRect b="11500"/>
          <a:stretch/>
        </p:blipFill>
        <p:spPr>
          <a:xfrm>
            <a:off x="5572760" y="0"/>
            <a:ext cx="1742440" cy="1156540"/>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906000" y="3897425"/>
            <a:ext cx="1742440" cy="1306830"/>
          </a:xfrm>
          <a:prstGeom prst="rect">
            <a:avLst/>
          </a:prstGeom>
        </p:spPr>
      </p:pic>
      <p:pic>
        <p:nvPicPr>
          <p:cNvPr id="8" name="Picture 7"/>
          <p:cNvPicPr>
            <a:picLocks noChangeAspect="1"/>
          </p:cNvPicPr>
          <p:nvPr/>
        </p:nvPicPr>
        <p:blipFill rotWithShape="1">
          <a:blip r:embed="rId6" cstate="print">
            <a:extLst>
              <a:ext uri="{28A0092B-C50C-407E-A947-70E740481C1C}">
                <a14:useLocalDpi xmlns:a14="http://schemas.microsoft.com/office/drawing/2010/main" val="0"/>
              </a:ext>
            </a:extLst>
          </a:blip>
          <a:srcRect b="10269"/>
          <a:stretch/>
        </p:blipFill>
        <p:spPr>
          <a:xfrm>
            <a:off x="5572760" y="5060973"/>
            <a:ext cx="1742440" cy="1172630"/>
          </a:xfrm>
          <a:prstGeom prst="rect">
            <a:avLst/>
          </a:prstGeom>
        </p:spPr>
      </p:pic>
      <p:pic>
        <p:nvPicPr>
          <p:cNvPr id="9" name="Picture 8"/>
          <p:cNvPicPr>
            <a:picLocks noChangeAspect="1"/>
          </p:cNvPicPr>
          <p:nvPr/>
        </p:nvPicPr>
        <p:blipFill rotWithShape="1">
          <a:blip r:embed="rId7" cstate="print">
            <a:extLst>
              <a:ext uri="{28A0092B-C50C-407E-A947-70E740481C1C}">
                <a14:useLocalDpi xmlns:a14="http://schemas.microsoft.com/office/drawing/2010/main" val="0"/>
              </a:ext>
            </a:extLst>
          </a:blip>
          <a:srcRect b="11938"/>
          <a:stretch/>
        </p:blipFill>
        <p:spPr>
          <a:xfrm>
            <a:off x="5572760" y="3802346"/>
            <a:ext cx="1742440" cy="1150825"/>
          </a:xfrm>
          <a:prstGeom prst="rect">
            <a:avLst/>
          </a:prstGeom>
        </p:spPr>
      </p:pic>
      <p:pic>
        <p:nvPicPr>
          <p:cNvPr id="10" name="Picture 9"/>
          <p:cNvPicPr>
            <a:picLocks noChangeAspect="1"/>
          </p:cNvPicPr>
          <p:nvPr/>
        </p:nvPicPr>
        <p:blipFill rotWithShape="1">
          <a:blip r:embed="rId8" cstate="print">
            <a:extLst>
              <a:ext uri="{28A0092B-C50C-407E-A947-70E740481C1C}">
                <a14:useLocalDpi xmlns:a14="http://schemas.microsoft.com/office/drawing/2010/main" val="0"/>
              </a:ext>
            </a:extLst>
          </a:blip>
          <a:srcRect b="10918"/>
          <a:stretch/>
        </p:blipFill>
        <p:spPr>
          <a:xfrm>
            <a:off x="5572760" y="1241277"/>
            <a:ext cx="1742440" cy="1164160"/>
          </a:xfrm>
          <a:prstGeom prst="rect">
            <a:avLst/>
          </a:prstGeom>
        </p:spPr>
      </p:pic>
      <p:pic>
        <p:nvPicPr>
          <p:cNvPr id="11" name="Picture 10"/>
          <p:cNvPicPr>
            <a:picLocks noChangeAspect="1"/>
          </p:cNvPicPr>
          <p:nvPr/>
        </p:nvPicPr>
        <p:blipFill rotWithShape="1">
          <a:blip r:embed="rId9" cstate="print">
            <a:extLst>
              <a:ext uri="{28A0092B-C50C-407E-A947-70E740481C1C}">
                <a14:useLocalDpi xmlns:a14="http://schemas.microsoft.com/office/drawing/2010/main" val="0"/>
              </a:ext>
            </a:extLst>
          </a:blip>
          <a:srcRect b="10495"/>
          <a:stretch/>
        </p:blipFill>
        <p:spPr>
          <a:xfrm>
            <a:off x="5572760" y="6341405"/>
            <a:ext cx="1742440" cy="1169670"/>
          </a:xfrm>
          <a:prstGeom prst="rect">
            <a:avLst/>
          </a:prstGeom>
        </p:spPr>
      </p:pic>
      <p:pic>
        <p:nvPicPr>
          <p:cNvPr id="12" name="Picture 11"/>
          <p:cNvPicPr>
            <a:picLocks noChangeAspect="1"/>
          </p:cNvPicPr>
          <p:nvPr/>
        </p:nvPicPr>
        <p:blipFill rotWithShape="1">
          <a:blip r:embed="rId10" cstate="print">
            <a:extLst>
              <a:ext uri="{28A0092B-C50C-407E-A947-70E740481C1C}">
                <a14:useLocalDpi xmlns:a14="http://schemas.microsoft.com/office/drawing/2010/main" val="0"/>
              </a:ext>
            </a:extLst>
          </a:blip>
          <a:srcRect b="10788"/>
          <a:stretch/>
        </p:blipFill>
        <p:spPr>
          <a:xfrm>
            <a:off x="5572760" y="7618877"/>
            <a:ext cx="1742440" cy="1165860"/>
          </a:xfrm>
          <a:prstGeom prst="rect">
            <a:avLst/>
          </a:prstGeom>
        </p:spPr>
      </p:pic>
      <p:pic>
        <p:nvPicPr>
          <p:cNvPr id="13" name="Picture 12"/>
          <p:cNvPicPr>
            <a:picLocks noChangeAspect="1"/>
          </p:cNvPicPr>
          <p:nvPr/>
        </p:nvPicPr>
        <p:blipFill rotWithShape="1">
          <a:blip r:embed="rId11" cstate="print">
            <a:extLst>
              <a:ext uri="{28A0092B-C50C-407E-A947-70E740481C1C}">
                <a14:useLocalDpi xmlns:a14="http://schemas.microsoft.com/office/drawing/2010/main" val="0"/>
              </a:ext>
            </a:extLst>
          </a:blip>
          <a:srcRect b="9605"/>
          <a:stretch/>
        </p:blipFill>
        <p:spPr>
          <a:xfrm>
            <a:off x="5572760" y="2513239"/>
            <a:ext cx="1742440" cy="1181305"/>
          </a:xfrm>
          <a:prstGeom prst="rect">
            <a:avLst/>
          </a:prstGeom>
        </p:spPr>
      </p:pic>
      <p:pic>
        <p:nvPicPr>
          <p:cNvPr id="14" name="Picture 1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397534" y="8892541"/>
            <a:ext cx="992622" cy="1148868"/>
          </a:xfrm>
          <a:prstGeom prst="rect">
            <a:avLst/>
          </a:prstGeom>
        </p:spPr>
      </p:pic>
      <p:pic>
        <p:nvPicPr>
          <p:cNvPr id="16" name="Picture 1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7" name="Rectangle 16"/>
          <p:cNvSpPr/>
          <p:nvPr/>
        </p:nvSpPr>
        <p:spPr>
          <a:xfrm>
            <a:off x="1259841" y="8901068"/>
            <a:ext cx="3137694" cy="1077218"/>
          </a:xfrm>
          <a:prstGeom prst="rect">
            <a:avLst/>
          </a:prstGeom>
        </p:spPr>
        <p:txBody>
          <a:bodyPr wrap="square">
            <a:spAutoFit/>
          </a:bodyPr>
          <a:lstStyle/>
          <a:p>
            <a:pPr algn="ctr"/>
            <a:r>
              <a:rPr lang="en-US" dirty="0">
                <a:latin typeface="Trebuchet MS" panose="020B0603020202020204" pitchFamily="34" charset="0"/>
              </a:rPr>
              <a:t>Clay Cunningham</a:t>
            </a:r>
          </a:p>
          <a:p>
            <a:pPr algn="ctr"/>
            <a:r>
              <a:rPr lang="en-US" sz="1100" dirty="0">
                <a:latin typeface="Trebuchet MS" panose="020B0603020202020204" pitchFamily="34" charset="0"/>
              </a:rPr>
              <a:t>Office - (843) 886-8110</a:t>
            </a:r>
          </a:p>
          <a:p>
            <a:pPr algn="ctr"/>
            <a:r>
              <a:rPr lang="en-US" sz="1100" dirty="0">
                <a:latin typeface="Trebuchet MS" panose="020B0603020202020204" pitchFamily="34" charset="0"/>
              </a:rPr>
              <a:t>Cell - (843) 345-4647</a:t>
            </a:r>
          </a:p>
          <a:p>
            <a:pPr algn="ctr"/>
            <a:r>
              <a:rPr lang="en-US" sz="1100" dirty="0">
                <a:latin typeface="Trebuchet MS" panose="020B0603020202020204" pitchFamily="34" charset="0"/>
              </a:rPr>
              <a:t>Fax - (843) 202-2921</a:t>
            </a:r>
          </a:p>
          <a:p>
            <a:pPr algn="ctr"/>
            <a:r>
              <a:rPr lang="en-US" sz="1100" dirty="0">
                <a:latin typeface="Trebuchet MS" panose="020B0603020202020204" pitchFamily="34" charset="0"/>
              </a:rPr>
              <a:t>clay@carolinaone.com</a:t>
            </a:r>
            <a:endParaRPr lang="en-US" sz="1100" dirty="0"/>
          </a:p>
        </p:txBody>
      </p:sp>
      <p:sp>
        <p:nvSpPr>
          <p:cNvPr id="18" name="Rectangle 17"/>
          <p:cNvSpPr/>
          <p:nvPr/>
        </p:nvSpPr>
        <p:spPr>
          <a:xfrm>
            <a:off x="0" y="9533578"/>
            <a:ext cx="1524000" cy="415498"/>
          </a:xfrm>
          <a:prstGeom prst="rect">
            <a:avLst/>
          </a:prstGeom>
        </p:spPr>
        <p:txBody>
          <a:bodyPr wrap="square">
            <a:spAutoFit/>
          </a:bodyPr>
          <a:lstStyle/>
          <a:p>
            <a:pPr algn="ctr"/>
            <a:r>
              <a:rPr lang="en-US" sz="700" dirty="0">
                <a:latin typeface="Trebuchet MS" panose="020B0603020202020204" pitchFamily="34" charset="0"/>
              </a:rPr>
              <a:t>Carolina One Real Estate</a:t>
            </a:r>
          </a:p>
          <a:p>
            <a:pPr algn="ctr"/>
            <a:r>
              <a:rPr lang="en-US" sz="700" dirty="0">
                <a:latin typeface="Trebuchet MS" panose="020B0603020202020204" pitchFamily="34" charset="0"/>
              </a:rPr>
              <a:t>1400-E Palm Boulevard</a:t>
            </a:r>
          </a:p>
          <a:p>
            <a:pPr algn="ctr"/>
            <a:r>
              <a:rPr lang="en-US" sz="700" dirty="0">
                <a:latin typeface="Trebuchet MS" panose="020B0603020202020204" pitchFamily="34" charset="0"/>
              </a:rPr>
              <a:t>Isle of Palms, SC 29451</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TotalTime>
  <Words>256</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3845 Col Vanderhorst Cir Dunes West ~ Mt Pleasant MLS# 1412158 ~ $985,000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5</cp:revision>
  <dcterms:created xsi:type="dcterms:W3CDTF">2006-08-16T00:00:00Z</dcterms:created>
  <dcterms:modified xsi:type="dcterms:W3CDTF">2014-06-02T15:51:53Z</dcterms:modified>
</cp:coreProperties>
</file>