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6" d="100"/>
          <a:sy n="76" d="100"/>
        </p:scale>
        <p:origin x="2886" y="10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11/10/2025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youtu.be/FBNR1Pn7tVw" TargetMode="External"/><Relationship Id="rId11" Type="http://schemas.openxmlformats.org/officeDocument/2006/relationships/image" Target="../media/image9.jpeg"/><Relationship Id="rId5" Type="http://schemas.openxmlformats.org/officeDocument/2006/relationships/image" Target="../media/image4.png"/><Relationship Id="rId15" Type="http://schemas.openxmlformats.org/officeDocument/2006/relationships/image" Target="../media/image13.jpeg"/><Relationship Id="rId10" Type="http://schemas.openxmlformats.org/officeDocument/2006/relationships/image" Target="../media/image8.jpg"/><Relationship Id="rId4" Type="http://schemas.openxmlformats.org/officeDocument/2006/relationships/image" Target="../media/image3.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Blur/>
                    </a14:imgEffect>
                  </a14:imgLayer>
                </a14:imgProps>
              </a:ext>
            </a:extLst>
          </a:blip>
          <a:srcRect/>
          <a:stretch>
            <a:fillRect l="-31000" r="-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53066" y="91440"/>
            <a:ext cx="3960933" cy="1197007"/>
          </a:xfrm>
        </p:spPr>
        <p:txBody>
          <a:bodyPr>
            <a:noAutofit/>
          </a:bodyPr>
          <a:lstStyle/>
          <a:p>
            <a:r>
              <a:rPr lang="en-US" sz="2800" i="1" dirty="0">
                <a:solidFill>
                  <a:srgbClr val="92292E"/>
                </a:solidFill>
                <a:latin typeface="Avenir" panose="02000503040000020003" pitchFamily="2" charset="0"/>
              </a:rPr>
              <a:t>Just Listed in</a:t>
            </a:r>
            <a:br>
              <a:rPr lang="en-US" sz="2800" i="1" dirty="0">
                <a:solidFill>
                  <a:srgbClr val="92292E"/>
                </a:solidFill>
                <a:latin typeface="Avenir" panose="02000503040000020003" pitchFamily="2" charset="0"/>
              </a:rPr>
            </a:br>
            <a:r>
              <a:rPr lang="en-US" sz="2800" i="1" dirty="0">
                <a:solidFill>
                  <a:srgbClr val="92292E"/>
                </a:solidFill>
                <a:latin typeface="Avenir" panose="02000503040000020003" pitchFamily="2" charset="0"/>
              </a:rPr>
              <a:t>Riverside Carolina Park</a:t>
            </a:r>
            <a:endParaRPr lang="en-US" sz="2000" i="1" dirty="0">
              <a:solidFill>
                <a:srgbClr val="92292E"/>
              </a:solidFill>
              <a:latin typeface="Avenir" panose="02000503040000020003" pitchFamily="2" charset="0"/>
            </a:endParaRPr>
          </a:p>
        </p:txBody>
      </p:sp>
      <p:sp>
        <p:nvSpPr>
          <p:cNvPr id="17" name="Rectangle 16"/>
          <p:cNvSpPr/>
          <p:nvPr/>
        </p:nvSpPr>
        <p:spPr>
          <a:xfrm>
            <a:off x="2455471" y="9228376"/>
            <a:ext cx="3318658" cy="646331"/>
          </a:xfrm>
          <a:prstGeom prst="rect">
            <a:avLst/>
          </a:prstGeom>
        </p:spPr>
        <p:txBody>
          <a:bodyPr wrap="square">
            <a:spAutoFit/>
          </a:bodyPr>
          <a:lstStyle/>
          <a:p>
            <a:pPr algn="ct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ctr"/>
            <a:r>
              <a:rPr lang="en-US" sz="1200" dirty="0">
                <a:solidFill>
                  <a:schemeClr val="tx2">
                    <a:lumMod val="10000"/>
                  </a:schemeClr>
                </a:solidFill>
                <a:latin typeface="Avenir" panose="02000503040000020003" pitchFamily="2" charset="0"/>
              </a:rPr>
              <a:t>vlandon.realestate@gmail.com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789" r="2789"/>
          <a:stretch/>
        </p:blipFill>
        <p:spPr bwMode="auto">
          <a:xfrm>
            <a:off x="7470364" y="9185781"/>
            <a:ext cx="643635" cy="7315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14798" y="9185781"/>
            <a:ext cx="766512" cy="731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7566" y="9935289"/>
            <a:ext cx="3774468" cy="123111"/>
          </a:xfrm>
          <a:prstGeom prst="rect">
            <a:avLst/>
          </a:prstGeom>
        </p:spPr>
        <p:txBody>
          <a:bodyPr wrap="square" lIns="0" tIns="0" rIns="0" bIns="0">
            <a:spAutoFit/>
          </a:bodyPr>
          <a:lstStyle/>
          <a:p>
            <a:pPr algn="ctr"/>
            <a:r>
              <a:rPr lang="en-US" sz="800" dirty="0">
                <a:solidFill>
                  <a:schemeClr val="tx2">
                    <a:lumMod val="10000"/>
                  </a:schemeClr>
                </a:solidFill>
                <a:latin typeface="Avenir" panose="02000503040000020003" pitchFamily="2" charset="0"/>
              </a:rPr>
              <a:t>The Boulevard Company | 806 Johnnie Dodds Blvd Ste 100 | Mount Pleasant, SC 29464</a:t>
            </a:r>
          </a:p>
        </p:txBody>
      </p:sp>
      <p:sp>
        <p:nvSpPr>
          <p:cNvPr id="16" name="Rectangle 15"/>
          <p:cNvSpPr/>
          <p:nvPr/>
        </p:nvSpPr>
        <p:spPr>
          <a:xfrm>
            <a:off x="4153066" y="1179613"/>
            <a:ext cx="3960933" cy="1138773"/>
          </a:xfrm>
          <a:prstGeom prst="rect">
            <a:avLst/>
          </a:prstGeom>
          <a:noFill/>
        </p:spPr>
        <p:txBody>
          <a:bodyPr wrap="square" anchor="ctr">
            <a:spAutoFit/>
          </a:bodyPr>
          <a:lstStyle/>
          <a:p>
            <a:pPr algn="ctr"/>
            <a:r>
              <a:rPr lang="en-US" b="1" dirty="0">
                <a:solidFill>
                  <a:schemeClr val="bg1">
                    <a:lumMod val="75000"/>
                    <a:lumOff val="25000"/>
                  </a:schemeClr>
                </a:solidFill>
                <a:latin typeface="Avenir" panose="02000503040000020003" pitchFamily="2" charset="0"/>
              </a:rPr>
              <a:t>3870 </a:t>
            </a:r>
            <a:r>
              <a:rPr lang="en-US" b="1" dirty="0" err="1">
                <a:solidFill>
                  <a:schemeClr val="bg1">
                    <a:lumMod val="75000"/>
                    <a:lumOff val="25000"/>
                  </a:schemeClr>
                </a:solidFill>
                <a:latin typeface="Avenir" panose="02000503040000020003" pitchFamily="2" charset="0"/>
              </a:rPr>
              <a:t>Fifle</a:t>
            </a:r>
            <a:r>
              <a:rPr lang="en-US" b="1" dirty="0">
                <a:solidFill>
                  <a:schemeClr val="bg1">
                    <a:lumMod val="75000"/>
                    <a:lumOff val="25000"/>
                  </a:schemeClr>
                </a:solidFill>
                <a:latin typeface="Avenir" panose="02000503040000020003" pitchFamily="2" charset="0"/>
              </a:rPr>
              <a:t> Street</a:t>
            </a:r>
          </a:p>
          <a:p>
            <a:pPr algn="ctr"/>
            <a:endParaRPr lang="en-US" sz="1600">
              <a:solidFill>
                <a:schemeClr val="bg1">
                  <a:lumMod val="75000"/>
                  <a:lumOff val="25000"/>
                </a:schemeClr>
              </a:solidFill>
              <a:latin typeface="Avenir" panose="02000503040000020003" pitchFamily="2" charset="0"/>
            </a:endParaRPr>
          </a:p>
          <a:p>
            <a:pPr algn="ctr"/>
            <a:r>
              <a:rPr lang="en-US" sz="1600">
                <a:solidFill>
                  <a:schemeClr val="bg1">
                    <a:lumMod val="75000"/>
                    <a:lumOff val="25000"/>
                  </a:schemeClr>
                </a:solidFill>
                <a:latin typeface="Avenir" panose="02000503040000020003" pitchFamily="2" charset="0"/>
              </a:rPr>
              <a:t>Mount </a:t>
            </a:r>
            <a:r>
              <a:rPr lang="en-US" sz="1600" dirty="0">
                <a:solidFill>
                  <a:schemeClr val="bg1">
                    <a:lumMod val="75000"/>
                    <a:lumOff val="25000"/>
                  </a:schemeClr>
                </a:solidFill>
                <a:latin typeface="Avenir" panose="02000503040000020003" pitchFamily="2" charset="0"/>
              </a:rPr>
              <a:t>Pleasant, SC 29466</a:t>
            </a:r>
          </a:p>
          <a:p>
            <a:pPr algn="ctr"/>
            <a:r>
              <a:rPr lang="en-US" sz="1600" dirty="0">
                <a:solidFill>
                  <a:schemeClr val="bg1">
                    <a:lumMod val="75000"/>
                    <a:lumOff val="25000"/>
                  </a:schemeClr>
                </a:solidFill>
                <a:latin typeface="Avenir" panose="02000503040000020003" pitchFamily="2" charset="0"/>
              </a:rPr>
              <a:t>MLS# 25029954 | $1,495,000</a:t>
            </a:r>
          </a:p>
        </p:txBody>
      </p:sp>
      <p:sp>
        <p:nvSpPr>
          <p:cNvPr id="3" name="Subtitle 2"/>
          <p:cNvSpPr>
            <a:spLocks noGrp="1"/>
          </p:cNvSpPr>
          <p:nvPr>
            <p:ph type="subTitle" idx="1"/>
          </p:nvPr>
        </p:nvSpPr>
        <p:spPr>
          <a:xfrm>
            <a:off x="0" y="3870250"/>
            <a:ext cx="8229600" cy="3762031"/>
          </a:xfrm>
        </p:spPr>
        <p:txBody>
          <a:bodyPr anchor="ctr">
            <a:noAutofit/>
          </a:bodyPr>
          <a:lstStyle/>
          <a:p>
            <a:r>
              <a:rPr lang="en-US" sz="950" dirty="0">
                <a:solidFill>
                  <a:schemeClr val="bg1"/>
                </a:solidFill>
                <a:latin typeface="Avenir" panose="02000503040000020003" pitchFamily="2" charset="0"/>
              </a:rPr>
              <a:t>Nestled in the prestigious Riverside section of Carolina Park, this custom-built Saussy Burbank residence showcases timeless sophistication and modern Charleston style. Privately situated on a wooded lot in a peaceful cul-de-sac, this home showcases refined design and exceptional livability. Experience the essence of Lowcountry living with inviting outdoor spaces, including a charming front porch perfect for unwinding on the swing, a tranquil screened porch, and a private backyard featuring a patio, firepit, and built-in grill. The spacious yard provides ample room to add a pool if desired, completing this home's rare combination of elegance, comfort, and luxury. *Pool plans to convey*</a:t>
            </a:r>
          </a:p>
          <a:p>
            <a:endParaRPr lang="en-US" sz="950" dirty="0">
              <a:solidFill>
                <a:schemeClr val="bg1"/>
              </a:solidFill>
              <a:latin typeface="Avenir" panose="02000503040000020003" pitchFamily="2" charset="0"/>
            </a:endParaRPr>
          </a:p>
          <a:p>
            <a:r>
              <a:rPr lang="en-US" sz="950" dirty="0">
                <a:solidFill>
                  <a:schemeClr val="bg1"/>
                </a:solidFill>
                <a:latin typeface="Avenir" panose="02000503040000020003" pitchFamily="2" charset="0"/>
              </a:rPr>
              <a:t>Ideally situated within walking or biking distance to local amenities and top-rated schools, this home offers a genuine sense of community living.</a:t>
            </a:r>
          </a:p>
          <a:p>
            <a:endParaRPr lang="en-US" sz="950" dirty="0">
              <a:solidFill>
                <a:schemeClr val="bg1"/>
              </a:solidFill>
              <a:latin typeface="Avenir" panose="02000503040000020003" pitchFamily="2" charset="0"/>
            </a:endParaRPr>
          </a:p>
          <a:p>
            <a:r>
              <a:rPr lang="en-US" sz="950" dirty="0">
                <a:solidFill>
                  <a:schemeClr val="bg1"/>
                </a:solidFill>
                <a:latin typeface="Avenir" panose="02000503040000020003" pitchFamily="2" charset="0"/>
              </a:rPr>
              <a:t>As you enter, you're greeted by an open, sunlit layout that feels instantly comfortable and inviting. Beautifully refinished white oak hardwood floors flow throughout and designer touches make every space feel special. Thoughtful custom upgrades include high-end lighting and kitchen hardware, plantation shutters and shades, detailed wall trim and tiling, and wallpaper accents that add charm and personality.</a:t>
            </a:r>
          </a:p>
          <a:p>
            <a:endParaRPr lang="en-US" sz="950" dirty="0">
              <a:solidFill>
                <a:schemeClr val="bg1"/>
              </a:solidFill>
              <a:latin typeface="Avenir" panose="02000503040000020003" pitchFamily="2" charset="0"/>
            </a:endParaRPr>
          </a:p>
          <a:p>
            <a:r>
              <a:rPr lang="en-US" sz="950" dirty="0">
                <a:solidFill>
                  <a:schemeClr val="bg1"/>
                </a:solidFill>
                <a:latin typeface="Avenir" panose="02000503040000020003" pitchFamily="2" charset="0"/>
              </a:rPr>
              <a:t>Enjoy your own secluded outdoor oasis, with a generous yard that opens to peaceful conservation land. Ideal for family fun, hosting gatherings, or adding a pool, this backyard combines space, privacy, and endless possibilities for outdoor living.</a:t>
            </a:r>
          </a:p>
          <a:p>
            <a:endParaRPr lang="en-US" sz="950" dirty="0">
              <a:solidFill>
                <a:schemeClr val="bg1"/>
              </a:solidFill>
              <a:latin typeface="Avenir" panose="02000503040000020003" pitchFamily="2" charset="0"/>
            </a:endParaRPr>
          </a:p>
          <a:p>
            <a:r>
              <a:rPr lang="en-US" sz="950" dirty="0">
                <a:solidFill>
                  <a:schemeClr val="bg1"/>
                </a:solidFill>
                <a:latin typeface="Avenir" panose="02000503040000020003" pitchFamily="2" charset="0"/>
              </a:rPr>
              <a:t>This property offers not only a luxurious lifestyle, but also the convenience of modern living. Riverside at Carolina Park offers an endless array of amenities, including the Lake Club, featuring a resort-style pool, picnic pavilion, and fire pit overlooking scenic Bolden Lake. Residents also have access to a playground, tennis and pickleball courts, an open-air pavilion, dog park, the Great Lawn, miles of walking trails, as well as the crabbing dock. The nearby Bend shopping development, easily accessed by a quick golf cart or bike ride, includes restaurants, coffee shops, boutiques, a wine bar, hair and nail salons, and yoga and dance studios, among other local businesses. A fantastic regional library, top rated Mount Pleasant schools, hospital, fire station, pharmacies and grocery stores are also in the immediate area. This home is also only 20 minutes to the beaches of Isle of Palms and Sullivans Island and 25 minutes to Downtown Charleston and the Charleston International Airport.</a:t>
            </a:r>
          </a:p>
          <a:p>
            <a:endParaRPr lang="en-US" sz="950" dirty="0">
              <a:solidFill>
                <a:schemeClr val="bg1"/>
              </a:solidFill>
              <a:latin typeface="Avenir" panose="02000503040000020003" pitchFamily="2" charset="0"/>
            </a:endParaRPr>
          </a:p>
          <a:p>
            <a:r>
              <a:rPr lang="en-US" sz="950" b="1" dirty="0">
                <a:solidFill>
                  <a:schemeClr val="bg1"/>
                </a:solidFill>
                <a:latin typeface="Avenir" panose="02000503040000020003" pitchFamily="2" charset="0"/>
                <a:hlinkClick r:id="rId6"/>
              </a:rPr>
              <a:t>VIDEO TOUR</a:t>
            </a:r>
            <a:endParaRPr lang="en-US" sz="950" b="1" dirty="0">
              <a:solidFill>
                <a:schemeClr val="bg1"/>
              </a:solidFill>
              <a:latin typeface="Avenir" panose="02000503040000020003" pitchFamily="2" charset="0"/>
            </a:endParaRPr>
          </a:p>
        </p:txBody>
      </p:sp>
      <p:pic>
        <p:nvPicPr>
          <p:cNvPr id="8" name="Picture 7">
            <a:extLst>
              <a:ext uri="{FF2B5EF4-FFF2-40B4-BE49-F238E27FC236}">
                <a16:creationId xmlns:a16="http://schemas.microsoft.com/office/drawing/2014/main" id="{F3CCFE38-EC4D-E9DC-F35D-674982F8D15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172201" y="2514600"/>
            <a:ext cx="1942602" cy="1295068"/>
          </a:xfrm>
          <a:prstGeom prst="rect">
            <a:avLst/>
          </a:prstGeom>
        </p:spPr>
      </p:pic>
      <p:pic>
        <p:nvPicPr>
          <p:cNvPr id="23" name="Picture 22">
            <a:extLst>
              <a:ext uri="{FF2B5EF4-FFF2-40B4-BE49-F238E27FC236}">
                <a16:creationId xmlns:a16="http://schemas.microsoft.com/office/drawing/2014/main" id="{4336A620-DB33-279D-A0AF-2193F799088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153066" y="2514600"/>
            <a:ext cx="1942602" cy="1295068"/>
          </a:xfrm>
          <a:prstGeom prst="rect">
            <a:avLst/>
          </a:prstGeom>
        </p:spPr>
      </p:pic>
      <p:pic>
        <p:nvPicPr>
          <p:cNvPr id="25" name="Picture 24">
            <a:extLst>
              <a:ext uri="{FF2B5EF4-FFF2-40B4-BE49-F238E27FC236}">
                <a16:creationId xmlns:a16="http://schemas.microsoft.com/office/drawing/2014/main" id="{89109999-FA27-9C97-4488-9DB094C0C93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14798" y="2514600"/>
            <a:ext cx="1942602" cy="1295068"/>
          </a:xfrm>
          <a:prstGeom prst="rect">
            <a:avLst/>
          </a:prstGeom>
        </p:spPr>
      </p:pic>
      <p:pic>
        <p:nvPicPr>
          <p:cNvPr id="6" name="Picture 5">
            <a:extLst>
              <a:ext uri="{FF2B5EF4-FFF2-40B4-BE49-F238E27FC236}">
                <a16:creationId xmlns:a16="http://schemas.microsoft.com/office/drawing/2014/main" id="{3C51734F-D03A-0B9D-BE68-94F6B347D42A}"/>
              </a:ext>
            </a:extLst>
          </p:cNvPr>
          <p:cNvPicPr>
            <a:picLocks noChangeAspect="1"/>
          </p:cNvPicPr>
          <p:nvPr/>
        </p:nvPicPr>
        <p:blipFill>
          <a:blip r:embed="rId10">
            <a:extLst>
              <a:ext uri="{28A0092B-C50C-407E-A947-70E740481C1C}">
                <a14:useLocalDpi xmlns:a14="http://schemas.microsoft.com/office/drawing/2010/main" val="0"/>
              </a:ext>
            </a:extLst>
          </a:blip>
          <a:srcRect t="12540" b="12540"/>
          <a:stretch/>
        </p:blipFill>
        <p:spPr>
          <a:xfrm>
            <a:off x="114798" y="91440"/>
            <a:ext cx="3961736" cy="2226946"/>
          </a:xfrm>
          <a:prstGeom prst="rect">
            <a:avLst/>
          </a:prstGeom>
          <a:ln>
            <a:noFill/>
          </a:ln>
          <a:effectLst/>
        </p:spPr>
      </p:pic>
      <p:pic>
        <p:nvPicPr>
          <p:cNvPr id="7" name="Picture 6">
            <a:extLst>
              <a:ext uri="{FF2B5EF4-FFF2-40B4-BE49-F238E27FC236}">
                <a16:creationId xmlns:a16="http://schemas.microsoft.com/office/drawing/2014/main" id="{A3D53FDB-3537-6672-23AC-5BD3CF8C395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133932" y="2514600"/>
            <a:ext cx="1942602" cy="1295068"/>
          </a:xfrm>
          <a:prstGeom prst="rect">
            <a:avLst/>
          </a:prstGeom>
        </p:spPr>
      </p:pic>
      <p:pic>
        <p:nvPicPr>
          <p:cNvPr id="9" name="Picture 8">
            <a:extLst>
              <a:ext uri="{FF2B5EF4-FFF2-40B4-BE49-F238E27FC236}">
                <a16:creationId xmlns:a16="http://schemas.microsoft.com/office/drawing/2014/main" id="{F8195EFD-6D24-84C0-0F06-67B050FA098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171397" y="7692863"/>
            <a:ext cx="1942602" cy="1295068"/>
          </a:xfrm>
          <a:prstGeom prst="rect">
            <a:avLst/>
          </a:prstGeom>
        </p:spPr>
      </p:pic>
      <p:pic>
        <p:nvPicPr>
          <p:cNvPr id="11" name="Picture 10">
            <a:extLst>
              <a:ext uri="{FF2B5EF4-FFF2-40B4-BE49-F238E27FC236}">
                <a16:creationId xmlns:a16="http://schemas.microsoft.com/office/drawing/2014/main" id="{56F9F815-5414-6D69-7476-BB61967190E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153066" y="7692863"/>
            <a:ext cx="1942602" cy="1295068"/>
          </a:xfrm>
          <a:prstGeom prst="rect">
            <a:avLst/>
          </a:prstGeom>
        </p:spPr>
      </p:pic>
      <p:pic>
        <p:nvPicPr>
          <p:cNvPr id="12" name="Picture 11">
            <a:extLst>
              <a:ext uri="{FF2B5EF4-FFF2-40B4-BE49-F238E27FC236}">
                <a16:creationId xmlns:a16="http://schemas.microsoft.com/office/drawing/2014/main" id="{F4B5D77B-3F06-D544-AFE3-890C71044CEF}"/>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14798" y="7692863"/>
            <a:ext cx="1942602" cy="1295068"/>
          </a:xfrm>
          <a:prstGeom prst="rect">
            <a:avLst/>
          </a:prstGeom>
        </p:spPr>
      </p:pic>
      <p:pic>
        <p:nvPicPr>
          <p:cNvPr id="13" name="Picture 12">
            <a:extLst>
              <a:ext uri="{FF2B5EF4-FFF2-40B4-BE49-F238E27FC236}">
                <a16:creationId xmlns:a16="http://schemas.microsoft.com/office/drawing/2014/main" id="{1AF1BF09-8E61-5932-F20F-1A27BDFF5C73}"/>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2133932" y="7692863"/>
            <a:ext cx="1942602" cy="1295068"/>
          </a:xfrm>
          <a:prstGeom prst="rect">
            <a:avLst/>
          </a:prstGeom>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1135</TotalTime>
  <Words>488</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Just Listed in Riverside Carolina Park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78</cp:revision>
  <dcterms:created xsi:type="dcterms:W3CDTF">2006-08-16T00:00:00Z</dcterms:created>
  <dcterms:modified xsi:type="dcterms:W3CDTF">2025-11-10T19:25:15Z</dcterms:modified>
</cp:coreProperties>
</file>