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3036"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12/15/2025</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59469"/>
            <a:ext cx="7772400" cy="628427"/>
          </a:xfrm>
        </p:spPr>
        <p:txBody>
          <a:bodyPr anchor="t">
            <a:noAutofit/>
          </a:bodyPr>
          <a:lstStyle/>
          <a:p>
            <a:r>
              <a:rPr lang="en-US" sz="2900" b="1" dirty="0">
                <a:effectLst>
                  <a:outerShdw blurRad="50800" dist="38100" dir="5400000" algn="t" rotWithShape="0">
                    <a:prstClr val="black">
                      <a:alpha val="40000"/>
                    </a:prstClr>
                  </a:outerShdw>
                </a:effectLst>
              </a:rPr>
              <a:t>NEW PRICE IN GRAND BEES</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rcRect l="7000" r="7000"/>
          <a:stretch/>
        </p:blipFill>
        <p:spPr>
          <a:xfrm>
            <a:off x="194640" y="8469494"/>
            <a:ext cx="1228725" cy="1428750"/>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802421" y="9153116"/>
            <a:ext cx="1349159" cy="524284"/>
          </a:xfrm>
          <a:prstGeom prst="rect">
            <a:avLst/>
          </a:prstGeom>
        </p:spPr>
      </p:pic>
      <p:sp>
        <p:nvSpPr>
          <p:cNvPr id="7" name="Rectangle 6"/>
          <p:cNvSpPr/>
          <p:nvPr/>
        </p:nvSpPr>
        <p:spPr>
          <a:xfrm>
            <a:off x="5181600" y="9658290"/>
            <a:ext cx="2590800" cy="400110"/>
          </a:xfrm>
          <a:prstGeom prst="rect">
            <a:avLst/>
          </a:prstGeom>
        </p:spPr>
        <p:txBody>
          <a:bodyPr wrap="square">
            <a:spAutoFit/>
          </a:bodyPr>
          <a:lstStyle/>
          <a:p>
            <a:pPr algn="ctr"/>
            <a:r>
              <a:rPr lang="en-US" sz="1000" dirty="0">
                <a:solidFill>
                  <a:schemeClr val="accent5">
                    <a:lumMod val="50000"/>
                  </a:schemeClr>
                </a:solidFill>
              </a:rPr>
              <a:t>RE/MAX Southern Shores</a:t>
            </a:r>
          </a:p>
          <a:p>
            <a:pPr algn="ctr"/>
            <a:r>
              <a:rPr lang="en-US" sz="1000" dirty="0">
                <a:solidFill>
                  <a:schemeClr val="accent5">
                    <a:lumMod val="50000"/>
                  </a:schemeClr>
                </a:solidFill>
              </a:rPr>
              <a:t>9209 University Blvd, Charleston, SC 29406</a:t>
            </a:r>
          </a:p>
        </p:txBody>
      </p:sp>
      <p:sp>
        <p:nvSpPr>
          <p:cNvPr id="8" name="Rectangle 7"/>
          <p:cNvSpPr/>
          <p:nvPr/>
        </p:nvSpPr>
        <p:spPr>
          <a:xfrm>
            <a:off x="1423365" y="8560126"/>
            <a:ext cx="3390900" cy="1508105"/>
          </a:xfrm>
          <a:prstGeom prst="rect">
            <a:avLst/>
          </a:prstGeom>
        </p:spPr>
        <p:txBody>
          <a:bodyPr wrap="square">
            <a:spAutoFit/>
          </a:bodyPr>
          <a:lstStyle/>
          <a:p>
            <a:r>
              <a:rPr lang="en-US" sz="1800" b="1" dirty="0">
                <a:solidFill>
                  <a:schemeClr val="accent5">
                    <a:lumMod val="50000"/>
                  </a:schemeClr>
                </a:solidFill>
              </a:rPr>
              <a:t>Paige Markland</a:t>
            </a:r>
          </a:p>
          <a:p>
            <a:endParaRPr lang="en-US" sz="1800" i="1" dirty="0">
              <a:solidFill>
                <a:schemeClr val="accent5">
                  <a:lumMod val="50000"/>
                </a:schemeClr>
              </a:solidFill>
            </a:endParaRPr>
          </a:p>
          <a:p>
            <a:r>
              <a:rPr lang="en-US" sz="1400" dirty="0">
                <a:solidFill>
                  <a:schemeClr val="accent5">
                    <a:lumMod val="50000"/>
                  </a:schemeClr>
                </a:solidFill>
              </a:rPr>
              <a:t>843-518-0067</a:t>
            </a:r>
          </a:p>
          <a:p>
            <a:r>
              <a:rPr lang="en-US" sz="1400" dirty="0">
                <a:solidFill>
                  <a:schemeClr val="accent5">
                    <a:lumMod val="50000"/>
                  </a:schemeClr>
                </a:solidFill>
              </a:rPr>
              <a:t>paigegmarkland@gmail.com</a:t>
            </a:r>
          </a:p>
          <a:p>
            <a:r>
              <a:rPr lang="en-US" sz="1400" dirty="0">
                <a:solidFill>
                  <a:schemeClr val="accent5">
                    <a:lumMod val="50000"/>
                  </a:schemeClr>
                </a:solidFill>
              </a:rPr>
              <a:t>www.prattandco.com</a:t>
            </a:r>
          </a:p>
          <a:p>
            <a:endParaRPr lang="en-US" sz="1400" dirty="0">
              <a:solidFill>
                <a:schemeClr val="accent5">
                  <a:lumMod val="50000"/>
                </a:schemeClr>
              </a:solidFill>
            </a:endParaRPr>
          </a:p>
        </p:txBody>
      </p: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rcRect t="173" b="173"/>
          <a:stretch/>
        </p:blipFill>
        <p:spPr>
          <a:xfrm>
            <a:off x="265080" y="889681"/>
            <a:ext cx="3697320" cy="2456333"/>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808379" y="838200"/>
            <a:ext cx="3766068"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800" dirty="0">
                <a:ln w="18415" cmpd="sng">
                  <a:solidFill>
                    <a:srgbClr val="FFFFFF"/>
                  </a:solidFill>
                  <a:prstDash val="solid"/>
                </a:ln>
                <a:effectLst>
                  <a:outerShdw blurRad="63500" dir="3600000" algn="tl" rotWithShape="0">
                    <a:srgbClr val="000000">
                      <a:alpha val="70000"/>
                    </a:srgbClr>
                  </a:outerShdw>
                </a:effectLst>
              </a:rPr>
              <a:t>389 </a:t>
            </a:r>
            <a:r>
              <a:rPr lang="en-US" sz="2800" dirty="0" err="1">
                <a:ln w="18415" cmpd="sng">
                  <a:solidFill>
                    <a:srgbClr val="FFFFFF"/>
                  </a:solidFill>
                  <a:prstDash val="solid"/>
                </a:ln>
                <a:effectLst>
                  <a:outerShdw blurRad="63500" dir="3600000" algn="tl" rotWithShape="0">
                    <a:srgbClr val="000000">
                      <a:alpha val="70000"/>
                    </a:srgbClr>
                  </a:outerShdw>
                </a:effectLst>
              </a:rPr>
              <a:t>Matuskovic</a:t>
            </a:r>
            <a:r>
              <a:rPr lang="en-US" sz="2800" dirty="0">
                <a:ln w="18415" cmpd="sng">
                  <a:solidFill>
                    <a:srgbClr val="FFFFFF"/>
                  </a:solidFill>
                  <a:prstDash val="solid"/>
                </a:ln>
                <a:effectLst>
                  <a:outerShdw blurRad="63500" dir="3600000" algn="tl" rotWithShape="0">
                    <a:srgbClr val="000000">
                      <a:alpha val="70000"/>
                    </a:srgbClr>
                  </a:outerShdw>
                </a:effectLst>
              </a:rPr>
              <a:t> Drive</a:t>
            </a:r>
          </a:p>
          <a:p>
            <a:pPr algn="r"/>
            <a:endParaRPr lang="en-US" sz="2000" dirty="0">
              <a:ln w="18415" cmpd="sng">
                <a:solidFill>
                  <a:srgbClr val="FFFFFF"/>
                </a:solidFill>
                <a:prstDash val="solid"/>
              </a:ln>
              <a:effectLst>
                <a:outerShdw blurRad="63500" dir="3600000" algn="tl" rotWithShape="0">
                  <a:srgbClr val="000000">
                    <a:alpha val="70000"/>
                  </a:srgbClr>
                </a:outerShdw>
              </a:effectLst>
            </a:endParaRPr>
          </a:p>
          <a:p>
            <a:pPr algn="r"/>
            <a:r>
              <a:rPr lang="en-US" sz="2000" dirty="0">
                <a:ln w="18415" cmpd="sng">
                  <a:solidFill>
                    <a:srgbClr val="FFFFFF"/>
                  </a:solidFill>
                  <a:prstDash val="solid"/>
                </a:ln>
                <a:effectLst>
                  <a:outerShdw blurRad="63500" dir="3600000" algn="tl" rotWithShape="0">
                    <a:srgbClr val="000000">
                      <a:alpha val="70000"/>
                    </a:srgbClr>
                  </a:outerShdw>
                </a:effectLst>
              </a:rPr>
              <a:t>Grand Bees</a:t>
            </a:r>
          </a:p>
          <a:p>
            <a:pPr algn="r"/>
            <a:r>
              <a:rPr lang="en-US" sz="2000" dirty="0">
                <a:ln w="18415" cmpd="sng">
                  <a:solidFill>
                    <a:srgbClr val="FFFFFF"/>
                  </a:solidFill>
                  <a:prstDash val="solid"/>
                </a:ln>
                <a:effectLst>
                  <a:outerShdw blurRad="63500" dir="3600000" algn="tl" rotWithShape="0">
                    <a:srgbClr val="000000">
                      <a:alpha val="70000"/>
                    </a:srgbClr>
                  </a:outerShdw>
                </a:effectLst>
              </a:rPr>
              <a:t>Charleston, SC 29414</a:t>
            </a:r>
          </a:p>
          <a:p>
            <a:pPr algn="r"/>
            <a:r>
              <a:rPr lang="en-US" sz="2000" dirty="0">
                <a:ln w="18415" cmpd="sng">
                  <a:solidFill>
                    <a:srgbClr val="FFFFFF"/>
                  </a:solidFill>
                  <a:prstDash val="solid"/>
                </a:ln>
                <a:effectLst>
                  <a:outerShdw blurRad="63500" dir="3600000" algn="tl" rotWithShape="0">
                    <a:srgbClr val="000000">
                      <a:alpha val="70000"/>
                    </a:srgbClr>
                  </a:outerShdw>
                </a:effectLst>
              </a:rPr>
              <a:t>MLS# 25030302</a:t>
            </a:r>
          </a:p>
          <a:p>
            <a:pPr algn="r"/>
            <a:r>
              <a:rPr lang="en-US" sz="2000" dirty="0">
                <a:ln w="18415" cmpd="sng">
                  <a:solidFill>
                    <a:srgbClr val="FFFFFF"/>
                  </a:solidFill>
                  <a:prstDash val="solid"/>
                </a:ln>
                <a:effectLst>
                  <a:outerShdw blurRad="63500" dir="3600000" algn="tl" rotWithShape="0">
                    <a:srgbClr val="000000">
                      <a:alpha val="70000"/>
                    </a:srgbClr>
                  </a:outerShdw>
                </a:effectLst>
              </a:rPr>
              <a:t>$479,990</a:t>
            </a:r>
          </a:p>
        </p:txBody>
      </p:sp>
      <p:pic>
        <p:nvPicPr>
          <p:cNvPr id="14" name="Picture 13"/>
          <p:cNvPicPr>
            <a:picLocks/>
          </p:cNvPicPr>
          <p:nvPr/>
        </p:nvPicPr>
        <p:blipFill>
          <a:blip r:embed="rId5" cstate="print">
            <a:extLst>
              <a:ext uri="{28A0092B-C50C-407E-A947-70E740481C1C}">
                <a14:useLocalDpi xmlns:a14="http://schemas.microsoft.com/office/drawing/2010/main" val="0"/>
              </a:ext>
            </a:extLst>
          </a:blip>
          <a:srcRect t="173" b="173"/>
          <a:stretch/>
        </p:blipFill>
        <p:spPr>
          <a:xfrm>
            <a:off x="6136640" y="7848600"/>
            <a:ext cx="1371600" cy="911229"/>
          </a:xfrm>
          <a:prstGeom prst="roundRect">
            <a:avLst/>
          </a:prstGeom>
          <a:ln>
            <a:noFill/>
          </a:ln>
          <a:effectLst>
            <a:outerShdw blurRad="190500" algn="tl" rotWithShape="0">
              <a:srgbClr val="000000">
                <a:alpha val="70000"/>
              </a:srgbClr>
            </a:outerShdw>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rcRect t="173" b="173"/>
          <a:stretch/>
        </p:blipFill>
        <p:spPr>
          <a:xfrm>
            <a:off x="6136640" y="5794882"/>
            <a:ext cx="1371600" cy="911229"/>
          </a:xfrm>
          <a:prstGeom prst="roundRect">
            <a:avLst/>
          </a:prstGeom>
          <a:ln>
            <a:noFill/>
          </a:ln>
          <a:effectLst>
            <a:outerShdw blurRad="190500" algn="tl" rotWithShape="0">
              <a:srgbClr val="000000">
                <a:alpha val="70000"/>
              </a:srgbClr>
            </a:outerShdw>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rcRect l="452" r="452"/>
          <a:stretch/>
        </p:blipFill>
        <p:spPr>
          <a:xfrm>
            <a:off x="6142844" y="3741163"/>
            <a:ext cx="1359191" cy="914400"/>
          </a:xfrm>
          <a:prstGeom prst="roundRect">
            <a:avLst/>
          </a:prstGeom>
          <a:ln>
            <a:noFill/>
          </a:ln>
          <a:effectLst>
            <a:outerShdw blurRad="190500" algn="tl" rotWithShape="0">
              <a:srgbClr val="000000">
                <a:alpha val="70000"/>
              </a:srgbClr>
            </a:outerShdw>
          </a:effectLst>
        </p:spPr>
      </p:pic>
      <p:pic>
        <p:nvPicPr>
          <p:cNvPr id="17" name="Picture 16"/>
          <p:cNvPicPr>
            <a:picLocks/>
          </p:cNvPicPr>
          <p:nvPr/>
        </p:nvPicPr>
        <p:blipFill>
          <a:blip r:embed="rId8" cstate="print">
            <a:extLst>
              <a:ext uri="{28A0092B-C50C-407E-A947-70E740481C1C}">
                <a14:useLocalDpi xmlns:a14="http://schemas.microsoft.com/office/drawing/2010/main" val="0"/>
              </a:ext>
            </a:extLst>
          </a:blip>
          <a:srcRect t="173" b="173"/>
          <a:stretch/>
        </p:blipFill>
        <p:spPr>
          <a:xfrm>
            <a:off x="6136640" y="4769608"/>
            <a:ext cx="1371600" cy="911229"/>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4" y="3391717"/>
            <a:ext cx="5740734" cy="4609283"/>
          </a:xfrm>
        </p:spPr>
        <p:txBody>
          <a:bodyPr anchor="ctr">
            <a:noAutofit/>
          </a:bodyPr>
          <a:lstStyle/>
          <a:p>
            <a:pPr algn="l"/>
            <a:r>
              <a:rPr lang="en-US" sz="1400" dirty="0">
                <a:solidFill>
                  <a:srgbClr val="000000"/>
                </a:solidFill>
              </a:rPr>
              <a:t>PRICE ADJUSTMENT! 4-bedroom home offers one of the largest fenced yards in Grand Bees! This exceptionally well maintained home includes an open concept layout and spacious kitchen with granite and stainless appliances that make everyday living and entertaining effortless. Out back it is perfect for grilling out, hosting friends, or relaxing. Upstairs, a versatile loft, generous owner's suite that offers great space with a walk-in closet and dual vanities. Additional bedrooms provide flexibility for guests, work-from- home needs, or a growing household.</a:t>
            </a:r>
          </a:p>
          <a:p>
            <a:pPr algn="l"/>
            <a:endParaRPr lang="en-US" sz="1400" dirty="0">
              <a:solidFill>
                <a:srgbClr val="000000"/>
              </a:solidFill>
            </a:endParaRPr>
          </a:p>
          <a:p>
            <a:pPr algn="l"/>
            <a:r>
              <a:rPr lang="en-US" sz="1400" dirty="0">
                <a:solidFill>
                  <a:srgbClr val="000000"/>
                </a:solidFill>
              </a:rPr>
              <a:t>Residents enjoy community amenities (pool, tennis and pickle ball courts, recreation center), walking trails, and quick access to Bees Ferry Road, shopping, dining, hospitals, and schools. You're also just a short drive to Charleston's beaches, historic downtown, and everything West Ashley has to offer.</a:t>
            </a:r>
          </a:p>
          <a:p>
            <a:pPr algn="l"/>
            <a:endParaRPr lang="en-US" sz="1400" dirty="0">
              <a:solidFill>
                <a:srgbClr val="000000"/>
              </a:solidFill>
            </a:endParaRPr>
          </a:p>
          <a:p>
            <a:pPr algn="l"/>
            <a:r>
              <a:rPr lang="en-US" sz="1400" dirty="0">
                <a:solidFill>
                  <a:srgbClr val="000000"/>
                </a:solidFill>
              </a:rPr>
              <a:t>At this new price, this home delivers one of the strongest lifestyle opportunities in the area. This is the perfect place for first time, investment, and second home buyers to say, </a:t>
            </a:r>
            <a:r>
              <a:rPr lang="en-US" sz="1400" dirty="0" err="1">
                <a:solidFill>
                  <a:srgbClr val="000000"/>
                </a:solidFill>
              </a:rPr>
              <a:t>ahhhhhhhhh</a:t>
            </a:r>
            <a:r>
              <a:rPr lang="en-US" sz="1400" dirty="0">
                <a:solidFill>
                  <a:srgbClr val="000000"/>
                </a:solidFill>
              </a:rPr>
              <a:t>, I'm home!</a:t>
            </a:r>
          </a:p>
        </p:txBody>
      </p:sp>
      <p:pic>
        <p:nvPicPr>
          <p:cNvPr id="18" name="Picture 17"/>
          <p:cNvPicPr>
            <a:picLocks/>
          </p:cNvPicPr>
          <p:nvPr/>
        </p:nvPicPr>
        <p:blipFill>
          <a:blip r:embed="rId9" cstate="print">
            <a:extLst>
              <a:ext uri="{28A0092B-C50C-407E-A947-70E740481C1C}">
                <a14:useLocalDpi xmlns:a14="http://schemas.microsoft.com/office/drawing/2010/main" val="0"/>
              </a:ext>
            </a:extLst>
          </a:blip>
          <a:srcRect l="278" r="278"/>
          <a:stretch/>
        </p:blipFill>
        <p:spPr>
          <a:xfrm>
            <a:off x="6139497" y="6820156"/>
            <a:ext cx="1363980" cy="914400"/>
          </a:xfrm>
          <a:prstGeom prst="roundRect">
            <a:avLst/>
          </a:prstGeom>
          <a:ln>
            <a:noFill/>
          </a:ln>
          <a:effectLst>
            <a:outerShdw blurRad="190500" algn="tl" rotWithShape="0">
              <a:srgbClr val="000000">
                <a:alpha val="70000"/>
              </a:srgbClr>
            </a:outerShdw>
          </a:effectLst>
        </p:spPr>
      </p:pic>
      <p:sp>
        <p:nvSpPr>
          <p:cNvPr id="4" name="Rectangle 3"/>
          <p:cNvSpPr/>
          <p:nvPr/>
        </p:nvSpPr>
        <p:spPr>
          <a:xfrm>
            <a:off x="-4012611" y="914400"/>
            <a:ext cx="3745910" cy="615553"/>
          </a:xfrm>
          <a:prstGeom prst="rect">
            <a:avLst/>
          </a:prstGeom>
        </p:spPr>
        <p:txBody>
          <a:bodyPr wrap="square">
            <a:spAutoFit/>
          </a:bodyPr>
          <a:lstStyle/>
          <a:p>
            <a:pPr algn="ctr"/>
            <a:r>
              <a:rPr lang="en-US"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00"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800" i="1" dirty="0">
              <a:ln w="18415" cmpd="sng">
                <a:noFill/>
                <a:prstDash val="solid"/>
              </a:ln>
              <a:solidFill>
                <a:srgbClr val="C00000"/>
              </a:solidFill>
            </a:endParaRPr>
          </a:p>
        </p:txBody>
      </p:sp>
      <p:sp>
        <p:nvSpPr>
          <p:cNvPr id="11" name="Rectangle 10">
            <a:extLst>
              <a:ext uri="{FF2B5EF4-FFF2-40B4-BE49-F238E27FC236}">
                <a16:creationId xmlns:a16="http://schemas.microsoft.com/office/drawing/2014/main" id="{CB0FA995-A521-4DBA-9C59-730AE71FC70D}"/>
              </a:ext>
            </a:extLst>
          </p:cNvPr>
          <p:cNvSpPr/>
          <p:nvPr/>
        </p:nvSpPr>
        <p:spPr>
          <a:xfrm>
            <a:off x="-3698130" y="2632579"/>
            <a:ext cx="3697320" cy="892552"/>
          </a:xfrm>
          <a:prstGeom prst="rect">
            <a:avLst/>
          </a:prstGeom>
        </p:spPr>
        <p:txBody>
          <a:bodyPr wrap="square">
            <a:spAutoFit/>
          </a:bodyPr>
          <a:lstStyle/>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$12,100 Under</a:t>
            </a:r>
          </a:p>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Recent Appraised Value</a:t>
            </a: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332</TotalTime>
  <Words>252</Words>
  <Application>Microsoft Office PowerPoint</Application>
  <PresentationFormat>Custom</PresentationFormat>
  <Paragraphs>23</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NEW PRICE IN GRAND BEES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65</cp:revision>
  <dcterms:created xsi:type="dcterms:W3CDTF">2006-08-16T00:00:00Z</dcterms:created>
  <dcterms:modified xsi:type="dcterms:W3CDTF">2025-12-15T20:32:43Z</dcterms:modified>
</cp:coreProperties>
</file>