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336" y="-4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10/21/2016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10/21/2016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10/21/2016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10/21/2016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10/21/2016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10/21/2016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pic>
        <p:nvPicPr>
          <p:cNvPr id="1026" name="Picture 2" descr="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7772400" cy="5181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4"/>
          <p:cNvSpPr txBox="1">
            <a:spLocks noChangeArrowheads="1"/>
          </p:cNvSpPr>
          <p:nvPr/>
        </p:nvSpPr>
        <p:spPr bwMode="auto">
          <a:xfrm>
            <a:off x="1511882" y="5362238"/>
            <a:ext cx="4748636" cy="34827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50" dirty="0">
                <a:solidFill>
                  <a:srgbClr val="000000"/>
                </a:solidFill>
                <a:latin typeface="Georgia" panose="02040502050405020303" pitchFamily="18" charset="0"/>
              </a:rPr>
              <a:t>Enjoy breathtaking Water views, Boating and Sunsets from this home in I'ON, located on the Hobcaw Creek that feeds into the Wando River! Extra seating areas for guest surround the back yard just steps away from the boat dock. The double back porches overlooking the deep water and marsh are perfect for entertaining, relaxing and watching the abundant wildlife.</a:t>
            </a:r>
          </a:p>
          <a:p>
            <a:pPr lvl="0" algn="ctr" defTabSz="914400" eaLnBrk="0" fontAlgn="base" hangingPunct="0">
              <a:spcBef>
                <a:spcPct val="0"/>
              </a:spcBef>
              <a:spcAft>
                <a:spcPct val="0"/>
              </a:spcAft>
            </a:pPr>
            <a:endParaRPr lang="en-US" altLang="en-US" sz="135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350" dirty="0">
                <a:solidFill>
                  <a:srgbClr val="000000"/>
                </a:solidFill>
                <a:latin typeface="Georgia" panose="02040502050405020303" pitchFamily="18" charset="0"/>
              </a:rPr>
              <a:t>The first floor master suite overlooks the views of the water and marsh, with French doors leading out to the columned porch. </a:t>
            </a:r>
          </a:p>
          <a:p>
            <a:pPr lvl="0" algn="ctr" defTabSz="914400" eaLnBrk="0" fontAlgn="base" hangingPunct="0">
              <a:spcBef>
                <a:spcPct val="0"/>
              </a:spcBef>
              <a:spcAft>
                <a:spcPct val="0"/>
              </a:spcAft>
            </a:pPr>
            <a:endParaRPr lang="en-US" altLang="en-US" sz="1350" dirty="0">
              <a:solidFill>
                <a:srgbClr val="000000"/>
              </a:solidFill>
              <a:latin typeface="Georgia" panose="02040502050405020303" pitchFamily="18" charset="0"/>
            </a:endParaRPr>
          </a:p>
          <a:p>
            <a:pPr lvl="0" algn="ctr" defTabSz="914400" eaLnBrk="0" fontAlgn="base" hangingPunct="0">
              <a:spcBef>
                <a:spcPct val="0"/>
              </a:spcBef>
              <a:spcAft>
                <a:spcPct val="0"/>
              </a:spcAft>
            </a:pPr>
            <a:r>
              <a:rPr lang="en-US" altLang="en-US" sz="1350" dirty="0">
                <a:solidFill>
                  <a:srgbClr val="000000"/>
                </a:solidFill>
                <a:latin typeface="Georgia" panose="02040502050405020303" pitchFamily="18" charset="0"/>
              </a:rPr>
              <a:t>Upstairs the large covered porch is accessible from 3 of the bedrooms for privacy and enjoyment!</a:t>
            </a:r>
          </a:p>
          <a:p>
            <a:pPr lvl="0" algn="ctr" defTabSz="914400" eaLnBrk="0" fontAlgn="base" hangingPunct="0">
              <a:spcBef>
                <a:spcPct val="0"/>
              </a:spcBef>
              <a:spcAft>
                <a:spcPct val="0"/>
              </a:spcAft>
            </a:pPr>
            <a:r>
              <a:rPr lang="en-US" altLang="en-US" sz="1350" dirty="0">
                <a:solidFill>
                  <a:srgbClr val="000000"/>
                </a:solidFill>
                <a:latin typeface="Georgia" panose="02040502050405020303" pitchFamily="18" charset="0"/>
              </a:rPr>
              <a:t>The beautiful, one bedroom carriage house, has a vaulted ceiling in the living room, with a full kitchen and granite countertops. </a:t>
            </a:r>
            <a:endParaRPr kumimoji="0" lang="en-US" altLang="en-US" sz="1350" b="0" i="0" u="none" strike="noStrike" cap="none" normalizeH="0" baseline="0" dirty="0">
              <a:ln>
                <a:noFill/>
              </a:ln>
              <a:solidFill>
                <a:schemeClr val="tx1"/>
              </a:solidFill>
              <a:effectLst/>
              <a:latin typeface="Arial" panose="020B0604020202020204" pitchFamily="34" charset="0"/>
            </a:endParaRPr>
          </a:p>
        </p:txBody>
      </p:sp>
      <p:pic>
        <p:nvPicPr>
          <p:cNvPr id="1029" name="Picture 5" descr="151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657" y="9036536"/>
            <a:ext cx="1206500" cy="903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descr="kw_stack_color_sm"/>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20855" y="9011930"/>
            <a:ext cx="1047750" cy="95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6" name="Text Box 12"/>
          <p:cNvSpPr txBox="1">
            <a:spLocks noChangeArrowheads="1"/>
          </p:cNvSpPr>
          <p:nvPr/>
        </p:nvSpPr>
        <p:spPr bwMode="auto">
          <a:xfrm>
            <a:off x="1508707" y="9030980"/>
            <a:ext cx="2309231"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Georgia" panose="02040502050405020303" pitchFamily="18" charset="0"/>
              </a:rPr>
              <a:t>Marilyn Stewart, Realtor</a:t>
            </a:r>
          </a:p>
          <a:p>
            <a:pPr lvl="0"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Realtor of Distinction</a:t>
            </a:r>
            <a:endParaRPr kumimoji="0" lang="en-US" altLang="en-US" sz="1000" b="0" i="1" u="none" strike="noStrike" cap="none" normalizeH="0" baseline="0" dirty="0">
              <a:ln>
                <a:noFill/>
              </a:ln>
              <a:solidFill>
                <a:srgbClr val="000000"/>
              </a:solidFill>
              <a:effectLst/>
              <a:latin typeface="Georgia" panose="020405020504050203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843-297-4098 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843-416-2200 F</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Georgia" panose="02040502050405020303" pitchFamily="18" charset="0"/>
              </a:rPr>
              <a:t>marilyn@charlestonsells.com</a:t>
            </a:r>
            <a:endParaRPr kumimoji="0" lang="en-US" altLang="en-US" sz="1000" b="0" i="0" u="none" strike="noStrike" cap="none" normalizeH="0" baseline="0" dirty="0">
              <a:ln>
                <a:noFill/>
              </a:ln>
              <a:solidFill>
                <a:schemeClr val="tx1"/>
              </a:solidFill>
              <a:effectLst/>
              <a:latin typeface="Georgia" panose="02040502050405020303" pitchFamily="18" charset="0"/>
            </a:endParaRPr>
          </a:p>
        </p:txBody>
      </p:sp>
      <p:sp>
        <p:nvSpPr>
          <p:cNvPr id="7" name="Text Box 13"/>
          <p:cNvSpPr txBox="1">
            <a:spLocks noChangeArrowheads="1"/>
          </p:cNvSpPr>
          <p:nvPr/>
        </p:nvSpPr>
        <p:spPr bwMode="auto">
          <a:xfrm>
            <a:off x="3900488" y="9030980"/>
            <a:ext cx="235685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Keller Williams Realty</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496 </a:t>
            </a:r>
            <a:r>
              <a:rPr kumimoji="0" lang="en-US" altLang="en-US" sz="1100" b="0" i="0" u="none" strike="noStrike" cap="none" normalizeH="0" baseline="0" dirty="0" err="1">
                <a:ln>
                  <a:noFill/>
                </a:ln>
                <a:solidFill>
                  <a:srgbClr val="000000"/>
                </a:solidFill>
                <a:effectLst/>
                <a:latin typeface="Georgia" panose="02040502050405020303" pitchFamily="18" charset="0"/>
              </a:rPr>
              <a:t>Bramson</a:t>
            </a:r>
            <a:r>
              <a:rPr kumimoji="0" lang="en-US" altLang="en-US" sz="1100" b="0" i="0" u="none" strike="noStrike" cap="none" normalizeH="0" baseline="0" dirty="0">
                <a:ln>
                  <a:noFill/>
                </a:ln>
                <a:solidFill>
                  <a:srgbClr val="000000"/>
                </a:solidFill>
                <a:effectLst/>
                <a:latin typeface="Georgia" panose="02040502050405020303" pitchFamily="18" charset="0"/>
              </a:rPr>
              <a:t> Ct Ste 200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Georgia" panose="02040502050405020303" pitchFamily="18" charset="0"/>
              </a:rPr>
              <a:t>Mt. Pleasant, SC 29464</a:t>
            </a:r>
            <a:endParaRPr kumimoji="0" lang="en-US" altLang="en-US" sz="1800" b="0" i="0" u="none" strike="noStrike" cap="none" normalizeH="0" baseline="0" dirty="0">
              <a:ln>
                <a:noFill/>
              </a:ln>
              <a:solidFill>
                <a:schemeClr val="tx1"/>
              </a:solidFill>
              <a:effectLst/>
              <a:latin typeface="Georgia" panose="02040502050405020303" pitchFamily="18" charset="0"/>
            </a:endParaRPr>
          </a:p>
        </p:txBody>
      </p:sp>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257343" y="5371902"/>
            <a:ext cx="1374775" cy="1028701"/>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258402" y="7814668"/>
            <a:ext cx="1373716" cy="1030287"/>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258402" y="6592492"/>
            <a:ext cx="1373716" cy="1030287"/>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3" name="Picture 9"/>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37107" y="7814667"/>
            <a:ext cx="1374775" cy="1030287"/>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4" name="Picture 10"/>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137107" y="6592491"/>
            <a:ext cx="1374775" cy="1030287"/>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37107" y="5371902"/>
            <a:ext cx="1371600" cy="1028700"/>
          </a:xfrm>
          <a:prstGeom prst="rect">
            <a:avLst/>
          </a:prstGeom>
          <a:noFill/>
          <a:ln w="9525" algn="ctr">
            <a:solidFill>
              <a:srgbClr val="FFFFFF"/>
            </a:solidFill>
            <a:round/>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Rectangle 8"/>
          <p:cNvSpPr/>
          <p:nvPr/>
        </p:nvSpPr>
        <p:spPr>
          <a:xfrm>
            <a:off x="827511" y="11282"/>
            <a:ext cx="6117380" cy="707886"/>
          </a:xfrm>
          <a:prstGeom prst="rect">
            <a:avLst/>
          </a:prstGeom>
        </p:spPr>
        <p:txBody>
          <a:bodyPr wrap="none">
            <a:spAutoFit/>
          </a:bodyPr>
          <a:lstStyle/>
          <a:p>
            <a:pPr algn="ctr"/>
            <a:r>
              <a:rPr lang="en-US" sz="40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Deep Water Views in </a:t>
            </a:r>
            <a:r>
              <a:rPr lang="en-US" sz="4000" i="1" dirty="0" err="1">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I'On</a:t>
            </a:r>
            <a:endParaRPr lang="en-US" sz="4000"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19" name="Rectangle 18"/>
          <p:cNvSpPr/>
          <p:nvPr/>
        </p:nvSpPr>
        <p:spPr>
          <a:xfrm>
            <a:off x="0" y="4714240"/>
            <a:ext cx="7772400" cy="461665"/>
          </a:xfrm>
          <a:prstGeom prst="rect">
            <a:avLst/>
          </a:prstGeom>
        </p:spPr>
        <p:txBody>
          <a:bodyPr wrap="square">
            <a:spAutoFit/>
          </a:bodyPr>
          <a:lstStyle/>
          <a:p>
            <a:pPr algn="ctr"/>
            <a:r>
              <a:rPr lang="en-US" sz="2400"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38 Saturday Road ~ MLS# 16026193 ~ $1,835,000</a:t>
            </a:r>
          </a:p>
        </p:txBody>
      </p:sp>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172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2016-10-21T14:02:21Z</dcterms:created>
  <dcterms:modified xsi:type="dcterms:W3CDTF">2016-10-21T15:15:32Z</dcterms:modified>
</cp:coreProperties>
</file>