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62"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9/9/2014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gif"/><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57438" y="5283020"/>
            <a:ext cx="5338762" cy="3797427"/>
          </a:xfrm>
        </p:spPr>
        <p:txBody>
          <a:bodyPr anchor="ctr">
            <a:noAutofit/>
          </a:bodyPr>
          <a:lstStyle/>
          <a:p>
            <a:r>
              <a:rPr lang="en-US" sz="1200" dirty="0">
                <a:solidFill>
                  <a:schemeClr val="bg2">
                    <a:lumMod val="25000"/>
                  </a:schemeClr>
                </a:solidFill>
                <a:latin typeface="Century Gothic" panose="020B0502020202020204" pitchFamily="34" charset="0"/>
              </a:rPr>
              <a:t>The William C. </a:t>
            </a:r>
            <a:r>
              <a:rPr lang="en-US" sz="1200" dirty="0" err="1">
                <a:solidFill>
                  <a:schemeClr val="bg2">
                    <a:lumMod val="25000"/>
                  </a:schemeClr>
                </a:solidFill>
                <a:latin typeface="Century Gothic" panose="020B0502020202020204" pitchFamily="34" charset="0"/>
              </a:rPr>
              <a:t>McElheran</a:t>
            </a:r>
            <a:r>
              <a:rPr lang="en-US" sz="1200" dirty="0">
                <a:solidFill>
                  <a:schemeClr val="bg2">
                    <a:lumMod val="25000"/>
                  </a:schemeClr>
                </a:solidFill>
                <a:latin typeface="Century Gothic" panose="020B0502020202020204" pitchFamily="34" charset="0"/>
              </a:rPr>
              <a:t> was built circa 1847 and was purchased in 1860 and used for construction of gun carriages for the confederacy. This house features and interesting history including a massive renovation featured in a 1977 Post and Courier article about historic renovations. Of course the home has been updated and renovated since then. The main floor features a foyer with a formal living room with fireplace to the right and a Living room/den with fireplace to the left. The updated kitchen is beyond the den and features custom cabinets, stainless appliances, and granite tops. A powder room is also located off of the kitchen. Downstairs is currently configured as two bedrooms and a bath (giving a total of 4 bedrooms), but features it's own entrance and could easily be used as a Mother-in-Law Suite with a separate small kitchen. Upstairs features two bedrooms each with it's own updated bathroom and fireplace. The walled outside courtyard provides the perfect place to relax in the afternoon. The location allows for easy walking to shopping, restaurants, and art galleries. The location also makes it the perfect lock and leave second home. Please take a look at this wonderful home in a great location.</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990" t="1049" r="1990" b="14108"/>
          <a:stretch/>
        </p:blipFill>
        <p:spPr>
          <a:xfrm>
            <a:off x="2436019" y="733901"/>
            <a:ext cx="5181600" cy="3437128"/>
          </a:xfrm>
          <a:prstGeom prst="rect">
            <a:avLst/>
          </a:prstGeom>
          <a:ln>
            <a:solidFill>
              <a:schemeClr val="bg2">
                <a:lumMod val="50000"/>
              </a:schemeClr>
            </a:solidFill>
          </a:ln>
          <a:effectLst/>
        </p:spPr>
      </p:pic>
      <p:sp>
        <p:nvSpPr>
          <p:cNvPr id="2" name="Title 1"/>
          <p:cNvSpPr>
            <a:spLocks noGrp="1"/>
          </p:cNvSpPr>
          <p:nvPr>
            <p:ph type="ctrTitle"/>
          </p:nvPr>
        </p:nvSpPr>
        <p:spPr>
          <a:xfrm>
            <a:off x="0" y="76200"/>
            <a:ext cx="7772400" cy="533400"/>
          </a:xfrm>
          <a:solidFill>
            <a:schemeClr val="tx2"/>
          </a:solidFill>
          <a:ln>
            <a:noFill/>
          </a:ln>
        </p:spPr>
        <p:txBody>
          <a:bodyPr>
            <a:noAutofit/>
          </a:bodyPr>
          <a:lstStyle/>
          <a:p>
            <a:r>
              <a:rPr lang="en-US" sz="2400" b="1" dirty="0" smtClean="0">
                <a:solidFill>
                  <a:schemeClr val="tx2">
                    <a:lumMod val="20000"/>
                    <a:lumOff val="80000"/>
                  </a:schemeClr>
                </a:solidFill>
                <a:effectLst>
                  <a:outerShdw blurRad="38100" dist="38100" dir="2700000" algn="tl">
                    <a:srgbClr val="000000">
                      <a:alpha val="43137"/>
                    </a:srgbClr>
                  </a:outerShdw>
                </a:effectLst>
                <a:latin typeface="Century Gothic" panose="020B0502020202020204" pitchFamily="34" charset="0"/>
              </a:rPr>
              <a:t>Downtown Charleston - Walk to Everything!</a:t>
            </a:r>
            <a:endParaRPr lang="en-US" sz="2400" b="1" dirty="0">
              <a:solidFill>
                <a:schemeClr val="tx2">
                  <a:lumMod val="20000"/>
                  <a:lumOff val="80000"/>
                </a:schemeClr>
              </a:solidFill>
              <a:effectLst>
                <a:outerShdw blurRad="38100" dist="38100" dir="2700000" algn="tl">
                  <a:srgbClr val="000000">
                    <a:alpha val="43137"/>
                  </a:srgbClr>
                </a:outerShdw>
              </a:effectLst>
              <a:latin typeface="Century Gothic" panose="020B0502020202020204" pitchFamily="34" charset="0"/>
            </a:endParaRPr>
          </a:p>
        </p:txBody>
      </p:sp>
      <p:grpSp>
        <p:nvGrpSpPr>
          <p:cNvPr id="15" name="Group 14"/>
          <p:cNvGrpSpPr/>
          <p:nvPr/>
        </p:nvGrpSpPr>
        <p:grpSpPr>
          <a:xfrm>
            <a:off x="2436019" y="4234582"/>
            <a:ext cx="5181600" cy="984885"/>
            <a:chOff x="2438400" y="4285488"/>
            <a:chExt cx="5181600" cy="984885"/>
          </a:xfrm>
        </p:grpSpPr>
        <p:sp>
          <p:nvSpPr>
            <p:cNvPr id="5" name="TextBox 4"/>
            <p:cNvSpPr txBox="1"/>
            <p:nvPr/>
          </p:nvSpPr>
          <p:spPr>
            <a:xfrm>
              <a:off x="4953000" y="4285488"/>
              <a:ext cx="2667000" cy="984885"/>
            </a:xfrm>
            <a:prstGeom prst="rect">
              <a:avLst/>
            </a:prstGeom>
            <a:noFill/>
          </p:spPr>
          <p:txBody>
            <a:bodyPr wrap="square" rtlCol="0" anchor="ctr">
              <a:spAutoFit/>
            </a:bodyPr>
            <a:lstStyle/>
            <a:p>
              <a:pPr algn="r"/>
              <a:r>
                <a:rPr lang="en-US" sz="1600" b="1" dirty="0" smtClean="0">
                  <a:latin typeface="Century Gothic" panose="020B0502020202020204" pitchFamily="34" charset="0"/>
                </a:rPr>
                <a:t>38 Wentworth St</a:t>
              </a:r>
            </a:p>
            <a:p>
              <a:pPr algn="r"/>
              <a:r>
                <a:rPr lang="en-US" sz="1400" dirty="0" err="1" smtClean="0">
                  <a:latin typeface="Century Gothic" panose="020B0502020202020204" pitchFamily="34" charset="0"/>
                </a:rPr>
                <a:t>Ansonborough</a:t>
              </a:r>
              <a:endParaRPr lang="en-US" sz="1400" dirty="0" smtClean="0">
                <a:latin typeface="Century Gothic" panose="020B0502020202020204" pitchFamily="34" charset="0"/>
              </a:endParaRPr>
            </a:p>
            <a:p>
              <a:pPr algn="r"/>
              <a:r>
                <a:rPr lang="en-US" sz="1400" dirty="0" smtClean="0">
                  <a:latin typeface="Century Gothic" panose="020B0502020202020204" pitchFamily="34" charset="0"/>
                </a:rPr>
                <a:t>Charleston, SC</a:t>
              </a:r>
            </a:p>
            <a:p>
              <a:pPr algn="r"/>
              <a:r>
                <a:rPr lang="en-US" sz="1400" dirty="0">
                  <a:latin typeface="Century Gothic" panose="020B0502020202020204" pitchFamily="34" charset="0"/>
                </a:rPr>
                <a:t>MLS# </a:t>
              </a:r>
              <a:r>
                <a:rPr lang="en-US" sz="1400" dirty="0" smtClean="0">
                  <a:latin typeface="Century Gothic" panose="020B0502020202020204" pitchFamily="34" charset="0"/>
                </a:rPr>
                <a:t>1422928</a:t>
              </a:r>
              <a:endParaRPr lang="en-US" sz="1400" dirty="0">
                <a:latin typeface="Century Gothic" panose="020B0502020202020204" pitchFamily="34" charset="0"/>
              </a:endParaRPr>
            </a:p>
          </p:txBody>
        </p:sp>
        <p:sp>
          <p:nvSpPr>
            <p:cNvPr id="6" name="TextBox 5"/>
            <p:cNvSpPr txBox="1"/>
            <p:nvPr/>
          </p:nvSpPr>
          <p:spPr>
            <a:xfrm>
              <a:off x="2438400" y="4285488"/>
              <a:ext cx="2286000" cy="954107"/>
            </a:xfrm>
            <a:prstGeom prst="rect">
              <a:avLst/>
            </a:prstGeom>
            <a:noFill/>
          </p:spPr>
          <p:txBody>
            <a:bodyPr wrap="square" rtlCol="0" anchor="ctr">
              <a:spAutoFit/>
            </a:bodyPr>
            <a:lstStyle/>
            <a:p>
              <a:r>
                <a:rPr lang="en-US" sz="1400" dirty="0" smtClean="0">
                  <a:latin typeface="Century Gothic" panose="020B0502020202020204" pitchFamily="34" charset="0"/>
                </a:rPr>
                <a:t>$1,150,000</a:t>
              </a:r>
            </a:p>
            <a:p>
              <a:r>
                <a:rPr lang="en-US" sz="1400" dirty="0" smtClean="0">
                  <a:latin typeface="Century Gothic" panose="020B0502020202020204" pitchFamily="34" charset="0"/>
                </a:rPr>
                <a:t>3 Bedroom</a:t>
              </a:r>
            </a:p>
            <a:p>
              <a:r>
                <a:rPr lang="en-US" sz="1400" dirty="0" smtClean="0">
                  <a:latin typeface="Century Gothic" panose="020B0502020202020204" pitchFamily="34" charset="0"/>
                </a:rPr>
                <a:t>3</a:t>
              </a:r>
              <a:r>
                <a:rPr lang="en-US" sz="1400" dirty="0" smtClean="0">
                  <a:latin typeface="Century Gothic" panose="020B0502020202020204" pitchFamily="34" charset="0"/>
                  <a:cs typeface="Arial"/>
                </a:rPr>
                <a:t>½ Bath</a:t>
              </a:r>
            </a:p>
            <a:p>
              <a:r>
                <a:rPr lang="en-US" sz="1400" dirty="0" smtClean="0">
                  <a:latin typeface="Century Gothic" panose="020B0502020202020204" pitchFamily="34" charset="0"/>
                  <a:cs typeface="Arial"/>
                </a:rPr>
                <a:t>2,979 </a:t>
              </a:r>
              <a:r>
                <a:rPr lang="en-US" sz="1400" dirty="0" err="1" smtClean="0">
                  <a:latin typeface="Century Gothic" panose="020B0502020202020204" pitchFamily="34" charset="0"/>
                  <a:cs typeface="Arial"/>
                </a:rPr>
                <a:t>Sq</a:t>
              </a:r>
              <a:r>
                <a:rPr lang="en-US" sz="1400" dirty="0" smtClean="0">
                  <a:latin typeface="Century Gothic" panose="020B0502020202020204" pitchFamily="34" charset="0"/>
                  <a:cs typeface="Arial"/>
                </a:rPr>
                <a:t> Ft</a:t>
              </a:r>
              <a:endParaRPr lang="en-US" sz="1400" dirty="0">
                <a:latin typeface="Century Gothic" panose="020B0502020202020204" pitchFamily="34" charset="0"/>
              </a:endParaRPr>
            </a:p>
          </p:txBody>
        </p:sp>
      </p:gr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745582" y="9144000"/>
            <a:ext cx="1971675" cy="285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2436019" y="9397950"/>
            <a:ext cx="2590800" cy="646331"/>
          </a:xfrm>
          <a:prstGeom prst="rect">
            <a:avLst/>
          </a:prstGeom>
        </p:spPr>
        <p:txBody>
          <a:bodyPr wrap="square">
            <a:spAutoFit/>
          </a:bodyPr>
          <a:lstStyle/>
          <a:p>
            <a:pPr algn="ctr"/>
            <a:r>
              <a:rPr lang="en-US" sz="1200" dirty="0">
                <a:latin typeface="Century Gothic" panose="020B0502020202020204" pitchFamily="34" charset="0"/>
              </a:rPr>
              <a:t>Places Real Estate LLC</a:t>
            </a:r>
          </a:p>
          <a:p>
            <a:pPr algn="ctr"/>
            <a:r>
              <a:rPr lang="en-US" sz="1200" dirty="0">
                <a:latin typeface="Century Gothic" panose="020B0502020202020204" pitchFamily="34" charset="0"/>
              </a:rPr>
              <a:t>400 </a:t>
            </a:r>
            <a:r>
              <a:rPr lang="en-US" sz="1200" dirty="0" err="1">
                <a:latin typeface="Century Gothic" panose="020B0502020202020204" pitchFamily="34" charset="0"/>
              </a:rPr>
              <a:t>Hibben</a:t>
            </a:r>
            <a:r>
              <a:rPr lang="en-US" sz="1200" dirty="0">
                <a:latin typeface="Century Gothic" panose="020B0502020202020204" pitchFamily="34" charset="0"/>
              </a:rPr>
              <a:t> </a:t>
            </a:r>
            <a:r>
              <a:rPr lang="en-US" sz="1200" dirty="0" smtClean="0">
                <a:latin typeface="Century Gothic" panose="020B0502020202020204" pitchFamily="34" charset="0"/>
              </a:rPr>
              <a:t>Street, Suite </a:t>
            </a:r>
            <a:r>
              <a:rPr lang="en-US" sz="1200" dirty="0">
                <a:latin typeface="Century Gothic" panose="020B0502020202020204" pitchFamily="34" charset="0"/>
              </a:rPr>
              <a:t>200</a:t>
            </a:r>
          </a:p>
          <a:p>
            <a:pPr algn="ctr"/>
            <a:r>
              <a:rPr lang="en-US" sz="1200" dirty="0">
                <a:latin typeface="Century Gothic" panose="020B0502020202020204" pitchFamily="34" charset="0"/>
              </a:rPr>
              <a:t>Mount Pleasant, SC 29464</a:t>
            </a:r>
          </a:p>
        </p:txBody>
      </p:sp>
      <p:sp>
        <p:nvSpPr>
          <p:cNvPr id="8" name="Rectangle 7"/>
          <p:cNvSpPr/>
          <p:nvPr/>
        </p:nvSpPr>
        <p:spPr>
          <a:xfrm>
            <a:off x="5026818" y="9090174"/>
            <a:ext cx="2745581" cy="954107"/>
          </a:xfrm>
          <a:prstGeom prst="rect">
            <a:avLst/>
          </a:prstGeom>
        </p:spPr>
        <p:txBody>
          <a:bodyPr wrap="square">
            <a:spAutoFit/>
          </a:bodyPr>
          <a:lstStyle/>
          <a:p>
            <a:pPr algn="r"/>
            <a:r>
              <a:rPr lang="en-US" sz="1400" b="1" dirty="0">
                <a:latin typeface="Century Gothic" panose="020B0502020202020204" pitchFamily="34" charset="0"/>
              </a:rPr>
              <a:t>Frank </a:t>
            </a:r>
            <a:r>
              <a:rPr lang="en-US" sz="1400" b="1" dirty="0" err="1">
                <a:latin typeface="Century Gothic" panose="020B0502020202020204" pitchFamily="34" charset="0"/>
              </a:rPr>
              <a:t>Thornhill</a:t>
            </a:r>
            <a:r>
              <a:rPr lang="en-US" sz="1400" b="1" dirty="0">
                <a:latin typeface="Century Gothic" panose="020B0502020202020204" pitchFamily="34" charset="0"/>
              </a:rPr>
              <a:t>, Realtor®</a:t>
            </a:r>
          </a:p>
          <a:p>
            <a:pPr algn="r"/>
            <a:r>
              <a:rPr lang="en-US" sz="1400" dirty="0">
                <a:latin typeface="Century Gothic" panose="020B0502020202020204" pitchFamily="34" charset="0"/>
              </a:rPr>
              <a:t>(843) 224-7997</a:t>
            </a:r>
          </a:p>
          <a:p>
            <a:pPr algn="r"/>
            <a:r>
              <a:rPr lang="en-US" sz="1400" dirty="0">
                <a:latin typeface="Century Gothic" panose="020B0502020202020204" pitchFamily="34" charset="0"/>
              </a:rPr>
              <a:t>frank@scplaces.com</a:t>
            </a:r>
          </a:p>
          <a:p>
            <a:pPr algn="r"/>
            <a:r>
              <a:rPr lang="en-US" sz="1400" dirty="0">
                <a:latin typeface="Century Gothic" panose="020B0502020202020204" pitchFamily="34" charset="0"/>
              </a:rPr>
              <a:t>www.scplaces.com</a:t>
            </a:r>
          </a:p>
        </p:txBody>
      </p:sp>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b="10901"/>
          <a:stretch/>
        </p:blipFill>
        <p:spPr>
          <a:xfrm>
            <a:off x="163891" y="733901"/>
            <a:ext cx="2057400" cy="1374839"/>
          </a:xfrm>
          <a:prstGeom prst="rect">
            <a:avLst/>
          </a:prstGeom>
          <a:ln>
            <a:solidFill>
              <a:schemeClr val="bg2">
                <a:lumMod val="50000"/>
              </a:schemeClr>
            </a:solidFill>
          </a:ln>
        </p:spPr>
      </p:pic>
      <p:pic>
        <p:nvPicPr>
          <p:cNvPr id="10" name="Picture 9"/>
          <p:cNvPicPr>
            <a:picLocks noChangeAspect="1"/>
          </p:cNvPicPr>
          <p:nvPr/>
        </p:nvPicPr>
        <p:blipFill rotWithShape="1">
          <a:blip r:embed="rId5" cstate="print">
            <a:extLst>
              <a:ext uri="{28A0092B-C50C-407E-A947-70E740481C1C}">
                <a14:useLocalDpi xmlns:a14="http://schemas.microsoft.com/office/drawing/2010/main" val="0"/>
              </a:ext>
            </a:extLst>
          </a:blip>
          <a:srcRect r="50000"/>
          <a:stretch/>
        </p:blipFill>
        <p:spPr>
          <a:xfrm>
            <a:off x="614177" y="8229600"/>
            <a:ext cx="1156828" cy="1735242"/>
          </a:xfrm>
          <a:prstGeom prst="rect">
            <a:avLst/>
          </a:prstGeom>
          <a:ln>
            <a:solidFill>
              <a:schemeClr val="bg2">
                <a:lumMod val="50000"/>
              </a:schemeClr>
            </a:solidFill>
          </a:ln>
          <a:effectLst/>
        </p:spPr>
      </p:pic>
      <p:pic>
        <p:nvPicPr>
          <p:cNvPr id="11" name="Picture 10"/>
          <p:cNvPicPr>
            <a:picLocks noChangeAspect="1"/>
          </p:cNvPicPr>
          <p:nvPr/>
        </p:nvPicPr>
        <p:blipFill rotWithShape="1">
          <a:blip r:embed="rId6" cstate="print">
            <a:extLst>
              <a:ext uri="{28A0092B-C50C-407E-A947-70E740481C1C}">
                <a14:useLocalDpi xmlns:a14="http://schemas.microsoft.com/office/drawing/2010/main" val="0"/>
              </a:ext>
            </a:extLst>
          </a:blip>
          <a:srcRect b="10901"/>
          <a:stretch/>
        </p:blipFill>
        <p:spPr>
          <a:xfrm>
            <a:off x="163891" y="2233041"/>
            <a:ext cx="2057400" cy="1374839"/>
          </a:xfrm>
          <a:prstGeom prst="rect">
            <a:avLst/>
          </a:prstGeom>
          <a:ln>
            <a:solidFill>
              <a:schemeClr val="bg2">
                <a:lumMod val="50000"/>
              </a:schemeClr>
            </a:solidFill>
          </a:ln>
        </p:spPr>
      </p:pic>
      <p:pic>
        <p:nvPicPr>
          <p:cNvPr id="12" name="Picture 11"/>
          <p:cNvPicPr>
            <a:picLocks noChangeAspect="1"/>
          </p:cNvPicPr>
          <p:nvPr/>
        </p:nvPicPr>
        <p:blipFill rotWithShape="1">
          <a:blip r:embed="rId7" cstate="print">
            <a:extLst>
              <a:ext uri="{28A0092B-C50C-407E-A947-70E740481C1C}">
                <a14:useLocalDpi xmlns:a14="http://schemas.microsoft.com/office/drawing/2010/main" val="0"/>
              </a:ext>
            </a:extLst>
          </a:blip>
          <a:srcRect b="10901"/>
          <a:stretch/>
        </p:blipFill>
        <p:spPr>
          <a:xfrm>
            <a:off x="163891" y="6730461"/>
            <a:ext cx="2057400" cy="1374839"/>
          </a:xfrm>
          <a:prstGeom prst="rect">
            <a:avLst/>
          </a:prstGeom>
          <a:ln>
            <a:solidFill>
              <a:schemeClr val="bg2">
                <a:lumMod val="50000"/>
              </a:schemeClr>
            </a:solidFill>
          </a:ln>
        </p:spPr>
      </p:pic>
      <p:pic>
        <p:nvPicPr>
          <p:cNvPr id="13" name="Picture 12"/>
          <p:cNvPicPr>
            <a:picLocks noChangeAspect="1"/>
          </p:cNvPicPr>
          <p:nvPr/>
        </p:nvPicPr>
        <p:blipFill rotWithShape="1">
          <a:blip r:embed="rId8" cstate="print">
            <a:extLst>
              <a:ext uri="{28A0092B-C50C-407E-A947-70E740481C1C}">
                <a14:useLocalDpi xmlns:a14="http://schemas.microsoft.com/office/drawing/2010/main" val="0"/>
              </a:ext>
            </a:extLst>
          </a:blip>
          <a:srcRect b="10901"/>
          <a:stretch/>
        </p:blipFill>
        <p:spPr>
          <a:xfrm>
            <a:off x="163891" y="3732181"/>
            <a:ext cx="2057400" cy="1374839"/>
          </a:xfrm>
          <a:prstGeom prst="rect">
            <a:avLst/>
          </a:prstGeom>
          <a:ln>
            <a:solidFill>
              <a:schemeClr val="bg2">
                <a:lumMod val="50000"/>
              </a:schemeClr>
            </a:solidFill>
          </a:ln>
        </p:spPr>
      </p:pic>
      <p:pic>
        <p:nvPicPr>
          <p:cNvPr id="14" name="Picture 13"/>
          <p:cNvPicPr>
            <a:picLocks noChangeAspect="1"/>
          </p:cNvPicPr>
          <p:nvPr/>
        </p:nvPicPr>
        <p:blipFill rotWithShape="1">
          <a:blip r:embed="rId9" cstate="print">
            <a:extLst>
              <a:ext uri="{28A0092B-C50C-407E-A947-70E740481C1C}">
                <a14:useLocalDpi xmlns:a14="http://schemas.microsoft.com/office/drawing/2010/main" val="0"/>
              </a:ext>
            </a:extLst>
          </a:blip>
          <a:srcRect b="10901"/>
          <a:stretch/>
        </p:blipFill>
        <p:spPr>
          <a:xfrm>
            <a:off x="163891" y="5231321"/>
            <a:ext cx="2057400" cy="1374839"/>
          </a:xfrm>
          <a:prstGeom prst="rect">
            <a:avLst/>
          </a:prstGeom>
          <a:ln>
            <a:solidFill>
              <a:schemeClr val="bg2">
                <a:lumMod val="50000"/>
              </a:schemeClr>
            </a:solidFill>
          </a:ln>
        </p:spPr>
      </p:pic>
    </p:spTree>
    <p:extLst>
      <p:ext uri="{BB962C8B-B14F-4D97-AF65-F5344CB8AC3E}">
        <p14:creationId xmlns:p14="http://schemas.microsoft.com/office/powerpoint/2010/main" val="31666475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274</Words>
  <Application>Microsoft Office PowerPoint</Application>
  <PresentationFormat>Custom</PresentationFormat>
  <Paragraphs>17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Downtown Charleston - Walk to Everything!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4</cp:revision>
  <dcterms:created xsi:type="dcterms:W3CDTF">2006-08-16T00:00:00Z</dcterms:created>
  <dcterms:modified xsi:type="dcterms:W3CDTF">2014-09-09T13:49:53Z</dcterms:modified>
</cp:coreProperties>
</file>