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253F"/>
    <a:srgbClr val="5DB1E1"/>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200" d="100"/>
          <a:sy n="200" d="100"/>
        </p:scale>
        <p:origin x="504" y="-746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10/8/2024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10/8/2024</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hyperlink" Target="https://my.matterport.com/show/?m=ecSFUBYwRfS" TargetMode="External"/><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p:blipFill>
        <p:spPr>
          <a:xfrm>
            <a:off x="0" y="1"/>
            <a:ext cx="6561594" cy="4374396"/>
          </a:xfrm>
          <a:prstGeom prst="rect">
            <a:avLst/>
          </a:prstGeom>
          <a:ln>
            <a:noFill/>
          </a:ln>
          <a:effectLst/>
        </p:spPr>
      </p:pic>
      <p:sp>
        <p:nvSpPr>
          <p:cNvPr id="3" name="Subtitle 2"/>
          <p:cNvSpPr>
            <a:spLocks noGrp="1"/>
          </p:cNvSpPr>
          <p:nvPr>
            <p:ph type="subTitle" idx="1"/>
          </p:nvPr>
        </p:nvSpPr>
        <p:spPr>
          <a:xfrm>
            <a:off x="1" y="4944666"/>
            <a:ext cx="6561594" cy="3845055"/>
          </a:xfrm>
        </p:spPr>
        <p:txBody>
          <a:bodyPr anchor="ctr">
            <a:noAutofit/>
          </a:bodyPr>
          <a:lstStyle/>
          <a:p>
            <a:r>
              <a:rPr lang="en-US" sz="1400" dirty="0">
                <a:solidFill>
                  <a:schemeClr val="tx2">
                    <a:lumMod val="75000"/>
                  </a:schemeClr>
                </a:solidFill>
                <a:latin typeface="Proxima Nova" panose="02000506030000020004" pitchFamily="50" charset="0"/>
                <a:ea typeface="Verdana" panose="020B0604030504040204" pitchFamily="34" charset="0"/>
                <a:cs typeface="Verdana" panose="020B0604030504040204" pitchFamily="34" charset="0"/>
              </a:rPr>
              <a:t>The House of Seven Gables, 3924 Regal Oak Lane, a stunning custom-built home in the sought-after Gift Plantation on Johns Island. This exceptional 5-bedroom, 4-bathroom residence, set on a sprawling 1.12-acre lot at the end of a peaceful cul-de-sac, offers picturesque views of a serene pond surrounded by grand live oaks. The primary bedroom is conveniently located on the main level, while two additional bedrooms and bathrooms are upstairs, providing privacy for family and guests. The gourmet kitchen features a large island, GE Monogram appliances, and a stylish wet bar, perfect for entertaining. Enjoy the expansive FROG with its own wet bar and covered porch. This home also boasts a three-door, six-car garage with endless storage options. Residents enjoy access to a deep-water dock on the Intracoastal Waterway, a community pool, clubhouse, and tennis / pickleball courts. Don't miss this incredible opportunity...schedule your private showing today!</a:t>
            </a:r>
          </a:p>
          <a:p>
            <a:endParaRPr lang="en-US" sz="1400" dirty="0">
              <a:solidFill>
                <a:schemeClr val="tx2">
                  <a:lumMod val="75000"/>
                </a:schemeClr>
              </a:solidFill>
              <a:latin typeface="Proxima Nova" panose="02000506030000020004" pitchFamily="50" charset="0"/>
              <a:ea typeface="Verdana" panose="020B0604030504040204" pitchFamily="34" charset="0"/>
              <a:cs typeface="Verdana" panose="020B0604030504040204" pitchFamily="34" charset="0"/>
            </a:endParaRPr>
          </a:p>
          <a:p>
            <a:r>
              <a:rPr lang="en-US" sz="1400" dirty="0">
                <a:solidFill>
                  <a:schemeClr val="tx2">
                    <a:lumMod val="75000"/>
                  </a:schemeClr>
                </a:solidFill>
                <a:latin typeface="Proxima Nova" panose="02000506030000020004" pitchFamily="50" charset="0"/>
                <a:ea typeface="Verdana" panose="020B0604030504040204" pitchFamily="34" charset="0"/>
                <a:cs typeface="Verdana" panose="020B0604030504040204" pitchFamily="34" charset="0"/>
                <a:hlinkClick r:id="rId3"/>
              </a:rPr>
              <a:t>Take a 3D Virtual Tour!</a:t>
            </a:r>
            <a:endParaRPr lang="en-US" sz="1400" dirty="0">
              <a:solidFill>
                <a:schemeClr val="tx2">
                  <a:lumMod val="75000"/>
                </a:schemeClr>
              </a:solidFill>
              <a:latin typeface="Proxima Nova" panose="02000506030000020004" pitchFamily="50"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0" y="3948892"/>
            <a:ext cx="6561594" cy="1043796"/>
          </a:xfrm>
          <a:noFill/>
        </p:spPr>
        <p:txBody>
          <a:bodyPr anchor="ctr">
            <a:noAutofit/>
            <a:scene3d>
              <a:camera prst="orthographicFront"/>
              <a:lightRig rig="soft" dir="t">
                <a:rot lat="0" lon="0" rev="17220000"/>
              </a:lightRig>
            </a:scene3d>
            <a:sp3d prstMaterial="softEdge"/>
          </a:bodyPr>
          <a:lstStyle/>
          <a:p>
            <a:r>
              <a:rPr lang="en-US" sz="3200" cap="none" dirty="0">
                <a:ln w="3175" cmpd="sng">
                  <a:noFill/>
                  <a:prstDash val="solid"/>
                </a:ln>
                <a:solidFill>
                  <a:schemeClr val="bg1"/>
                </a:solidFill>
                <a:effectLst>
                  <a:outerShdw blurRad="50800" dist="25400" dir="16200000" rotWithShape="0">
                    <a:prstClr val="black">
                      <a:alpha val="60000"/>
                    </a:prstClr>
                  </a:outerShdw>
                </a:effectLst>
                <a:latin typeface="Proxima Nova" panose="02000506030000020004" pitchFamily="50" charset="0"/>
              </a:rPr>
              <a:t>3924 REGAL OAK LANE</a:t>
            </a:r>
            <a:br>
              <a:rPr lang="en-US" sz="2800" cap="none" dirty="0">
                <a:ln w="3175" cmpd="sng">
                  <a:noFill/>
                  <a:prstDash val="solid"/>
                </a:ln>
                <a:solidFill>
                  <a:schemeClr val="bg1"/>
                </a:solidFill>
                <a:effectLst/>
                <a:latin typeface="Proxima Nova" panose="02000506030000020004" pitchFamily="50" charset="0"/>
              </a:rPr>
            </a:br>
            <a:r>
              <a:rPr lang="en-US" sz="1600" cap="none" dirty="0">
                <a:ln w="3175" cmpd="sng">
                  <a:noFill/>
                  <a:prstDash val="solid"/>
                </a:ln>
                <a:solidFill>
                  <a:srgbClr val="10253F"/>
                </a:solidFill>
                <a:effectLst/>
                <a:latin typeface="Proxima Nova" panose="02000506030000020004" pitchFamily="50" charset="0"/>
              </a:rPr>
              <a:t>Gift Plantation | Johns Island, SC 29455</a:t>
            </a:r>
            <a:br>
              <a:rPr lang="en-US" sz="1600" cap="none" dirty="0">
                <a:ln w="3175" cmpd="sng">
                  <a:noFill/>
                  <a:prstDash val="solid"/>
                </a:ln>
                <a:solidFill>
                  <a:srgbClr val="10253F"/>
                </a:solidFill>
                <a:effectLst/>
                <a:latin typeface="Proxima Nova" panose="02000506030000020004" pitchFamily="50" charset="0"/>
              </a:rPr>
            </a:br>
            <a:r>
              <a:rPr lang="en-US" sz="1600" cap="none" dirty="0">
                <a:ln w="3175" cmpd="sng">
                  <a:noFill/>
                  <a:prstDash val="solid"/>
                </a:ln>
                <a:solidFill>
                  <a:srgbClr val="10253F"/>
                </a:solidFill>
                <a:effectLst/>
                <a:latin typeface="Proxima Nova" panose="02000506030000020004" pitchFamily="50" charset="0"/>
              </a:rPr>
              <a:t>MLS# 24020419 | $1,495,000</a:t>
            </a:r>
            <a:endParaRPr lang="en-US" sz="1600" i="1" cap="none" dirty="0">
              <a:ln w="3175" cmpd="sng">
                <a:noFill/>
                <a:prstDash val="solid"/>
              </a:ln>
              <a:solidFill>
                <a:srgbClr val="10253F"/>
              </a:solidFill>
              <a:effectLst/>
              <a:latin typeface="Proxima Nova" panose="02000506030000020004" pitchFamily="50" charset="0"/>
            </a:endParaRPr>
          </a:p>
        </p:txBody>
      </p:sp>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765563" y="9038192"/>
            <a:ext cx="1332929" cy="886396"/>
          </a:xfrm>
          <a:prstGeom prst="rect">
            <a:avLst/>
          </a:prstGeom>
        </p:spPr>
      </p:pic>
      <p:sp>
        <p:nvSpPr>
          <p:cNvPr id="17" name="Rectangle 16"/>
          <p:cNvSpPr/>
          <p:nvPr/>
        </p:nvSpPr>
        <p:spPr>
          <a:xfrm>
            <a:off x="1943101" y="9055307"/>
            <a:ext cx="4343399" cy="877163"/>
          </a:xfrm>
          <a:prstGeom prst="rect">
            <a:avLst/>
          </a:prstGeom>
        </p:spPr>
        <p:txBody>
          <a:bodyPr wrap="square">
            <a:spAutoFit/>
          </a:bodyPr>
          <a:lstStyle/>
          <a:p>
            <a:pPr algn="ctr"/>
            <a:r>
              <a:rPr lang="en-US" sz="1800" b="1" dirty="0">
                <a:solidFill>
                  <a:schemeClr val="tx2"/>
                </a:solidFill>
                <a:latin typeface="Proxima Nova" panose="02000506030000020004" pitchFamily="50" charset="0"/>
              </a:rPr>
              <a:t>Ryan Wilks</a:t>
            </a:r>
            <a:br>
              <a:rPr lang="en-US" sz="1800" dirty="0">
                <a:solidFill>
                  <a:schemeClr val="tx2"/>
                </a:solidFill>
                <a:latin typeface="Proxima Nova" panose="02000506030000020004" pitchFamily="50" charset="0"/>
              </a:rPr>
            </a:br>
            <a:r>
              <a:rPr lang="en-US" sz="1100" dirty="0">
                <a:solidFill>
                  <a:schemeClr val="tx2"/>
                </a:solidFill>
                <a:latin typeface="Proxima Nova" panose="02000506030000020004" pitchFamily="50" charset="0"/>
              </a:rPr>
              <a:t>843-442-4020</a:t>
            </a:r>
          </a:p>
          <a:p>
            <a:pPr algn="ctr"/>
            <a:r>
              <a:rPr lang="en-US" sz="1100" dirty="0">
                <a:solidFill>
                  <a:schemeClr val="tx2"/>
                </a:solidFill>
                <a:latin typeface="Proxima Nova" panose="02000506030000020004" pitchFamily="50" charset="0"/>
              </a:rPr>
              <a:t>ryan.wilks@carolinaone.com</a:t>
            </a:r>
          </a:p>
          <a:p>
            <a:pPr algn="ctr"/>
            <a:r>
              <a:rPr lang="en-US" sz="1100" dirty="0">
                <a:solidFill>
                  <a:schemeClr val="tx2"/>
                </a:solidFill>
                <a:latin typeface="Proxima Nova" panose="02000506030000020004" pitchFamily="50" charset="0"/>
              </a:rPr>
              <a:t>www.ryanwilks.com</a:t>
            </a:r>
          </a:p>
        </p:txBody>
      </p:sp>
      <p:grpSp>
        <p:nvGrpSpPr>
          <p:cNvPr id="24" name="Group 23"/>
          <p:cNvGrpSpPr/>
          <p:nvPr/>
        </p:nvGrpSpPr>
        <p:grpSpPr>
          <a:xfrm>
            <a:off x="-28575" y="9038192"/>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Proxima Nova" panose="02000506030000020004" pitchFamily="50" charset="0"/>
                </a:rPr>
                <a:t>Carolina One Real Estate</a:t>
              </a:r>
            </a:p>
            <a:p>
              <a:pPr algn="ctr"/>
              <a:r>
                <a:rPr lang="en-US" sz="700" dirty="0">
                  <a:solidFill>
                    <a:schemeClr val="tx2"/>
                  </a:solidFill>
                  <a:latin typeface="Proxima Nova" panose="02000506030000020004" pitchFamily="50" charset="0"/>
                </a:rPr>
                <a:t>873 Orleans Road, Ste 102</a:t>
              </a:r>
            </a:p>
            <a:p>
              <a:pPr algn="ctr"/>
              <a:r>
                <a:rPr lang="en-US" sz="700" dirty="0">
                  <a:solidFill>
                    <a:schemeClr val="tx2"/>
                  </a:solidFill>
                  <a:latin typeface="Proxima Nova" panose="02000506030000020004" pitchFamily="50" charset="0"/>
                </a:rPr>
                <a:t>Charleston, SC 29407-5753</a:t>
              </a:r>
            </a:p>
          </p:txBody>
        </p:sp>
      </p:grpSp>
      <p:sp>
        <p:nvSpPr>
          <p:cNvPr id="30" name="Rectangle 29"/>
          <p:cNvSpPr/>
          <p:nvPr/>
        </p:nvSpPr>
        <p:spPr>
          <a:xfrm>
            <a:off x="0" y="0"/>
            <a:ext cx="8229600" cy="830997"/>
          </a:xfrm>
          <a:prstGeom prst="rect">
            <a:avLst/>
          </a:prstGeom>
          <a:noFill/>
        </p:spPr>
        <p:txBody>
          <a:bodyPr wrap="square">
            <a:spAutoFit/>
          </a:bodyPr>
          <a:lstStyle/>
          <a:p>
            <a:r>
              <a:rPr lang="en-US" sz="4800" b="1" dirty="0">
                <a:ln w="3175">
                  <a:noFill/>
                </a:ln>
                <a:solidFill>
                  <a:schemeClr val="bg1"/>
                </a:solidFill>
                <a:effectLst>
                  <a:outerShdw blurRad="38100" dist="38100" dir="2700000" algn="tl">
                    <a:srgbClr val="000000">
                      <a:alpha val="43137"/>
                    </a:srgbClr>
                  </a:outerShdw>
                </a:effectLst>
                <a:latin typeface="Rastanty Cortez" panose="02000506000000020003" pitchFamily="2" charset="0"/>
              </a:rPr>
              <a:t>Stunning Custom Home</a:t>
            </a: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31927" y="7717724"/>
            <a:ext cx="1600200" cy="1066800"/>
          </a:xfrm>
          <a:prstGeom prst="rect">
            <a:avLst/>
          </a:prstGeom>
          <a:ln>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31927" y="6615192"/>
            <a:ext cx="1600200" cy="1066800"/>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631927" y="3307596"/>
            <a:ext cx="1600200" cy="1066800"/>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631927" y="4410128"/>
            <a:ext cx="1600200" cy="1066800"/>
          </a:xfrm>
          <a:prstGeom prst="rect">
            <a:avLst/>
          </a:prstGeom>
          <a:ln>
            <a:noFill/>
          </a:ln>
          <a:effectLst/>
        </p:spPr>
      </p:pic>
      <p:pic>
        <p:nvPicPr>
          <p:cNvPr id="20" name="Picture 19">
            <a:extLst>
              <a:ext uri="{FF2B5EF4-FFF2-40B4-BE49-F238E27FC236}">
                <a16:creationId xmlns:a16="http://schemas.microsoft.com/office/drawing/2014/main" id="{01BFB9E0-E894-469A-8ECA-E5482A5E1F8A}"/>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631927" y="5512660"/>
            <a:ext cx="1600200" cy="1066800"/>
          </a:xfrm>
          <a:prstGeom prst="rect">
            <a:avLst/>
          </a:prstGeom>
          <a:ln>
            <a:noFill/>
          </a:ln>
          <a:effectLst/>
        </p:spPr>
      </p:pic>
      <p:pic>
        <p:nvPicPr>
          <p:cNvPr id="21" name="Picture 20">
            <a:extLst>
              <a:ext uri="{FF2B5EF4-FFF2-40B4-BE49-F238E27FC236}">
                <a16:creationId xmlns:a16="http://schemas.microsoft.com/office/drawing/2014/main" id="{1C59395F-53D2-478A-BB70-41B801876E6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631927" y="0"/>
            <a:ext cx="1600200" cy="1066800"/>
          </a:xfrm>
          <a:prstGeom prst="rect">
            <a:avLst/>
          </a:prstGeom>
          <a:ln>
            <a:noFill/>
          </a:ln>
          <a:effectLst/>
        </p:spPr>
      </p:pic>
      <p:pic>
        <p:nvPicPr>
          <p:cNvPr id="4" name="Picture 3">
            <a:extLst>
              <a:ext uri="{FF2B5EF4-FFF2-40B4-BE49-F238E27FC236}">
                <a16:creationId xmlns:a16="http://schemas.microsoft.com/office/drawing/2014/main" id="{1A432291-5A4B-C96F-F6FA-2E1A6C8CA021}"/>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629400" y="1102532"/>
            <a:ext cx="1600200" cy="1066800"/>
          </a:xfrm>
          <a:prstGeom prst="rect">
            <a:avLst/>
          </a:prstGeom>
          <a:ln>
            <a:noFill/>
          </a:ln>
          <a:effectLst/>
        </p:spPr>
      </p:pic>
      <p:pic>
        <p:nvPicPr>
          <p:cNvPr id="5" name="Picture 4">
            <a:extLst>
              <a:ext uri="{FF2B5EF4-FFF2-40B4-BE49-F238E27FC236}">
                <a16:creationId xmlns:a16="http://schemas.microsoft.com/office/drawing/2014/main" id="{C8D4982F-9BDD-3AB1-5F3A-6778FBE240B0}"/>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629400" y="2205064"/>
            <a:ext cx="1600200" cy="106680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406</TotalTime>
  <Words>229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Proxima Nova</vt:lpstr>
      <vt:lpstr>Rastanty Cortez</vt:lpstr>
      <vt:lpstr>Wingdings</vt:lpstr>
      <vt:lpstr>Wingdings 2</vt:lpstr>
      <vt:lpstr>Wingdings 3</vt:lpstr>
      <vt:lpstr>Apex</vt:lpstr>
      <vt:lpstr>3924 REGAL OAK LANE Gift Plantation | Johns Island, SC 29455 MLS# 24020419 | $1,495,000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75</cp:revision>
  <dcterms:created xsi:type="dcterms:W3CDTF">2006-08-16T00:00:00Z</dcterms:created>
  <dcterms:modified xsi:type="dcterms:W3CDTF">2024-10-08T12:48:54Z</dcterms:modified>
</cp:coreProperties>
</file>