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9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6/8/2020</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35972" y="786512"/>
            <a:ext cx="6120767" cy="4081377"/>
          </a:xfrm>
          <a:prstGeom prst="rect">
            <a:avLst/>
          </a:prstGeom>
          <a:ln w="3175">
            <a:noFill/>
          </a:ln>
          <a:effectLst/>
        </p:spPr>
      </p:pic>
      <p:sp>
        <p:nvSpPr>
          <p:cNvPr id="21" name="Rectangle 20"/>
          <p:cNvSpPr/>
          <p:nvPr/>
        </p:nvSpPr>
        <p:spPr>
          <a:xfrm>
            <a:off x="8447025" y="7718032"/>
            <a:ext cx="3200399"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1" y="0"/>
            <a:ext cx="7315198" cy="685800"/>
          </a:xfrm>
          <a:prstGeom prst="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835321" y="5791670"/>
            <a:ext cx="6122066" cy="3046394"/>
          </a:xfrm>
        </p:spPr>
        <p:txBody>
          <a:bodyPr anchor="ctr">
            <a:noAutofit/>
          </a:bodyPr>
          <a:lstStyle/>
          <a:p>
            <a:r>
              <a:rPr lang="en-US" sz="1400" dirty="0">
                <a:solidFill>
                  <a:schemeClr val="tx2">
                    <a:lumMod val="75000"/>
                  </a:schemeClr>
                </a:solidFill>
                <a:latin typeface="Trebuchet MS" panose="020B0603020202020204" pitchFamily="34" charset="0"/>
              </a:rPr>
              <a:t>Beautiful Carolina Park four bedroom home with double front porches set on a private wooded quarter acre lot. Featuring the very desirable Wando Floor Plan, this home has a large modern gourmet kitchen with center island, 36-inch gas cooktop with hood and double oven, and opens to a family room with custom crown </a:t>
            </a:r>
            <a:r>
              <a:rPr lang="en-US" sz="1400" dirty="0" err="1">
                <a:solidFill>
                  <a:schemeClr val="tx2">
                    <a:lumMod val="75000"/>
                  </a:schemeClr>
                </a:solidFill>
                <a:latin typeface="Trebuchet MS" panose="020B0603020202020204" pitchFamily="34" charset="0"/>
              </a:rPr>
              <a:t>moulding</a:t>
            </a:r>
            <a:r>
              <a:rPr lang="en-US" sz="1400" dirty="0">
                <a:solidFill>
                  <a:schemeClr val="tx2">
                    <a:lumMod val="75000"/>
                  </a:schemeClr>
                </a:solidFill>
                <a:latin typeface="Trebuchet MS" panose="020B0603020202020204" pitchFamily="34" charset="0"/>
              </a:rPr>
              <a:t> and gas fireplace. A formal dining room and executive-style office are also on the first floor, as well as a guest suite with a full bathroom. Upstairs, the master bedroom features a beautiful </a:t>
            </a:r>
            <a:r>
              <a:rPr lang="en-US" sz="1400" dirty="0" err="1">
                <a:solidFill>
                  <a:schemeClr val="tx2">
                    <a:lumMod val="75000"/>
                  </a:schemeClr>
                </a:solidFill>
                <a:latin typeface="Trebuchet MS" panose="020B0603020202020204" pitchFamily="34" charset="0"/>
              </a:rPr>
              <a:t>ensuite</a:t>
            </a:r>
            <a:r>
              <a:rPr lang="en-US" sz="1400" dirty="0">
                <a:solidFill>
                  <a:schemeClr val="tx2">
                    <a:lumMod val="75000"/>
                  </a:schemeClr>
                </a:solidFill>
                <a:latin typeface="Trebuchet MS" panose="020B0603020202020204" pitchFamily="34" charset="0"/>
              </a:rPr>
              <a:t> bath, as well as three spacious bedrooms, full bath, and large loft space. A screened-in porch leads to an extra patio space outside.</a:t>
            </a:r>
          </a:p>
          <a:p>
            <a:r>
              <a:rPr lang="en-US" sz="1400" dirty="0">
                <a:solidFill>
                  <a:schemeClr val="tx2">
                    <a:lumMod val="75000"/>
                  </a:schemeClr>
                </a:solidFill>
                <a:latin typeface="Trebuchet MS" panose="020B0603020202020204" pitchFamily="34" charset="0"/>
              </a:rPr>
              <a:t>A $2500 lender credit is available and will be applied towards the buyer's closing costs if the buyer chooses the seller's preferred lender. This credit is in addition to any other negotiated seller concessions.</a:t>
            </a:r>
          </a:p>
        </p:txBody>
      </p:sp>
      <p:sp>
        <p:nvSpPr>
          <p:cNvPr id="2" name="Title 1"/>
          <p:cNvSpPr>
            <a:spLocks noGrp="1"/>
          </p:cNvSpPr>
          <p:nvPr>
            <p:ph type="ctrTitle"/>
          </p:nvPr>
        </p:nvSpPr>
        <p:spPr>
          <a:xfrm>
            <a:off x="1835322" y="4830745"/>
            <a:ext cx="6122066" cy="998068"/>
          </a:xfrm>
        </p:spPr>
        <p:txBody>
          <a:bodyPr anchor="ctr">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tx2"/>
                </a:solidFill>
                <a:effectLst/>
                <a:latin typeface="Trebuchet MS" panose="020B0603020202020204" pitchFamily="34" charset="0"/>
              </a:rPr>
              <a:t>3945 </a:t>
            </a:r>
            <a:r>
              <a:rPr lang="en-US" sz="2400" cap="none" dirty="0" err="1">
                <a:ln w="10541" cmpd="sng">
                  <a:noFill/>
                  <a:prstDash val="solid"/>
                </a:ln>
                <a:solidFill>
                  <a:schemeClr val="tx2"/>
                </a:solidFill>
                <a:effectLst/>
                <a:latin typeface="Trebuchet MS" panose="020B0603020202020204" pitchFamily="34" charset="0"/>
              </a:rPr>
              <a:t>Maidstone</a:t>
            </a:r>
            <a:r>
              <a:rPr lang="en-US" sz="2400" cap="none" dirty="0">
                <a:ln w="10541" cmpd="sng">
                  <a:noFill/>
                  <a:prstDash val="solid"/>
                </a:ln>
                <a:solidFill>
                  <a:schemeClr val="tx2"/>
                </a:solidFill>
                <a:effectLst/>
                <a:latin typeface="Trebuchet MS" panose="020B0603020202020204" pitchFamily="34" charset="0"/>
              </a:rPr>
              <a:t> Drive</a:t>
            </a:r>
            <a:br>
              <a:rPr lang="en-US" sz="2400" cap="none" dirty="0">
                <a:ln w="10541" cmpd="sng">
                  <a:noFill/>
                  <a:prstDash val="solid"/>
                </a:ln>
                <a:solidFill>
                  <a:schemeClr val="tx2"/>
                </a:solidFill>
                <a:effectLst/>
                <a:latin typeface="Trebuchet MS" panose="020B0603020202020204" pitchFamily="34" charset="0"/>
              </a:rPr>
            </a:br>
            <a:r>
              <a:rPr lang="en-US" sz="1700" cap="none" dirty="0">
                <a:ln w="10541" cmpd="sng">
                  <a:noFill/>
                  <a:prstDash val="solid"/>
                </a:ln>
                <a:solidFill>
                  <a:schemeClr val="tx2"/>
                </a:solidFill>
                <a:effectLst/>
                <a:latin typeface="Trebuchet MS" panose="020B0603020202020204" pitchFamily="34" charset="0"/>
              </a:rPr>
              <a:t>Carolina Park ~ Mount Pleasant, SC 29466</a:t>
            </a:r>
            <a:br>
              <a:rPr lang="en-US" sz="1700" cap="none" dirty="0">
                <a:ln w="10541" cmpd="sng">
                  <a:noFill/>
                  <a:prstDash val="solid"/>
                </a:ln>
                <a:solidFill>
                  <a:schemeClr val="tx2"/>
                </a:solidFill>
                <a:effectLst/>
                <a:latin typeface="Trebuchet MS" panose="020B0603020202020204" pitchFamily="34" charset="0"/>
              </a:rPr>
            </a:br>
            <a:r>
              <a:rPr lang="en-US" sz="1700" cap="none" dirty="0">
                <a:ln w="10541" cmpd="sng">
                  <a:noFill/>
                  <a:prstDash val="solid"/>
                </a:ln>
                <a:solidFill>
                  <a:schemeClr val="tx2"/>
                </a:solidFill>
                <a:effectLst/>
                <a:latin typeface="Trebuchet MS" panose="020B0603020202020204" pitchFamily="34" charset="0"/>
              </a:rPr>
              <a:t>MLS# 20014717 ~ $595,000</a:t>
            </a:r>
          </a:p>
        </p:txBody>
      </p:sp>
      <p:sp>
        <p:nvSpPr>
          <p:cNvPr id="17" name="Rectangle 16"/>
          <p:cNvSpPr/>
          <p:nvPr/>
        </p:nvSpPr>
        <p:spPr>
          <a:xfrm>
            <a:off x="272212" y="9052521"/>
            <a:ext cx="7685176" cy="923330"/>
          </a:xfrm>
          <a:prstGeom prst="rect">
            <a:avLst/>
          </a:prstGeom>
        </p:spPr>
        <p:txBody>
          <a:bodyPr wrap="square">
            <a:spAutoFit/>
          </a:bodyPr>
          <a:lstStyle/>
          <a:p>
            <a:pPr algn="ctr"/>
            <a:r>
              <a:rPr lang="en-US" sz="1800" dirty="0">
                <a:solidFill>
                  <a:schemeClr val="tx2"/>
                </a:solidFill>
                <a:latin typeface="Trebuchet MS" panose="020B0603020202020204" pitchFamily="34" charset="0"/>
              </a:rPr>
              <a:t>Kristin Schatmeyer</a:t>
            </a:r>
          </a:p>
          <a:p>
            <a:pPr algn="ctr"/>
            <a:r>
              <a:rPr lang="en-US" sz="1200" dirty="0">
                <a:solidFill>
                  <a:schemeClr val="tx2"/>
                </a:solidFill>
                <a:latin typeface="Trebuchet MS" panose="020B0603020202020204" pitchFamily="34" charset="0"/>
              </a:rPr>
              <a:t>Cell - (843) 697-7370</a:t>
            </a:r>
          </a:p>
          <a:p>
            <a:pPr algn="ctr"/>
            <a:r>
              <a:rPr lang="en-US" sz="1200" dirty="0">
                <a:solidFill>
                  <a:schemeClr val="tx2"/>
                </a:solidFill>
                <a:latin typeface="Trebuchet MS" panose="020B0603020202020204" pitchFamily="34" charset="0"/>
              </a:rPr>
              <a:t>kristin.schatmeyer@carolinaone.com</a:t>
            </a:r>
          </a:p>
          <a:p>
            <a:pPr algn="ctr"/>
            <a:r>
              <a:rPr lang="en-US" sz="1200" dirty="0">
                <a:solidFill>
                  <a:schemeClr val="tx2"/>
                </a:solidFill>
                <a:latin typeface="Trebuchet MS" panose="020B0603020202020204" pitchFamily="34" charset="0"/>
              </a:rPr>
              <a:t>www.KristinSchatmeyer.com</a:t>
            </a:r>
          </a:p>
        </p:txBody>
      </p:sp>
      <p:grpSp>
        <p:nvGrpSpPr>
          <p:cNvPr id="9" name="Group 8"/>
          <p:cNvGrpSpPr/>
          <p:nvPr/>
        </p:nvGrpSpPr>
        <p:grpSpPr>
          <a:xfrm>
            <a:off x="152400" y="8995372"/>
            <a:ext cx="1524000" cy="1037628"/>
            <a:chOff x="0" y="8814959"/>
            <a:chExt cx="1524000" cy="1037628"/>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83" y="8814959"/>
              <a:ext cx="1018834" cy="700449"/>
            </a:xfrm>
            <a:prstGeom prst="rect">
              <a:avLst/>
            </a:prstGeom>
          </p:spPr>
        </p:pic>
        <p:sp>
          <p:nvSpPr>
            <p:cNvPr id="18" name="Rectangle 17"/>
            <p:cNvSpPr/>
            <p:nvPr/>
          </p:nvSpPr>
          <p:spPr>
            <a:xfrm>
              <a:off x="0" y="9437089"/>
              <a:ext cx="1524000" cy="415498"/>
            </a:xfrm>
            <a:prstGeom prst="rect">
              <a:avLst/>
            </a:prstGeom>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2713 Highway 17 North</a:t>
              </a:r>
            </a:p>
            <a:p>
              <a:pPr algn="ctr"/>
              <a:r>
                <a:rPr lang="en-US" sz="700" dirty="0">
                  <a:solidFill>
                    <a:schemeClr val="tx2"/>
                  </a:solidFill>
                  <a:latin typeface="Trebuchet MS" panose="020B0603020202020204" pitchFamily="34" charset="0"/>
                </a:rPr>
                <a:t>Mt. Pleasant, SC 29466</a:t>
              </a:r>
            </a:p>
          </p:txBody>
        </p:sp>
      </p:grpSp>
      <p:sp>
        <p:nvSpPr>
          <p:cNvPr id="23" name="Rectangle 22"/>
          <p:cNvSpPr/>
          <p:nvPr/>
        </p:nvSpPr>
        <p:spPr>
          <a:xfrm>
            <a:off x="1835322" y="-7341"/>
            <a:ext cx="6122066" cy="830997"/>
          </a:xfrm>
          <a:prstGeom prst="rect">
            <a:avLst/>
          </a:prstGeom>
        </p:spPr>
        <p:txBody>
          <a:bodyPr wrap="square">
            <a:spAutoFit/>
          </a:bodyPr>
          <a:lstStyle/>
          <a:p>
            <a:pPr algn="ctr"/>
            <a:r>
              <a:rPr lang="en-US" sz="2400" b="1" i="1" dirty="0">
                <a:ln w="3175">
                  <a:solidFill>
                    <a:srgbClr val="00B050"/>
                  </a:solidFill>
                </a:ln>
                <a:solidFill>
                  <a:srgbClr val="92D050"/>
                </a:solidFill>
                <a:latin typeface="Trebuchet MS" panose="020B0603020202020204" pitchFamily="34" charset="0"/>
              </a:rPr>
              <a:t>Larger, Wooded Lot in Carolina Park Shows like a Model!</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345" y="9046331"/>
            <a:ext cx="694042" cy="92952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72211" y="92375"/>
            <a:ext cx="1302588" cy="868392"/>
          </a:xfrm>
          <a:prstGeom prst="rect">
            <a:avLst/>
          </a:prstGeom>
          <a:ln>
            <a:solidFill>
              <a:schemeClr val="bg1"/>
            </a:solidFill>
          </a:ln>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72340" y="3078261"/>
            <a:ext cx="1302328" cy="868390"/>
          </a:xfrm>
          <a:prstGeom prst="rect">
            <a:avLst/>
          </a:prstGeom>
          <a:ln>
            <a:solidFill>
              <a:schemeClr val="bg1"/>
            </a:solidFill>
          </a:ln>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72337" y="2082966"/>
            <a:ext cx="1302336" cy="868390"/>
          </a:xfrm>
          <a:prstGeom prst="rect">
            <a:avLst/>
          </a:prstGeom>
          <a:ln>
            <a:solidFill>
              <a:schemeClr val="bg1"/>
            </a:solidFill>
          </a:ln>
          <a:effectLst>
            <a:outerShdw blurRad="50800" dist="38100" dir="2700000" algn="tl" rotWithShape="0">
              <a:prstClr val="black">
                <a:alpha val="40000"/>
              </a:prstClr>
            </a:outerShdw>
          </a:effectLst>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72212" y="4073556"/>
            <a:ext cx="1302585" cy="868390"/>
          </a:xfrm>
          <a:prstGeom prst="rect">
            <a:avLst/>
          </a:prstGeom>
          <a:ln>
            <a:solidFill>
              <a:schemeClr val="bg1"/>
            </a:solidFill>
          </a:ln>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72273" y="1087671"/>
            <a:ext cx="1302462" cy="868390"/>
          </a:xfrm>
          <a:prstGeom prst="rect">
            <a:avLst/>
          </a:prstGeom>
          <a:ln>
            <a:solidFill>
              <a:schemeClr val="bg1"/>
            </a:solidFill>
          </a:ln>
          <a:effectLst>
            <a:outerShdw blurRad="50800" dist="38100" dir="2700000" algn="tl" rotWithShape="0">
              <a:prstClr val="black">
                <a:alpha val="40000"/>
              </a:prstClr>
            </a:outerShdw>
          </a:effectLst>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72213" y="6064264"/>
            <a:ext cx="1302585" cy="868153"/>
          </a:xfrm>
          <a:prstGeom prst="rect">
            <a:avLst/>
          </a:prstGeom>
          <a:ln>
            <a:solidFill>
              <a:schemeClr val="bg1"/>
            </a:solidFill>
          </a:ln>
          <a:effectLst>
            <a:outerShdw blurRad="50800" dist="38100" dir="2700000" algn="tl" rotWithShape="0">
              <a:prstClr val="black">
                <a:alpha val="40000"/>
              </a:prstClr>
            </a:outerShdw>
          </a:effectLst>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72275" y="7059441"/>
            <a:ext cx="1302461" cy="868390"/>
          </a:xfrm>
          <a:prstGeom prst="rect">
            <a:avLst/>
          </a:prstGeom>
          <a:ln>
            <a:solidFill>
              <a:schemeClr val="bg1"/>
            </a:solidFill>
          </a:ln>
          <a:effectLst>
            <a:outerShdw blurRad="50800" dist="38100" dir="2700000" algn="tl" rotWithShape="0">
              <a:prstClr val="black">
                <a:alpha val="40000"/>
              </a:prstClr>
            </a:outerShdw>
          </a:effectLst>
        </p:spPr>
      </p:pic>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72213" y="5068930"/>
            <a:ext cx="1302585" cy="868232"/>
          </a:xfrm>
          <a:prstGeom prst="rect">
            <a:avLst/>
          </a:prstGeom>
          <a:ln>
            <a:solidFill>
              <a:schemeClr val="bg1"/>
            </a:solidFill>
          </a:ln>
          <a:effectLst>
            <a:outerShdw blurRad="50800" dist="38100" dir="2700000" algn="tl" rotWithShape="0">
              <a:prstClr val="black">
                <a:alpha val="40000"/>
              </a:prstClr>
            </a:outerShdw>
          </a:effectLst>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72332" y="8054735"/>
            <a:ext cx="1302345" cy="868390"/>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322</TotalTime>
  <Words>226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3945 Maidstone Drive Carolina Park ~ Mount Pleasant, SC 29466 MLS# 20014717 ~ $595,000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63</cp:revision>
  <dcterms:created xsi:type="dcterms:W3CDTF">2006-08-16T00:00:00Z</dcterms:created>
  <dcterms:modified xsi:type="dcterms:W3CDTF">2020-06-08T16:07:28Z</dcterms:modified>
</cp:coreProperties>
</file>