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C1CD"/>
    <a:srgbClr val="C6CE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462" y="7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9/13/2019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70428" y="98009"/>
            <a:ext cx="6379508" cy="4253404"/>
          </a:xfrm>
          <a:prstGeom prst="rect">
            <a:avLst/>
          </a:prstGeom>
          <a:ln>
            <a:noFill/>
          </a:ln>
          <a:effectLst/>
        </p:spPr>
      </p:pic>
      <p:sp>
        <p:nvSpPr>
          <p:cNvPr id="2" name="Title 1"/>
          <p:cNvSpPr>
            <a:spLocks noGrp="1"/>
          </p:cNvSpPr>
          <p:nvPr>
            <p:ph type="ctrTitle"/>
          </p:nvPr>
        </p:nvSpPr>
        <p:spPr>
          <a:xfrm>
            <a:off x="1270429" y="3651277"/>
            <a:ext cx="6379508" cy="699936"/>
          </a:xfrm>
          <a:noFill/>
        </p:spPr>
        <p:txBody>
          <a:bodyPr anchor="t">
            <a:noAutofit/>
          </a:bodyPr>
          <a:lstStyle/>
          <a:p>
            <a:pPr algn="l"/>
            <a:r>
              <a:rPr lang="en-US" sz="2300" dirty="0">
                <a:solidFill>
                  <a:schemeClr val="bg1"/>
                </a:solidFill>
                <a:effectLst>
                  <a:outerShdw blurRad="25400" dist="25400" dir="2700000" algn="tl">
                    <a:srgbClr val="000000"/>
                  </a:outerShdw>
                </a:effectLst>
                <a:latin typeface="Century Gothic" panose="020B0502020202020204" pitchFamily="34" charset="0"/>
              </a:rPr>
              <a:t>3960 Hanoverian Drive</a:t>
            </a:r>
            <a:br>
              <a:rPr lang="en-US" sz="2400" dirty="0">
                <a:solidFill>
                  <a:schemeClr val="bg1"/>
                </a:solidFill>
                <a:effectLst>
                  <a:outerShdw blurRad="25400" dist="25400" dir="2700000" algn="tl">
                    <a:srgbClr val="000000"/>
                  </a:outerShdw>
                </a:effectLst>
                <a:latin typeface="Century Gothic" panose="020B0502020202020204" pitchFamily="34" charset="0"/>
              </a:rPr>
            </a:br>
            <a:r>
              <a:rPr lang="en-US" sz="1500" dirty="0">
                <a:solidFill>
                  <a:schemeClr val="bg1"/>
                </a:solidFill>
                <a:effectLst>
                  <a:outerShdw blurRad="25400" dist="25400" dir="2700000" algn="tl">
                    <a:srgbClr val="000000"/>
                  </a:outerShdw>
                </a:effectLst>
                <a:latin typeface="Century Gothic" panose="020B0502020202020204" pitchFamily="34" charset="0"/>
              </a:rPr>
              <a:t>Tupelo ~ Mount Pleasant, SC 29429 ~ MLS# 19019227 ~ $459,900</a:t>
            </a:r>
          </a:p>
        </p:txBody>
      </p:sp>
      <p:sp>
        <p:nvSpPr>
          <p:cNvPr id="3" name="Subtitle 2"/>
          <p:cNvSpPr>
            <a:spLocks noGrp="1"/>
          </p:cNvSpPr>
          <p:nvPr>
            <p:ph type="subTitle" idx="1"/>
          </p:nvPr>
        </p:nvSpPr>
        <p:spPr>
          <a:xfrm>
            <a:off x="122464" y="4509883"/>
            <a:ext cx="6354536" cy="2535698"/>
          </a:xfrm>
        </p:spPr>
        <p:txBody>
          <a:bodyPr lIns="0" tIns="0" rIns="0" bIns="0" anchor="ctr">
            <a:noAutofit/>
          </a:bodyPr>
          <a:lstStyle/>
          <a:p>
            <a:r>
              <a:rPr lang="en-US" sz="12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Nestled among large oaks and your own private pond and wooded buffer sits this like new 5 bedroom/3 bath home. Take advantage of this rare chance to have both the house and lot you've been waiting for! Besides the mature tress adding to the curb appeal, the front of the home has been beautifully upgraded with stone veneer. Inside you have all the spaces you need with an open concept family room and kitchen, dining room, bedroom/office and full bath all on the main floor. Upstairs you will find a spacious loft area, master bed and bath plus 3 additional bedrooms, another full bath and laundry room. The kitchen comes complete with a large island, granite countertops, and all stainless appliances. The kitchen leads right onto the back screened porch and outside patio making entertaining a breeze. A trail right outside your back door makes for easy hiking/walking through the woods.</a:t>
            </a:r>
          </a:p>
          <a:p>
            <a:endParaRPr lang="en-US" sz="1200" b="1" i="1" u="sng"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endParaRPr>
          </a:p>
          <a:p>
            <a:r>
              <a:rPr lang="en-US" sz="1200" b="1" i="1" u="sng"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Updates to this unit include:</a:t>
            </a:r>
            <a:endParaRPr lang="en-US" sz="12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55052" y="9136907"/>
            <a:ext cx="635000" cy="795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548277" y="9264351"/>
            <a:ext cx="1143000" cy="540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339402" y="9073112"/>
            <a:ext cx="3093594" cy="923330"/>
          </a:xfrm>
          <a:prstGeom prst="rect">
            <a:avLst/>
          </a:prstGeom>
        </p:spPr>
        <p:txBody>
          <a:bodyPr wrap="square">
            <a:spAutoFit/>
          </a:bodyPr>
          <a:lstStyle/>
          <a:p>
            <a:pPr algn="ctr"/>
            <a:r>
              <a:rPr lang="en-US" sz="1800" b="1" dirty="0" err="1">
                <a:solidFill>
                  <a:schemeClr val="tx2">
                    <a:lumMod val="50000"/>
                  </a:schemeClr>
                </a:solidFill>
                <a:latin typeface="Century Gothic" panose="020B0502020202020204" pitchFamily="34" charset="0"/>
                <a:ea typeface="Verdana" panose="020B0604030504040204" pitchFamily="34" charset="0"/>
                <a:cs typeface="Verdana" panose="020B0604030504040204" pitchFamily="34" charset="0"/>
              </a:rPr>
              <a:t>Melodie</a:t>
            </a:r>
            <a:r>
              <a:rPr lang="en-US" sz="1800" b="1" dirty="0">
                <a:solidFill>
                  <a:schemeClr val="tx2">
                    <a:lumMod val="50000"/>
                  </a:schemeClr>
                </a:solidFill>
                <a:latin typeface="Century Gothic" panose="020B0502020202020204" pitchFamily="34" charset="0"/>
                <a:ea typeface="Verdana" panose="020B0604030504040204" pitchFamily="34" charset="0"/>
                <a:cs typeface="Verdana" panose="020B0604030504040204" pitchFamily="34" charset="0"/>
              </a:rPr>
              <a:t> Smith</a:t>
            </a:r>
            <a:br>
              <a:rPr lang="en-US" sz="1400" dirty="0">
                <a:solidFill>
                  <a:schemeClr val="tx2">
                    <a:lumMod val="50000"/>
                  </a:schemeClr>
                </a:solidFill>
                <a:latin typeface="Century Gothic" panose="020B0502020202020204" pitchFamily="34" charset="0"/>
                <a:ea typeface="Verdana" panose="020B0604030504040204" pitchFamily="34" charset="0"/>
                <a:cs typeface="Verdana" panose="020B0604030504040204" pitchFamily="34" charset="0"/>
              </a:rPr>
            </a:br>
            <a:r>
              <a:rPr lang="en-US" sz="1200" dirty="0">
                <a:solidFill>
                  <a:schemeClr val="tx2">
                    <a:lumMod val="50000"/>
                  </a:schemeClr>
                </a:solidFill>
                <a:latin typeface="Century Gothic" panose="020B0502020202020204" pitchFamily="34" charset="0"/>
                <a:ea typeface="Verdana" panose="020B0604030504040204" pitchFamily="34" charset="0"/>
                <a:cs typeface="Verdana" panose="020B0604030504040204" pitchFamily="34" charset="0"/>
              </a:rPr>
              <a:t>(843) 408-5067 M</a:t>
            </a:r>
          </a:p>
          <a:p>
            <a:pPr algn="ctr"/>
            <a:r>
              <a:rPr lang="en-US" sz="1200" dirty="0">
                <a:solidFill>
                  <a:schemeClr val="tx2">
                    <a:lumMod val="50000"/>
                  </a:schemeClr>
                </a:solidFill>
                <a:latin typeface="Century Gothic" panose="020B0502020202020204" pitchFamily="34" charset="0"/>
              </a:rPr>
              <a:t>melodie.smith@exprealty.com</a:t>
            </a:r>
          </a:p>
          <a:p>
            <a:pPr algn="ctr"/>
            <a:r>
              <a:rPr lang="en-US" sz="1200" dirty="0">
                <a:solidFill>
                  <a:schemeClr val="tx2">
                    <a:lumMod val="50000"/>
                  </a:schemeClr>
                </a:solidFill>
                <a:latin typeface="Century Gothic" panose="020B0502020202020204" pitchFamily="34" charset="0"/>
              </a:rPr>
              <a:t>www.melodiesmith.exprealty.com</a:t>
            </a:r>
          </a:p>
        </p:txBody>
      </p:sp>
      <p:sp>
        <p:nvSpPr>
          <p:cNvPr id="13" name="Rectangle 12"/>
          <p:cNvSpPr/>
          <p:nvPr/>
        </p:nvSpPr>
        <p:spPr>
          <a:xfrm>
            <a:off x="1270428" y="16014"/>
            <a:ext cx="6379508" cy="707886"/>
          </a:xfrm>
          <a:prstGeom prst="rect">
            <a:avLst/>
          </a:prstGeom>
        </p:spPr>
        <p:txBody>
          <a:bodyPr wrap="square">
            <a:spAutoFit/>
          </a:bodyPr>
          <a:lstStyle/>
          <a:p>
            <a:pPr algn="ctr"/>
            <a:r>
              <a:rPr lang="en-US" b="1" i="1" dirty="0">
                <a:solidFill>
                  <a:schemeClr val="bg1"/>
                </a:solidFill>
                <a:effectLst>
                  <a:outerShdw blurRad="38100" dist="25400" dir="2700000" algn="tl" rotWithShape="0">
                    <a:prstClr val="black">
                      <a:alpha val="70000"/>
                    </a:prstClr>
                  </a:outerShdw>
                </a:effectLst>
                <a:latin typeface="Century Gothic" panose="020B0502020202020204" pitchFamily="34" charset="0"/>
              </a:rPr>
              <a:t>One Of Only A Few 5 Bedroom Homes</a:t>
            </a:r>
          </a:p>
          <a:p>
            <a:pPr algn="ctr"/>
            <a:r>
              <a:rPr lang="en-US" b="1" i="1" dirty="0">
                <a:solidFill>
                  <a:schemeClr val="bg1"/>
                </a:solidFill>
                <a:effectLst>
                  <a:outerShdw blurRad="38100" dist="25400" dir="2700000" algn="tl" rotWithShape="0">
                    <a:prstClr val="black">
                      <a:alpha val="70000"/>
                    </a:prstClr>
                  </a:outerShdw>
                </a:effectLst>
                <a:latin typeface="Century Gothic" panose="020B0502020202020204" pitchFamily="34" charset="0"/>
              </a:rPr>
              <a:t>Under $500,000 In North Mt. Pleasant!</a:t>
            </a:r>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640171" y="4507813"/>
            <a:ext cx="1009765" cy="757324"/>
          </a:xfrm>
          <a:prstGeom prst="rect">
            <a:avLst/>
          </a:prstGeom>
          <a:ln>
            <a:solidFill>
              <a:schemeClr val="bg1"/>
            </a:solidFill>
          </a:ln>
          <a:effectLst/>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640174" y="6335254"/>
            <a:ext cx="1009762" cy="757322"/>
          </a:xfrm>
          <a:prstGeom prst="rect">
            <a:avLst/>
          </a:prstGeom>
          <a:ln>
            <a:solidFill>
              <a:schemeClr val="bg1"/>
            </a:solidFill>
          </a:ln>
          <a:effectLst/>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640663" y="7248976"/>
            <a:ext cx="1009273" cy="756955"/>
          </a:xfrm>
          <a:prstGeom prst="rect">
            <a:avLst/>
          </a:prstGeom>
          <a:ln>
            <a:solidFill>
              <a:schemeClr val="bg1"/>
            </a:solidFill>
          </a:ln>
          <a:effectLst/>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640171" y="8162333"/>
            <a:ext cx="1009765" cy="757517"/>
          </a:xfrm>
          <a:prstGeom prst="rect">
            <a:avLst/>
          </a:prstGeom>
          <a:ln>
            <a:solidFill>
              <a:schemeClr val="bg1"/>
            </a:solidFill>
          </a:ln>
          <a:effectLst/>
        </p:spPr>
      </p:pic>
      <p:sp>
        <p:nvSpPr>
          <p:cNvPr id="7" name="Rectangle 6"/>
          <p:cNvSpPr/>
          <p:nvPr/>
        </p:nvSpPr>
        <p:spPr>
          <a:xfrm rot="934463">
            <a:off x="7793783" y="2694035"/>
            <a:ext cx="3475227" cy="707886"/>
          </a:xfrm>
          <a:prstGeom prst="rect">
            <a:avLst/>
          </a:prstGeom>
        </p:spPr>
        <p:txBody>
          <a:bodyPr wrap="square">
            <a:spAutoFit/>
          </a:bodyPr>
          <a:lstStyle/>
          <a:p>
            <a:pPr algn="ctr"/>
            <a:r>
              <a:rPr lang="en-US" b="1" i="1" dirty="0">
                <a:solidFill>
                  <a:srgbClr val="FFFF00"/>
                </a:solidFill>
                <a:effectLst>
                  <a:outerShdw blurRad="50800" dist="38100" dir="5400000" algn="t" rotWithShape="0">
                    <a:prstClr val="black">
                      <a:alpha val="40000"/>
                    </a:prstClr>
                  </a:outerShdw>
                </a:effectLst>
                <a:latin typeface="Trebuchet MS" panose="020B0603020202020204" pitchFamily="34" charset="0"/>
              </a:rPr>
              <a:t>$70,000+</a:t>
            </a:r>
          </a:p>
          <a:p>
            <a:pPr algn="ctr"/>
            <a:r>
              <a:rPr lang="en-US" b="1" i="1" dirty="0">
                <a:solidFill>
                  <a:srgbClr val="FFFF00"/>
                </a:solidFill>
                <a:effectLst>
                  <a:outerShdw blurRad="50800" dist="38100" dir="5400000" algn="t" rotWithShape="0">
                    <a:prstClr val="black">
                      <a:alpha val="40000"/>
                    </a:prstClr>
                  </a:outerShdw>
                </a:effectLst>
                <a:latin typeface="Trebuchet MS" panose="020B0603020202020204" pitchFamily="34" charset="0"/>
              </a:rPr>
              <a:t>Price Reduction</a:t>
            </a:r>
            <a:endParaRPr lang="en-US" i="1" dirty="0">
              <a:solidFill>
                <a:srgbClr val="FFFF00"/>
              </a:solidFill>
              <a:latin typeface="Trebuchet MS" panose="020B0603020202020204" pitchFamily="34" charset="0"/>
            </a:endParaRPr>
          </a:p>
        </p:txBody>
      </p:sp>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640180" y="5421537"/>
            <a:ext cx="1009756" cy="757317"/>
          </a:xfrm>
          <a:prstGeom prst="rect">
            <a:avLst/>
          </a:prstGeom>
          <a:ln>
            <a:solidFill>
              <a:schemeClr val="bg1"/>
            </a:solidFill>
          </a:ln>
          <a:effectLst/>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22464" y="968834"/>
            <a:ext cx="1009668" cy="757251"/>
          </a:xfrm>
          <a:prstGeom prst="rect">
            <a:avLst/>
          </a:prstGeom>
          <a:ln>
            <a:solidFill>
              <a:schemeClr val="bg1"/>
            </a:solidFill>
          </a:ln>
          <a:effectLst/>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22464" y="1843873"/>
            <a:ext cx="1009756" cy="757317"/>
          </a:xfrm>
          <a:prstGeom prst="rect">
            <a:avLst/>
          </a:prstGeom>
          <a:ln>
            <a:solidFill>
              <a:schemeClr val="bg1"/>
            </a:solidFill>
          </a:ln>
          <a:effectLst/>
        </p:spPr>
      </p:pic>
      <p:pic>
        <p:nvPicPr>
          <p:cNvPr id="28" name="Picture 27"/>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22464" y="2718978"/>
            <a:ext cx="1009862" cy="757397"/>
          </a:xfrm>
          <a:prstGeom prst="rect">
            <a:avLst/>
          </a:prstGeom>
          <a:ln>
            <a:solidFill>
              <a:schemeClr val="bg1"/>
            </a:solidFill>
          </a:ln>
          <a:effectLst/>
        </p:spPr>
      </p:pic>
      <p:pic>
        <p:nvPicPr>
          <p:cNvPr id="29" name="Picture 28"/>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122464" y="3594162"/>
            <a:ext cx="1009668" cy="757251"/>
          </a:xfrm>
          <a:prstGeom prst="rect">
            <a:avLst/>
          </a:prstGeom>
          <a:ln>
            <a:solidFill>
              <a:schemeClr val="bg1"/>
            </a:solidFill>
          </a:ln>
          <a:effectLst/>
        </p:spPr>
      </p:pic>
      <p:pic>
        <p:nvPicPr>
          <p:cNvPr id="30" name="Picture 2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686800" y="4635985"/>
            <a:ext cx="503427" cy="758307"/>
          </a:xfrm>
          <a:prstGeom prst="rect">
            <a:avLst/>
          </a:prstGeom>
          <a:ln>
            <a:noFill/>
          </a:ln>
          <a:effectLst>
            <a:outerShdw blurRad="63500" sx="102000" sy="102000" algn="ctr" rotWithShape="0">
              <a:prstClr val="black">
                <a:alpha val="40000"/>
              </a:prstClr>
            </a:outerShdw>
          </a:effectLst>
        </p:spPr>
      </p:pic>
      <p:pic>
        <p:nvPicPr>
          <p:cNvPr id="20" name="Picture 19"/>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122464" y="98008"/>
            <a:ext cx="1009668" cy="758952"/>
          </a:xfrm>
          <a:prstGeom prst="rect">
            <a:avLst/>
          </a:prstGeom>
          <a:ln>
            <a:solidFill>
              <a:schemeClr val="bg1"/>
            </a:solidFill>
          </a:ln>
          <a:effectLst/>
        </p:spPr>
      </p:pic>
      <p:sp>
        <p:nvSpPr>
          <p:cNvPr id="6" name="Rectangle 5">
            <a:extLst>
              <a:ext uri="{FF2B5EF4-FFF2-40B4-BE49-F238E27FC236}">
                <a16:creationId xmlns:a16="http://schemas.microsoft.com/office/drawing/2014/main" id="{D930945B-7AA0-4A2B-8B9E-BB2F32C42674}"/>
              </a:ext>
            </a:extLst>
          </p:cNvPr>
          <p:cNvSpPr/>
          <p:nvPr/>
        </p:nvSpPr>
        <p:spPr>
          <a:xfrm>
            <a:off x="122463" y="7017367"/>
            <a:ext cx="6354536" cy="646331"/>
          </a:xfrm>
          <a:prstGeom prst="rect">
            <a:avLst/>
          </a:prstGeom>
        </p:spPr>
        <p:txBody>
          <a:bodyPr wrap="square" numCol="2">
            <a:spAutoFit/>
          </a:bodyPr>
          <a:lstStyle/>
          <a:p>
            <a:pPr marL="171450" indent="-171450">
              <a:buFont typeface="Arial" panose="020B0604020202020204" pitchFamily="34" charset="0"/>
              <a:buChar char="•"/>
            </a:pPr>
            <a:r>
              <a:rPr lang="en-US" sz="12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Tankless water heater</a:t>
            </a:r>
          </a:p>
          <a:p>
            <a:pPr marL="171450" indent="-171450">
              <a:buFont typeface="Arial" panose="020B0604020202020204" pitchFamily="34" charset="0"/>
              <a:buChar char="•"/>
            </a:pPr>
            <a:r>
              <a:rPr lang="en-US" sz="12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Wiring for surround sound</a:t>
            </a:r>
          </a:p>
          <a:p>
            <a:pPr marL="171450" indent="-171450">
              <a:buFont typeface="Arial" panose="020B0604020202020204" pitchFamily="34" charset="0"/>
              <a:buChar char="•"/>
            </a:pPr>
            <a:r>
              <a:rPr lang="en-US" sz="12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Crown molding</a:t>
            </a:r>
          </a:p>
          <a:p>
            <a:pPr marL="171450" indent="-171450">
              <a:buFont typeface="Arial" panose="020B0604020202020204" pitchFamily="34" charset="0"/>
              <a:buChar char="•"/>
            </a:pPr>
            <a:r>
              <a:rPr lang="en-US" sz="12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Extra storage space in the attic</a:t>
            </a:r>
          </a:p>
          <a:p>
            <a:pPr marL="171450" indent="-171450">
              <a:buFont typeface="Arial" panose="020B0604020202020204" pitchFamily="34" charset="0"/>
              <a:buChar char="•"/>
            </a:pPr>
            <a:r>
              <a:rPr lang="en-US" sz="12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Garage sink</a:t>
            </a:r>
          </a:p>
          <a:p>
            <a:pPr marL="171450" indent="-171450">
              <a:buFont typeface="Arial" panose="020B0604020202020204" pitchFamily="34" charset="0"/>
              <a:buChar char="•"/>
            </a:pPr>
            <a:r>
              <a:rPr lang="en-US" sz="12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Security system</a:t>
            </a:r>
          </a:p>
        </p:txBody>
      </p:sp>
      <p:sp>
        <p:nvSpPr>
          <p:cNvPr id="8" name="Rectangle 7">
            <a:extLst>
              <a:ext uri="{FF2B5EF4-FFF2-40B4-BE49-F238E27FC236}">
                <a16:creationId xmlns:a16="http://schemas.microsoft.com/office/drawing/2014/main" id="{DF89A84E-433C-41A4-A971-17FDAAF53E64}"/>
              </a:ext>
            </a:extLst>
          </p:cNvPr>
          <p:cNvSpPr/>
          <p:nvPr/>
        </p:nvSpPr>
        <p:spPr>
          <a:xfrm>
            <a:off x="122463" y="7904187"/>
            <a:ext cx="6354536" cy="1015663"/>
          </a:xfrm>
          <a:prstGeom prst="rect">
            <a:avLst/>
          </a:prstGeom>
        </p:spPr>
        <p:txBody>
          <a:bodyPr wrap="square">
            <a:spAutoFit/>
          </a:bodyPr>
          <a:lstStyle/>
          <a:p>
            <a:pPr algn="ctr"/>
            <a:r>
              <a:rPr lang="en-US" sz="12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Tupelo is conveniently located right off Hwy 17 close to schools, recreation areas, a hospital, shopping, dining and a boat/kayak/paddleboard launch. Neighborhood amenities include a community pool and pavilion and play park. Downtown Charleston and the beaches are only 20 min away!</a:t>
            </a:r>
          </a:p>
          <a:p>
            <a:pPr algn="ctr"/>
            <a:r>
              <a:rPr lang="en-US" sz="1200" b="1" i="1"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Come see this beautiful home for yourself!</a:t>
            </a:r>
          </a:p>
        </p:txBody>
      </p:sp>
    </p:spTree>
    <p:extLst>
      <p:ext uri="{BB962C8B-B14F-4D97-AF65-F5344CB8AC3E}">
        <p14:creationId xmlns:p14="http://schemas.microsoft.com/office/powerpoint/2010/main" val="4069789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285</Words>
  <Application>Microsoft Office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Trebuchet MS</vt:lpstr>
      <vt:lpstr>Office Theme</vt:lpstr>
      <vt:lpstr>3960 Hanoverian Drive Tupelo ~ Mount Pleasant, SC 29429 ~ MLS# 19019227 ~ $459,900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1280 Marsh Rabbit Ct Dunes West ~ Mt Pleasant MLS# 1411605 ~ $</dc:title>
  <dc:creator>CVH360</dc:creator>
  <cp:lastModifiedBy>A. Thomas Price</cp:lastModifiedBy>
  <cp:revision>58</cp:revision>
  <dcterms:created xsi:type="dcterms:W3CDTF">2006-08-16T00:00:00Z</dcterms:created>
  <dcterms:modified xsi:type="dcterms:W3CDTF">2019-09-13T18:52:39Z</dcterms:modified>
</cp:coreProperties>
</file>