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DB3"/>
    <a:srgbClr val="8B0047"/>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3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3/5/2026</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3/5/2026</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3/5/2026</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3/5/2026</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3/5/2026</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3/5/2026</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3/5/2026</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3/5/2026</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3/5/2026</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3/5/2026</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3/5/2026</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3/5/2026</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6466" y="327660"/>
            <a:ext cx="7122268" cy="7908234"/>
          </a:xfrm>
          <a:prstGeom prst="rect">
            <a:avLst/>
          </a:prstGeom>
          <a:noFill/>
          <a:ln w="63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288587" y="179465"/>
            <a:ext cx="6738026" cy="566997"/>
          </a:xfrm>
          <a:solidFill>
            <a:schemeClr val="bg1"/>
          </a:solidFill>
          <a:ln>
            <a:noFill/>
          </a:ln>
        </p:spPr>
        <p:txBody>
          <a:bodyPr anchor="t">
            <a:noAutofit/>
          </a:bodyPr>
          <a:lstStyle/>
          <a:p>
            <a:r>
              <a:rPr lang="en-US" sz="3200" b="1" dirty="0">
                <a:solidFill>
                  <a:schemeClr val="bg1">
                    <a:lumMod val="50000"/>
                  </a:schemeClr>
                </a:solidFill>
                <a:latin typeface="Adobe Handwriting Frank" panose="03080402040302070206" pitchFamily="66" charset="0"/>
                <a:ea typeface="Rollerscript Smooth" panose="03050600040307000000" pitchFamily="66" charset="0"/>
              </a:rPr>
              <a:t>Open House! March 7</a:t>
            </a:r>
            <a:r>
              <a:rPr lang="en-US" sz="3200" b="1" baseline="30000" dirty="0">
                <a:solidFill>
                  <a:schemeClr val="bg1">
                    <a:lumMod val="50000"/>
                  </a:schemeClr>
                </a:solidFill>
                <a:latin typeface="Adobe Handwriting Frank" panose="03080402040302070206" pitchFamily="66" charset="0"/>
                <a:ea typeface="Rollerscript Smooth" panose="03050600040307000000" pitchFamily="66" charset="0"/>
              </a:rPr>
              <a:t>th</a:t>
            </a:r>
            <a:r>
              <a:rPr lang="en-US" sz="3200" b="1" dirty="0">
                <a:solidFill>
                  <a:schemeClr val="bg1">
                    <a:lumMod val="50000"/>
                  </a:schemeClr>
                </a:solidFill>
                <a:latin typeface="Adobe Handwriting Frank" panose="03080402040302070206" pitchFamily="66" charset="0"/>
                <a:ea typeface="Rollerscript Smooth" panose="03050600040307000000" pitchFamily="66" charset="0"/>
              </a:rPr>
              <a:t> from 12 -2p </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2653321"/>
            <a:ext cx="6738026" cy="436340"/>
          </a:xfrm>
        </p:spPr>
        <p:txBody>
          <a:bodyPr>
            <a:normAutofit/>
          </a:bodyPr>
          <a:lstStyle/>
          <a:p>
            <a:r>
              <a:rPr lang="en-US" sz="2400" b="1" dirty="0">
                <a:solidFill>
                  <a:srgbClr val="C00000"/>
                </a:solidFill>
                <a:latin typeface="Century Gothic" panose="020B0502020202020204" pitchFamily="34" charset="0"/>
              </a:rPr>
              <a:t>3984 Berberis Lane</a:t>
            </a:r>
          </a:p>
        </p:txBody>
      </p:sp>
      <p:sp>
        <p:nvSpPr>
          <p:cNvPr id="32" name="TextBox 31">
            <a:extLst>
              <a:ext uri="{FF2B5EF4-FFF2-40B4-BE49-F238E27FC236}">
                <a16:creationId xmlns:a16="http://schemas.microsoft.com/office/drawing/2014/main" id="{85F3BD85-556E-4F53-E605-BFBB04A5B55B}"/>
              </a:ext>
            </a:extLst>
          </p:cNvPr>
          <p:cNvSpPr txBox="1"/>
          <p:nvPr/>
        </p:nvSpPr>
        <p:spPr>
          <a:xfrm>
            <a:off x="0" y="3080722"/>
            <a:ext cx="7315200" cy="323165"/>
          </a:xfrm>
          <a:prstGeom prst="rect">
            <a:avLst/>
          </a:prstGeom>
          <a:noFill/>
        </p:spPr>
        <p:txBody>
          <a:bodyPr wrap="square" rtlCol="0">
            <a:spAutoFit/>
          </a:bodyPr>
          <a:lstStyle/>
          <a:p>
            <a:pPr algn="ctr"/>
            <a:r>
              <a:rPr lang="en-US" sz="1500" b="1" dirty="0">
                <a:solidFill>
                  <a:srgbClr val="C00000"/>
                </a:solidFill>
                <a:latin typeface="Century Gothic" panose="020B0502020202020204" pitchFamily="34" charset="0"/>
              </a:rPr>
              <a:t>Poplar Grove | Ravenel, SC 29470 | MLS# 25021028 | $764,000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044654" y="1589213"/>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152585" y="8323128"/>
            <a:ext cx="2286000" cy="646331"/>
          </a:xfrm>
          <a:prstGeom prst="rect">
            <a:avLst/>
          </a:prstGeom>
          <a:noFill/>
        </p:spPr>
        <p:txBody>
          <a:bodyPr wrap="square" rtlCol="0">
            <a:spAutoFit/>
          </a:bodyPr>
          <a:lstStyle/>
          <a:p>
            <a:r>
              <a:rPr lang="en-US" sz="1600" b="1" i="0" dirty="0">
                <a:solidFill>
                  <a:srgbClr val="011DB3"/>
                </a:solidFill>
                <a:effectLst/>
                <a:latin typeface="Century Gothic" panose="020B0502020202020204" pitchFamily="34" charset="0"/>
              </a:rPr>
              <a:t>Robyn Lane</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843-222-5599</a:t>
            </a:r>
          </a:p>
          <a:p>
            <a:r>
              <a:rPr lang="en-US" sz="1000" b="0" i="0" dirty="0">
                <a:solidFill>
                  <a:srgbClr val="011DB3"/>
                </a:solidFill>
                <a:effectLst/>
                <a:latin typeface="Century Gothic" panose="020B0502020202020204" pitchFamily="34" charset="0"/>
              </a:rPr>
              <a:t>robynlane01@icloud.com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0">
            <a:extLst>
              <a:ext uri="{28A0092B-C50C-407E-A947-70E740481C1C}">
                <a14:useLocalDpi xmlns:a14="http://schemas.microsoft.com/office/drawing/2010/main" val="0"/>
              </a:ext>
            </a:extLst>
          </a:blip>
          <a:stretch/>
        </p:blipFill>
        <p:spPr>
          <a:xfrm>
            <a:off x="2889504" y="8323129"/>
            <a:ext cx="1536192" cy="640080"/>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3479381" y="592306"/>
            <a:ext cx="2967057" cy="6324808"/>
          </a:xfrm>
          <a:prstGeom prst="rect">
            <a:avLst/>
          </a:prstGeom>
          <a:noFill/>
        </p:spPr>
        <p:txBody>
          <a:bodyPr wrap="square" rtlCol="0">
            <a:spAutoFit/>
          </a:bodyPr>
          <a:lstStyle/>
          <a:p>
            <a:pPr algn="ctr"/>
            <a:r>
              <a:rPr lang="en-US" sz="900" dirty="0">
                <a:solidFill>
                  <a:schemeClr val="tx2"/>
                </a:solidFill>
                <a:latin typeface="Century Gothic" panose="020B0502020202020204" pitchFamily="34" charset="0"/>
              </a:rPr>
              <a:t>This stunning 5br, 4.5ba low country custom built home by </a:t>
            </a:r>
            <a:r>
              <a:rPr lang="en-US" sz="900" dirty="0" err="1">
                <a:solidFill>
                  <a:schemeClr val="tx2"/>
                </a:solidFill>
                <a:latin typeface="Century Gothic" panose="020B0502020202020204" pitchFamily="34" charset="0"/>
              </a:rPr>
              <a:t>Simonini</a:t>
            </a:r>
            <a:r>
              <a:rPr lang="en-US" sz="900" dirty="0">
                <a:solidFill>
                  <a:schemeClr val="tx2"/>
                </a:solidFill>
                <a:latin typeface="Century Gothic" panose="020B0502020202020204" pitchFamily="34" charset="0"/>
              </a:rPr>
              <a:t> Home Builders has been meticulously cared for situated on a .60 acre heavily treed lot on large pond in private gated community of Popular Grove. This spacious , two story, 4721 square foot home features master bedroom suite on the first level, full front porch, beautiful heart pine wood flooring, large entry foyer which separates the private study from formal dining room, open gourmet kitchen with Wolf 6 burner gas stove, built in </a:t>
            </a:r>
            <a:r>
              <a:rPr lang="en-US" sz="900" dirty="0" err="1">
                <a:solidFill>
                  <a:schemeClr val="tx2"/>
                </a:solidFill>
                <a:latin typeface="Century Gothic" panose="020B0502020202020204" pitchFamily="34" charset="0"/>
              </a:rPr>
              <a:t>SubZero</a:t>
            </a:r>
            <a:r>
              <a:rPr lang="en-US" sz="900" dirty="0">
                <a:solidFill>
                  <a:schemeClr val="tx2"/>
                </a:solidFill>
                <a:latin typeface="Century Gothic" panose="020B0502020202020204" pitchFamily="34" charset="0"/>
              </a:rPr>
              <a:t> refrigerator/freezer, dishwasher, microwave oven and large pantry. Half bath/Powder room under stairway and large utility room for washer and dryer and deep sink and built in cabinets off hallway. The smaller den with gas log fireplace opens to kitchen and breakfast room. The larger fireplace opens to kitchen and breakfast room and offers expansive views of the water year-round. The living room with its second gas log fireplace is great for entertaining away from dining areas. The large master bedroom suite is located on the first level and has travertine tile flooring in the master bath, his and hers walk in closets, separate vanities, soaking tub, and a large separate shower. There is a game room with separate stairs over the two-car garage large enough for a pool table. The second level boasts 4 spacious bedrooms and three bathrooms. On the rear of home is a large screened in porch and open deck overlooking firepit and pond. To reduce maintenance the exposed wood decking has been replaced with </a:t>
            </a:r>
            <a:r>
              <a:rPr lang="en-US" sz="900" dirty="0" err="1">
                <a:solidFill>
                  <a:schemeClr val="tx2"/>
                </a:solidFill>
                <a:latin typeface="Century Gothic" panose="020B0502020202020204" pitchFamily="34" charset="0"/>
              </a:rPr>
              <a:t>Trex</a:t>
            </a:r>
            <a:r>
              <a:rPr lang="en-US" sz="900" dirty="0">
                <a:solidFill>
                  <a:schemeClr val="tx2"/>
                </a:solidFill>
                <a:latin typeface="Century Gothic" panose="020B0502020202020204" pitchFamily="34" charset="0"/>
              </a:rPr>
              <a:t> decking and exposed rail caps with PVC. Yard has irrigation system and 120-gallon buried propane tank. Sellers just replaced roof with 50 year architectural shingles with transferable warranty. The two electric water heaters have been converted to a single LP gas fired tankless water heater. New epoxy coating on floors and newly finished walls now in two car garage. Neighborhood amenities include Privacy gate, Boat Ramp, Dock facilities, Exercise area, Pool, RV/boat storage and walking/jogging trails. Don't forget the fantastic equestrian center for your horses!</a:t>
            </a:r>
          </a:p>
        </p:txBody>
      </p:sp>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4683" y="737523"/>
            <a:ext cx="3425431" cy="1924737"/>
          </a:xfrm>
          <a:prstGeom prst="rect">
            <a:avLst/>
          </a:prstGeom>
        </p:spPr>
      </p:pic>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736344" y="737523"/>
            <a:ext cx="3424173" cy="1924030"/>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54361" y="7017770"/>
            <a:ext cx="1706373" cy="1137582"/>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19543" y="7017770"/>
            <a:ext cx="1706371" cy="1137580"/>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684711" y="7017770"/>
            <a:ext cx="1706371" cy="1137580"/>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449894" y="7017770"/>
            <a:ext cx="1706371" cy="1137581"/>
          </a:xfrm>
          <a:prstGeom prst="rect">
            <a:avLst/>
          </a:prstGeom>
        </p:spPr>
      </p:pic>
      <p:sp>
        <p:nvSpPr>
          <p:cNvPr id="21" name="TextBox 20">
            <a:extLst>
              <a:ext uri="{FF2B5EF4-FFF2-40B4-BE49-F238E27FC236}">
                <a16:creationId xmlns:a16="http://schemas.microsoft.com/office/drawing/2014/main" id="{F813D680-6ECD-005C-3077-9E6D2DED5F90}"/>
              </a:ext>
            </a:extLst>
          </p:cNvPr>
          <p:cNvSpPr txBox="1"/>
          <p:nvPr/>
        </p:nvSpPr>
        <p:spPr>
          <a:xfrm>
            <a:off x="1895369" y="8943945"/>
            <a:ext cx="3524463" cy="200055"/>
          </a:xfrm>
          <a:prstGeom prst="rect">
            <a:avLst/>
          </a:prstGeom>
          <a:noFill/>
        </p:spPr>
        <p:txBody>
          <a:bodyPr wrap="square" rtlCol="0">
            <a:spAutoFit/>
          </a:bodyPr>
          <a:lstStyle/>
          <a:p>
            <a:pPr algn="ctr"/>
            <a:r>
              <a:rPr lang="en-US" sz="700" dirty="0">
                <a:solidFill>
                  <a:schemeClr val="tx2">
                    <a:lumMod val="40000"/>
                    <a:lumOff val="60000"/>
                  </a:schemeClr>
                </a:solidFill>
                <a:latin typeface="Century Gothic" panose="020B0502020202020204" pitchFamily="34" charset="0"/>
              </a:rPr>
              <a:t>ERA Wilder Realty | 802 Johnnie Dodds Blvd | Mt. Pleasant, SC 29464</a:t>
            </a:r>
            <a:endParaRPr lang="en-US" sz="700" b="0" i="0" dirty="0">
              <a:solidFill>
                <a:schemeClr val="tx2">
                  <a:lumMod val="40000"/>
                  <a:lumOff val="60000"/>
                </a:schemeClr>
              </a:solidFill>
              <a:effectLst/>
              <a:latin typeface="Century Gothic" panose="020B0502020202020204" pitchFamily="34" charset="0"/>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152584" y="3471892"/>
            <a:ext cx="7005460" cy="3477875"/>
          </a:xfrm>
          <a:prstGeom prst="rect">
            <a:avLst/>
          </a:prstGeom>
          <a:noFill/>
        </p:spPr>
        <p:txBody>
          <a:bodyPr wrap="square" numCol="1" rtlCol="0" anchor="ctr">
            <a:spAutoFit/>
          </a:bodyPr>
          <a:lstStyle/>
          <a:p>
            <a:pPr algn="ctr"/>
            <a:r>
              <a:rPr lang="en-US" sz="1000" dirty="0">
                <a:solidFill>
                  <a:schemeClr val="tx2"/>
                </a:solidFill>
                <a:latin typeface="Century Gothic" panose="020B0502020202020204" pitchFamily="34" charset="0"/>
              </a:rPr>
              <a:t>NEW LOOK &amp; NEW PRICE!! Welcome to charming Lowcountry living in the highly desirable Poplar Grove community. LOCATED just 5 minutes from local shops, grocery stores, and restaurants, and approximately 25-30 minutes from historic Downtown Charleston! A SPACIOUS &amp; well maintained Single-Level home is perfectly positioned on a Premium lot, offering both comfort and convenience. This home provides an ideal balance of serenity and accessibility. Inside, you'll find a bright, open layout designed for effortless everyday living. Plantation Shutters throughout add timeless Southern elegance, while abundant natural light enhances the home's inviting feel. The Primary Suite provides comfort and privacy with walk-in closets,&amp; spacious ensuite bathroom complete with garden tub &amp; Large walk-in shower. Two additional bedrooms offer flexibility for guests, a home office, or hobbies. Additional highlights include a dedicated laundry room with washer and dryer, and an attached two-car garage.</a:t>
            </a:r>
          </a:p>
          <a:p>
            <a:pPr algn="ctr"/>
            <a:endParaRPr lang="en-US" sz="1000" dirty="0">
              <a:solidFill>
                <a:schemeClr val="tx2"/>
              </a:solidFill>
              <a:latin typeface="Century Gothic" panose="020B0502020202020204" pitchFamily="34" charset="0"/>
            </a:endParaRPr>
          </a:p>
          <a:p>
            <a:pPr algn="ctr"/>
            <a:r>
              <a:rPr lang="en-US" sz="1000" b="1" dirty="0">
                <a:solidFill>
                  <a:schemeClr val="tx2"/>
                </a:solidFill>
                <a:latin typeface="Century Gothic" panose="020B0502020202020204" pitchFamily="34" charset="0"/>
              </a:rPr>
              <a:t>2/26/2026 RECENT Enhancements to Exterior of Home</a:t>
            </a:r>
          </a:p>
          <a:p>
            <a:pPr algn="ctr"/>
            <a:r>
              <a:rPr lang="en-US" sz="1000" dirty="0">
                <a:solidFill>
                  <a:schemeClr val="tx2"/>
                </a:solidFill>
                <a:latin typeface="Century Gothic" panose="020B0502020202020204" pitchFamily="34" charset="0"/>
              </a:rPr>
              <a:t>Freshly Painted Front Door and Front Porch and Railings and columns freshly painted. Screened Back Porch and Breezeway to Garage Freshly Painted and Stained. New landscaping/ New </a:t>
            </a:r>
            <a:r>
              <a:rPr lang="en-US" sz="1000" dirty="0" err="1">
                <a:solidFill>
                  <a:schemeClr val="tx2"/>
                </a:solidFill>
                <a:latin typeface="Century Gothic" panose="020B0502020202020204" pitchFamily="34" charset="0"/>
              </a:rPr>
              <a:t>pinestraw</a:t>
            </a:r>
            <a:r>
              <a:rPr lang="en-US" sz="1000" dirty="0">
                <a:solidFill>
                  <a:schemeClr val="tx2"/>
                </a:solidFill>
                <a:latin typeface="Century Gothic" panose="020B0502020202020204" pitchFamily="34" charset="0"/>
              </a:rPr>
              <a:t> around the Entire Exterior of the Home!</a:t>
            </a:r>
          </a:p>
          <a:p>
            <a:pPr algn="ctr"/>
            <a:endParaRPr lang="en-US" sz="1000" dirty="0">
              <a:solidFill>
                <a:schemeClr val="tx2"/>
              </a:solidFill>
              <a:latin typeface="Century Gothic" panose="020B0502020202020204" pitchFamily="34" charset="0"/>
            </a:endParaRPr>
          </a:p>
          <a:p>
            <a:pPr algn="ctr"/>
            <a:r>
              <a:rPr lang="en-US" sz="1000" dirty="0">
                <a:solidFill>
                  <a:schemeClr val="tx2"/>
                </a:solidFill>
                <a:latin typeface="Century Gothic" panose="020B0502020202020204" pitchFamily="34" charset="0"/>
              </a:rPr>
              <a:t>Enjoy the outdoors from the private screened back porch, ideal for relaxing in the tranquil setting Poplar Grove is known for. Residents of Poplar Grove enjoy exceptional amenities including a community dock, boathouse, boat landing, kayaking, fishing, crabbing, an equestrian center with boarding, and miles of walking, biking, and horseback riding trails. The community also features a marsh-front observation deck, fitness facility, and a saltwater pool. Just minutes from parks, shopping, dining, and major thoroughfares, this move-in-ready gem offers both tranquility and convenience. Don't miss your opportunity to call this beautiful home your own!</a:t>
            </a:r>
          </a:p>
        </p:txBody>
      </p:sp>
      <p:sp>
        <p:nvSpPr>
          <p:cNvPr id="22" name="TextBox 21">
            <a:extLst>
              <a:ext uri="{FF2B5EF4-FFF2-40B4-BE49-F238E27FC236}">
                <a16:creationId xmlns:a16="http://schemas.microsoft.com/office/drawing/2014/main" id="{D3D59536-D480-9C7D-A846-515ADBDE2C49}"/>
              </a:ext>
            </a:extLst>
          </p:cNvPr>
          <p:cNvSpPr txBox="1"/>
          <p:nvPr/>
        </p:nvSpPr>
        <p:spPr>
          <a:xfrm>
            <a:off x="4876616" y="8323128"/>
            <a:ext cx="2286000" cy="646331"/>
          </a:xfrm>
          <a:prstGeom prst="rect">
            <a:avLst/>
          </a:prstGeom>
          <a:noFill/>
        </p:spPr>
        <p:txBody>
          <a:bodyPr wrap="square" rtlCol="0">
            <a:spAutoFit/>
          </a:bodyPr>
          <a:lstStyle/>
          <a:p>
            <a:pPr algn="r"/>
            <a:r>
              <a:rPr lang="en-US" sz="1600" b="1" i="0" dirty="0">
                <a:solidFill>
                  <a:srgbClr val="011DB3"/>
                </a:solidFill>
                <a:effectLst/>
                <a:latin typeface="Century Gothic" panose="020B0502020202020204" pitchFamily="34" charset="0"/>
              </a:rPr>
              <a:t>Jenny Siggelkow</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843-901-3494</a:t>
            </a:r>
          </a:p>
          <a:p>
            <a:pPr algn="r"/>
            <a:r>
              <a:rPr lang="en-US" sz="1000" b="0" i="0" dirty="0">
                <a:solidFill>
                  <a:srgbClr val="011DB3"/>
                </a:solidFill>
                <a:effectLst/>
                <a:latin typeface="Century Gothic" panose="020B0502020202020204" pitchFamily="34" charset="0"/>
              </a:rPr>
              <a:t>jcsiggelkow@gmail.com</a:t>
            </a:r>
          </a:p>
        </p:txBody>
      </p:sp>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769</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Handwriting Frank</vt:lpstr>
      <vt:lpstr>Arial</vt:lpstr>
      <vt:lpstr>Calibri</vt:lpstr>
      <vt:lpstr>Calibri Light</vt:lpstr>
      <vt:lpstr>Century Gothic</vt:lpstr>
      <vt:lpstr>Office Theme</vt:lpstr>
      <vt:lpstr>Open House! March 7th from 12 -2p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31</cp:revision>
  <dcterms:created xsi:type="dcterms:W3CDTF">2022-10-19T11:58:47Z</dcterms:created>
  <dcterms:modified xsi:type="dcterms:W3CDTF">2026-03-05T20:58:28Z</dcterms:modified>
</cp:coreProperties>
</file>