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469D"/>
    <a:srgbClr val="19479E"/>
    <a:srgbClr val="F5831F"/>
    <a:srgbClr val="1E326A"/>
    <a:srgbClr val="FF7575"/>
    <a:srgbClr val="F58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29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024456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116929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99663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816293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72EAF3-99EF-42A4-8450-453F282A5E58}"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08650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72EAF3-99EF-42A4-8450-453F282A5E58}" type="datetimeFigureOut">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7187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72EAF3-99EF-42A4-8450-453F282A5E58}" type="datetimeFigureOut">
              <a:rPr lang="en-US" smtClean="0"/>
              <a:t>3/10/2025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972687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72EAF3-99EF-42A4-8450-453F282A5E58}" type="datetimeFigureOut">
              <a:rPr lang="en-US" smtClean="0"/>
              <a:t>3/10/2025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43548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2EAF3-99EF-42A4-8450-453F282A5E58}" type="datetimeFigureOut">
              <a:rPr lang="en-US" smtClean="0"/>
              <a:t>3/10/2025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12489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243063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349072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7772EAF3-99EF-42A4-8450-453F282A5E58}" type="datetimeFigureOut">
              <a:rPr lang="en-US" smtClean="0"/>
              <a:t>3/10/2025</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D6B93059-4BF8-41ED-A843-93DA5E7BB042}" type="slidenum">
              <a:rPr lang="en-US" smtClean="0"/>
              <a:t>‹#›</a:t>
            </a:fld>
            <a:endParaRPr lang="en-US"/>
          </a:p>
        </p:txBody>
      </p:sp>
    </p:spTree>
    <p:extLst>
      <p:ext uri="{BB962C8B-B14F-4D97-AF65-F5344CB8AC3E}">
        <p14:creationId xmlns:p14="http://schemas.microsoft.com/office/powerpoint/2010/main" val="85853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9.png"/><Relationship Id="rId3" Type="http://schemas.openxmlformats.org/officeDocument/2006/relationships/hyperlink" Target="https://virtualrealtyllc.gofullframe.com/bt/3984_Gift_Blvd.html" TargetMode="External"/><Relationship Id="rId7" Type="http://schemas.openxmlformats.org/officeDocument/2006/relationships/image" Target="../media/image3.jpg"/><Relationship Id="rId12" Type="http://schemas.openxmlformats.org/officeDocument/2006/relationships/image" Target="../media/image8.jpg"/><Relationship Id="rId2" Type="http://schemas.openxmlformats.org/officeDocument/2006/relationships/hyperlink" Target="https://video214.com/play/0EmAxUh13ESMDbirU17y2g" TargetMode="External"/><Relationship Id="rId1" Type="http://schemas.openxmlformats.org/officeDocument/2006/relationships/slideLayout" Target="../slideLayouts/slideLayout1.xml"/><Relationship Id="rId6" Type="http://schemas.openxmlformats.org/officeDocument/2006/relationships/image" Target="../media/image2.jp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jpg"/><Relationship Id="rId4" Type="http://schemas.openxmlformats.org/officeDocument/2006/relationships/hyperlink" Target="https://vimeo.com/1008595039?share=copy" TargetMode="External"/><Relationship Id="rId9" Type="http://schemas.openxmlformats.org/officeDocument/2006/relationships/image" Target="../media/image5.jp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8229600" cy="608979"/>
          </a:xfrm>
        </p:spPr>
        <p:txBody>
          <a:bodyPr anchor="ctr">
            <a:noAutofit/>
          </a:bodyPr>
          <a:lstStyle/>
          <a:p>
            <a:r>
              <a:rPr lang="en-US" sz="2200" b="1" dirty="0">
                <a:solidFill>
                  <a:srgbClr val="1E326A"/>
                </a:solidFill>
                <a:latin typeface="Franklin Gothic ATF" panose="020B0503060602040204" pitchFamily="34" charset="0"/>
              </a:rPr>
              <a:t>Stunning Custom Home With Private Dock And Boat Lift! </a:t>
            </a:r>
            <a:endParaRPr lang="en-US" sz="2200" b="1" i="1" dirty="0">
              <a:solidFill>
                <a:srgbClr val="1E326A"/>
              </a:solidFill>
              <a:latin typeface="Franklin Gothic ATF" panose="020B0503060602040204" pitchFamily="34" charset="0"/>
            </a:endParaRPr>
          </a:p>
        </p:txBody>
      </p:sp>
      <p:sp>
        <p:nvSpPr>
          <p:cNvPr id="3" name="Subtitle 2"/>
          <p:cNvSpPr>
            <a:spLocks noGrp="1"/>
          </p:cNvSpPr>
          <p:nvPr>
            <p:ph type="subTitle" idx="1"/>
          </p:nvPr>
        </p:nvSpPr>
        <p:spPr>
          <a:xfrm>
            <a:off x="325744" y="4940084"/>
            <a:ext cx="7578112" cy="3634778"/>
          </a:xfrm>
        </p:spPr>
        <p:txBody>
          <a:bodyPr anchor="ctr">
            <a:noAutofit/>
          </a:bodyPr>
          <a:lstStyle/>
          <a:p>
            <a:pPr>
              <a:lnSpc>
                <a:spcPct val="100000"/>
              </a:lnSpc>
              <a:spcBef>
                <a:spcPts val="0"/>
              </a:spcBef>
              <a:spcAft>
                <a:spcPts val="600"/>
              </a:spcAft>
            </a:pPr>
            <a:r>
              <a:rPr lang="en-US" sz="1600" dirty="0">
                <a:solidFill>
                  <a:srgbClr val="19469D"/>
                </a:solidFill>
                <a:latin typeface="Franklin Gothic ATF" panose="020B0503060602040204" pitchFamily="34" charset="0"/>
              </a:rPr>
              <a:t>This home is perfect for anyone who loves the CONVENIENCE of hopping on the boat in their own back yard! </a:t>
            </a:r>
          </a:p>
          <a:p>
            <a:pPr>
              <a:lnSpc>
                <a:spcPct val="100000"/>
              </a:lnSpc>
              <a:spcBef>
                <a:spcPts val="0"/>
              </a:spcBef>
              <a:spcAft>
                <a:spcPts val="600"/>
              </a:spcAft>
            </a:pPr>
            <a:endParaRPr lang="en-US" sz="1600" dirty="0">
              <a:solidFill>
                <a:srgbClr val="19469D"/>
              </a:solidFill>
              <a:latin typeface="Franklin Gothic ATF" panose="020B0503060602040204" pitchFamily="34" charset="0"/>
            </a:endParaRPr>
          </a:p>
          <a:p>
            <a:pPr>
              <a:lnSpc>
                <a:spcPct val="100000"/>
              </a:lnSpc>
              <a:spcBef>
                <a:spcPts val="0"/>
              </a:spcBef>
              <a:spcAft>
                <a:spcPts val="600"/>
              </a:spcAft>
            </a:pPr>
            <a:r>
              <a:rPr lang="en-US" sz="1600" dirty="0">
                <a:solidFill>
                  <a:srgbClr val="19469D"/>
                </a:solidFill>
                <a:latin typeface="Franklin Gothic ATF" panose="020B0503060602040204" pitchFamily="34" charset="0"/>
              </a:rPr>
              <a:t>Elevated custom home with over 4600 sf including 4 bedrooms and 4.5 baths in gorgeous Gift Plantation. Priced at $1,795,000 this offers an UNBELIEVABLE Value! </a:t>
            </a:r>
          </a:p>
          <a:p>
            <a:pPr>
              <a:lnSpc>
                <a:spcPct val="100000"/>
              </a:lnSpc>
              <a:spcBef>
                <a:spcPts val="0"/>
              </a:spcBef>
              <a:spcAft>
                <a:spcPts val="600"/>
              </a:spcAft>
            </a:pPr>
            <a:endParaRPr lang="en-US" sz="1600" dirty="0">
              <a:solidFill>
                <a:srgbClr val="19469D"/>
              </a:solidFill>
              <a:latin typeface="Franklin Gothic ATF" panose="020B0503060602040204" pitchFamily="34" charset="0"/>
            </a:endParaRPr>
          </a:p>
          <a:p>
            <a:pPr>
              <a:lnSpc>
                <a:spcPct val="100000"/>
              </a:lnSpc>
              <a:spcBef>
                <a:spcPts val="0"/>
              </a:spcBef>
              <a:spcAft>
                <a:spcPts val="600"/>
              </a:spcAft>
            </a:pPr>
            <a:r>
              <a:rPr lang="en-US" sz="1600" dirty="0">
                <a:solidFill>
                  <a:srgbClr val="19469D"/>
                </a:solidFill>
                <a:latin typeface="Franklin Gothic ATF" panose="020B0503060602040204" pitchFamily="34" charset="0"/>
              </a:rPr>
              <a:t>Spend this summer on the Stono or just relax on one of the many porches taking in the marsh and river views. Bring your clients to see this home and take advantage of this amazing opportunity.</a:t>
            </a:r>
          </a:p>
          <a:p>
            <a:pPr>
              <a:lnSpc>
                <a:spcPct val="100000"/>
              </a:lnSpc>
              <a:spcBef>
                <a:spcPts val="0"/>
              </a:spcBef>
              <a:spcAft>
                <a:spcPts val="600"/>
              </a:spcAft>
            </a:pPr>
            <a:endParaRPr lang="en-US" sz="1600" dirty="0">
              <a:solidFill>
                <a:srgbClr val="1E326A"/>
              </a:solidFill>
              <a:latin typeface="Franklin Gothic ATF" panose="020B0503060602040204" pitchFamily="34" charset="0"/>
              <a:hlinkClick r:id="rId2"/>
            </a:endParaRPr>
          </a:p>
          <a:p>
            <a:pPr>
              <a:lnSpc>
                <a:spcPct val="100000"/>
              </a:lnSpc>
              <a:spcBef>
                <a:spcPts val="0"/>
              </a:spcBef>
              <a:spcAft>
                <a:spcPts val="600"/>
              </a:spcAft>
            </a:pPr>
            <a:r>
              <a:rPr lang="en-US" sz="1600" dirty="0">
                <a:solidFill>
                  <a:srgbClr val="1E326A"/>
                </a:solidFill>
                <a:latin typeface="Franklin Gothic ATF" panose="020B0503060602040204" pitchFamily="34" charset="0"/>
                <a:hlinkClick r:id="rId3"/>
              </a:rPr>
              <a:t>Property Website</a:t>
            </a:r>
            <a:r>
              <a:rPr lang="en-US" sz="1600" dirty="0">
                <a:solidFill>
                  <a:srgbClr val="1E326A"/>
                </a:solidFill>
                <a:latin typeface="Franklin Gothic ATF" panose="020B0503060602040204" pitchFamily="34" charset="0"/>
              </a:rPr>
              <a:t> | </a:t>
            </a:r>
            <a:r>
              <a:rPr lang="en-US" sz="1600" dirty="0">
                <a:solidFill>
                  <a:srgbClr val="1E326A"/>
                </a:solidFill>
                <a:latin typeface="Franklin Gothic ATF" panose="020B0503060602040204" pitchFamily="34" charset="0"/>
                <a:hlinkClick r:id="rId4"/>
              </a:rPr>
              <a:t>Video Tour</a:t>
            </a:r>
            <a:r>
              <a:rPr lang="en-US" sz="1600" dirty="0">
                <a:solidFill>
                  <a:srgbClr val="1E326A"/>
                </a:solidFill>
                <a:latin typeface="Franklin Gothic ATF" panose="020B0503060602040204" pitchFamily="34" charset="0"/>
              </a:rPr>
              <a:t> </a:t>
            </a:r>
          </a:p>
        </p:txBody>
      </p:sp>
      <p:sp>
        <p:nvSpPr>
          <p:cNvPr id="15" name="Rectangle 14"/>
          <p:cNvSpPr/>
          <p:nvPr/>
        </p:nvSpPr>
        <p:spPr>
          <a:xfrm>
            <a:off x="2229158" y="3414509"/>
            <a:ext cx="3771284" cy="1231106"/>
          </a:xfrm>
          <a:prstGeom prst="rect">
            <a:avLst/>
          </a:prstGeom>
        </p:spPr>
        <p:txBody>
          <a:bodyPr wrap="square">
            <a:spAutoFit/>
          </a:bodyPr>
          <a:lstStyle/>
          <a:p>
            <a:pPr algn="ctr"/>
            <a:r>
              <a:rPr lang="pl-PL" sz="2000" b="1" dirty="0">
                <a:solidFill>
                  <a:srgbClr val="F5831F"/>
                </a:solidFill>
                <a:latin typeface="Franklin Gothic ATF" panose="020B0503060602040204" pitchFamily="34" charset="0"/>
              </a:rPr>
              <a:t>3984 Gift Boulevard</a:t>
            </a:r>
          </a:p>
          <a:p>
            <a:pPr algn="ctr"/>
            <a:r>
              <a:rPr lang="en-US" dirty="0">
                <a:solidFill>
                  <a:srgbClr val="F5831F"/>
                </a:solidFill>
                <a:latin typeface="Franklin Gothic ATF" panose="020B0503060602040204" pitchFamily="34" charset="0"/>
              </a:rPr>
              <a:t>Gift Plantation</a:t>
            </a:r>
          </a:p>
          <a:p>
            <a:pPr algn="ctr"/>
            <a:r>
              <a:rPr lang="en-US" dirty="0">
                <a:solidFill>
                  <a:srgbClr val="F5831F"/>
                </a:solidFill>
                <a:latin typeface="Franklin Gothic ATF" panose="020B0503060602040204" pitchFamily="34" charset="0"/>
              </a:rPr>
              <a:t>Johns Island, SC 29455</a:t>
            </a:r>
          </a:p>
          <a:p>
            <a:pPr algn="ctr"/>
            <a:r>
              <a:rPr lang="en-US" dirty="0">
                <a:solidFill>
                  <a:srgbClr val="F5831F"/>
                </a:solidFill>
                <a:latin typeface="Franklin Gothic ATF" panose="020B0503060602040204" pitchFamily="34" charset="0"/>
              </a:rPr>
              <a:t>MLS# 24009938 | $1,795,000</a:t>
            </a:r>
          </a:p>
        </p:txBody>
      </p:sp>
      <p:sp>
        <p:nvSpPr>
          <p:cNvPr id="24" name="Rectangle 23">
            <a:extLst>
              <a:ext uri="{FF2B5EF4-FFF2-40B4-BE49-F238E27FC236}">
                <a16:creationId xmlns:a16="http://schemas.microsoft.com/office/drawing/2014/main" id="{319B1B8F-DCEE-4128-BB88-7F5689692D63}"/>
              </a:ext>
            </a:extLst>
          </p:cNvPr>
          <p:cNvSpPr/>
          <p:nvPr/>
        </p:nvSpPr>
        <p:spPr>
          <a:xfrm>
            <a:off x="228600" y="8936245"/>
            <a:ext cx="7772400" cy="1107996"/>
          </a:xfrm>
          <a:prstGeom prst="rect">
            <a:avLst/>
          </a:prstGeom>
        </p:spPr>
        <p:txBody>
          <a:bodyPr wrap="square">
            <a:spAutoFit/>
          </a:bodyPr>
          <a:lstStyle/>
          <a:p>
            <a:pPr algn="ctr"/>
            <a:r>
              <a:rPr lang="en-US" b="1" dirty="0">
                <a:latin typeface="Franklin Gothic ATF" panose="020B0503060602040204" pitchFamily="34" charset="0"/>
              </a:rPr>
              <a:t>Ellen O'Neil</a:t>
            </a:r>
          </a:p>
          <a:p>
            <a:pPr algn="ctr"/>
            <a:r>
              <a:rPr lang="en-US" sz="1200" dirty="0">
                <a:latin typeface="Franklin Gothic ATF" panose="020B0503060602040204" pitchFamily="34" charset="0"/>
              </a:rPr>
              <a:t>Broker/Owner, ABR, e-PRO, CNE</a:t>
            </a:r>
          </a:p>
          <a:p>
            <a:pPr algn="ctr"/>
            <a:r>
              <a:rPr lang="en-US" sz="1200" dirty="0">
                <a:latin typeface="Franklin Gothic ATF" panose="020B0503060602040204" pitchFamily="34" charset="0"/>
              </a:rPr>
              <a:t>Charleston Realtor of Distinction</a:t>
            </a:r>
          </a:p>
          <a:p>
            <a:pPr algn="ctr"/>
            <a:r>
              <a:rPr lang="en-US" sz="1200" dirty="0">
                <a:latin typeface="Franklin Gothic ATF" panose="020B0503060602040204" pitchFamily="34" charset="0"/>
              </a:rPr>
              <a:t>843-300-8530</a:t>
            </a:r>
          </a:p>
          <a:p>
            <a:pPr algn="ctr"/>
            <a:r>
              <a:rPr lang="en-US" sz="1200" dirty="0">
                <a:latin typeface="Franklin Gothic ATF" panose="020B0503060602040204" pitchFamily="34" charset="0"/>
              </a:rPr>
              <a:t>www.EllenONeilProperties.com</a:t>
            </a:r>
            <a:endParaRPr lang="en-US" dirty="0">
              <a:latin typeface="Franklin Gothic ATF" panose="020B0503060602040204" pitchFamily="34" charset="0"/>
            </a:endParaRPr>
          </a:p>
        </p:txBody>
      </p:sp>
      <p:pic>
        <p:nvPicPr>
          <p:cNvPr id="26" name="Picture 25">
            <a:extLst>
              <a:ext uri="{FF2B5EF4-FFF2-40B4-BE49-F238E27FC236}">
                <a16:creationId xmlns:a16="http://schemas.microsoft.com/office/drawing/2014/main" id="{A00855F7-5DD9-4E0A-A245-FD11596518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6460" y="9170203"/>
            <a:ext cx="1352702" cy="640080"/>
          </a:xfrm>
          <a:prstGeom prst="rect">
            <a:avLst/>
          </a:prstGeom>
          <a:effec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rcRect/>
          <a:stretch/>
        </p:blipFill>
        <p:spPr>
          <a:xfrm>
            <a:off x="2229158" y="647604"/>
            <a:ext cx="3771283" cy="2514189"/>
          </a:xfrm>
          <a:prstGeom prst="rect">
            <a:avLst/>
          </a:prstGeom>
        </p:spPr>
      </p:pic>
      <p:pic>
        <p:nvPicPr>
          <p:cNvPr id="12" name="Picture 11">
            <a:extLst>
              <a:ext uri="{FF2B5EF4-FFF2-40B4-BE49-F238E27FC236}">
                <a16:creationId xmlns:a16="http://schemas.microsoft.com/office/drawing/2014/main" id="{4747DAF0-BD60-4503-B8E6-9C16CD335B90}"/>
              </a:ext>
            </a:extLst>
          </p:cNvPr>
          <p:cNvPicPr>
            <a:picLocks/>
          </p:cNvPicPr>
          <p:nvPr/>
        </p:nvPicPr>
        <p:blipFill>
          <a:blip r:embed="rId7">
            <a:extLst>
              <a:ext uri="{28A0092B-C50C-407E-A947-70E740481C1C}">
                <a14:useLocalDpi xmlns:a14="http://schemas.microsoft.com/office/drawing/2010/main" val="0"/>
              </a:ext>
            </a:extLst>
          </a:blip>
          <a:srcRect/>
          <a:stretch/>
        </p:blipFill>
        <p:spPr>
          <a:xfrm>
            <a:off x="327381" y="2064513"/>
            <a:ext cx="1643265" cy="1097280"/>
          </a:xfrm>
          <a:prstGeom prst="rect">
            <a:avLst/>
          </a:prstGeom>
          <a:ln>
            <a:noFill/>
          </a:ln>
          <a:effectLst/>
        </p:spPr>
      </p:pic>
      <p:pic>
        <p:nvPicPr>
          <p:cNvPr id="18" name="Picture 17">
            <a:extLst>
              <a:ext uri="{FF2B5EF4-FFF2-40B4-BE49-F238E27FC236}">
                <a16:creationId xmlns:a16="http://schemas.microsoft.com/office/drawing/2014/main" id="{CF70C3F9-2C80-72F7-130C-554550DD6653}"/>
              </a:ext>
            </a:extLst>
          </p:cNvPr>
          <p:cNvPicPr>
            <a:picLocks/>
          </p:cNvPicPr>
          <p:nvPr/>
        </p:nvPicPr>
        <p:blipFill>
          <a:blip r:embed="rId8">
            <a:extLst>
              <a:ext uri="{28A0092B-C50C-407E-A947-70E740481C1C}">
                <a14:useLocalDpi xmlns:a14="http://schemas.microsoft.com/office/drawing/2010/main" val="0"/>
              </a:ext>
            </a:extLst>
          </a:blip>
          <a:srcRect/>
          <a:stretch/>
        </p:blipFill>
        <p:spPr>
          <a:xfrm>
            <a:off x="325599" y="655454"/>
            <a:ext cx="1645920" cy="1081579"/>
          </a:xfrm>
          <a:prstGeom prst="rect">
            <a:avLst/>
          </a:prstGeom>
          <a:ln>
            <a:noFill/>
          </a:ln>
          <a:effectLst/>
        </p:spPr>
      </p:pic>
      <p:pic>
        <p:nvPicPr>
          <p:cNvPr id="4" name="Picture 3">
            <a:extLst>
              <a:ext uri="{FF2B5EF4-FFF2-40B4-BE49-F238E27FC236}">
                <a16:creationId xmlns:a16="http://schemas.microsoft.com/office/drawing/2014/main" id="{503E7039-F2FE-5100-EFC7-27B34ABE0AD3}"/>
              </a:ext>
            </a:extLst>
          </p:cNvPr>
          <p:cNvPicPr>
            <a:picLocks/>
          </p:cNvPicPr>
          <p:nvPr/>
        </p:nvPicPr>
        <p:blipFill>
          <a:blip r:embed="rId9">
            <a:extLst>
              <a:ext uri="{28A0092B-C50C-407E-A947-70E740481C1C}">
                <a14:useLocalDpi xmlns:a14="http://schemas.microsoft.com/office/drawing/2010/main" val="0"/>
              </a:ext>
            </a:extLst>
          </a:blip>
          <a:srcRect/>
          <a:stretch/>
        </p:blipFill>
        <p:spPr>
          <a:xfrm>
            <a:off x="6261442" y="656313"/>
            <a:ext cx="1645920" cy="1079862"/>
          </a:xfrm>
          <a:prstGeom prst="rect">
            <a:avLst/>
          </a:prstGeom>
          <a:ln>
            <a:noFill/>
          </a:ln>
          <a:effectLst/>
        </p:spPr>
      </p:pic>
      <p:pic>
        <p:nvPicPr>
          <p:cNvPr id="6" name="Picture 5">
            <a:extLst>
              <a:ext uri="{FF2B5EF4-FFF2-40B4-BE49-F238E27FC236}">
                <a16:creationId xmlns:a16="http://schemas.microsoft.com/office/drawing/2014/main" id="{FA46EE7E-58C9-24AC-DAA7-6043514F54EC}"/>
              </a:ext>
            </a:extLst>
          </p:cNvPr>
          <p:cNvPicPr>
            <a:picLocks/>
          </p:cNvPicPr>
          <p:nvPr/>
        </p:nvPicPr>
        <p:blipFill>
          <a:blip r:embed="rId10">
            <a:extLst>
              <a:ext uri="{28A0092B-C50C-407E-A947-70E740481C1C}">
                <a14:useLocalDpi xmlns:a14="http://schemas.microsoft.com/office/drawing/2010/main" val="0"/>
              </a:ext>
            </a:extLst>
          </a:blip>
          <a:srcRect/>
          <a:stretch/>
        </p:blipFill>
        <p:spPr>
          <a:xfrm>
            <a:off x="6260445" y="2064513"/>
            <a:ext cx="1643265" cy="1097280"/>
          </a:xfrm>
          <a:prstGeom prst="rect">
            <a:avLst/>
          </a:prstGeom>
          <a:ln>
            <a:noFill/>
          </a:ln>
          <a:effectLst/>
        </p:spPr>
      </p:pic>
      <p:pic>
        <p:nvPicPr>
          <p:cNvPr id="1026" name="Picture 2">
            <a:extLst>
              <a:ext uri="{FF2B5EF4-FFF2-40B4-BE49-F238E27FC236}">
                <a16:creationId xmlns:a16="http://schemas.microsoft.com/office/drawing/2014/main" id="{26CF06C8-84EC-DAA5-7913-EE361CEB8B8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290438" y="9170203"/>
            <a:ext cx="1406527" cy="6400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7454892-5DFC-CD4D-F677-6F96DD608AA6}"/>
              </a:ext>
            </a:extLst>
          </p:cNvPr>
          <p:cNvSpPr/>
          <p:nvPr/>
        </p:nvSpPr>
        <p:spPr>
          <a:xfrm>
            <a:off x="7132706" y="3470276"/>
            <a:ext cx="779433" cy="415498"/>
          </a:xfrm>
          <a:prstGeom prst="rect">
            <a:avLst/>
          </a:prstGeom>
        </p:spPr>
        <p:txBody>
          <a:bodyPr wrap="square">
            <a:spAutoFit/>
          </a:bodyPr>
          <a:lstStyle/>
          <a:p>
            <a:pPr algn="ctr"/>
            <a:r>
              <a:rPr lang="en-US" sz="1050" i="1" dirty="0">
                <a:latin typeface="Franklin Gothic ATF" panose="020B0503060602040204" pitchFamily="34" charset="0"/>
              </a:rPr>
              <a:t>Video Tour</a:t>
            </a:r>
          </a:p>
        </p:txBody>
      </p:sp>
      <p:sp>
        <p:nvSpPr>
          <p:cNvPr id="10" name="Rectangle 9">
            <a:extLst>
              <a:ext uri="{FF2B5EF4-FFF2-40B4-BE49-F238E27FC236}">
                <a16:creationId xmlns:a16="http://schemas.microsoft.com/office/drawing/2014/main" id="{624BEC40-6AB2-6ACD-796A-D1BB692F85AA}"/>
              </a:ext>
            </a:extLst>
          </p:cNvPr>
          <p:cNvSpPr/>
          <p:nvPr/>
        </p:nvSpPr>
        <p:spPr>
          <a:xfrm>
            <a:off x="6259118" y="3470276"/>
            <a:ext cx="772002" cy="415498"/>
          </a:xfrm>
          <a:prstGeom prst="rect">
            <a:avLst/>
          </a:prstGeom>
        </p:spPr>
        <p:txBody>
          <a:bodyPr wrap="square">
            <a:spAutoFit/>
          </a:bodyPr>
          <a:lstStyle/>
          <a:p>
            <a:pPr algn="ctr"/>
            <a:r>
              <a:rPr lang="en-US" sz="1050" i="1" dirty="0">
                <a:latin typeface="Franklin Gothic ATF" panose="020B0503060602040204" pitchFamily="34" charset="0"/>
              </a:rPr>
              <a:t>Property Website</a:t>
            </a:r>
          </a:p>
        </p:txBody>
      </p:sp>
      <p:pic>
        <p:nvPicPr>
          <p:cNvPr id="16" name="Picture 15">
            <a:extLst>
              <a:ext uri="{FF2B5EF4-FFF2-40B4-BE49-F238E27FC236}">
                <a16:creationId xmlns:a16="http://schemas.microsoft.com/office/drawing/2014/main" id="{822F40E7-BFB2-0DB9-693B-112B00F3047B}"/>
              </a:ext>
            </a:extLst>
          </p:cNvPr>
          <p:cNvPicPr>
            <a:picLocks/>
          </p:cNvPicPr>
          <p:nvPr/>
        </p:nvPicPr>
        <p:blipFill>
          <a:blip r:embed="rId12">
            <a:extLst>
              <a:ext uri="{28A0092B-C50C-407E-A947-70E740481C1C}">
                <a14:useLocalDpi xmlns:a14="http://schemas.microsoft.com/office/drawing/2010/main" val="0"/>
              </a:ext>
            </a:extLst>
          </a:blip>
          <a:srcRect/>
          <a:stretch/>
        </p:blipFill>
        <p:spPr>
          <a:xfrm>
            <a:off x="340975" y="3481422"/>
            <a:ext cx="1641495" cy="1097280"/>
          </a:xfrm>
          <a:prstGeom prst="rect">
            <a:avLst/>
          </a:prstGeom>
          <a:ln>
            <a:noFill/>
          </a:ln>
          <a:effectLst/>
        </p:spPr>
      </p:pic>
      <p:pic>
        <p:nvPicPr>
          <p:cNvPr id="7" name="Picture 2" descr="QR Code Image">
            <a:extLst>
              <a:ext uri="{FF2B5EF4-FFF2-40B4-BE49-F238E27FC236}">
                <a16:creationId xmlns:a16="http://schemas.microsoft.com/office/drawing/2014/main" id="{81FAB4B6-02CB-ADE0-494B-5BA45354361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35614" y="3810606"/>
            <a:ext cx="768096" cy="7680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R Code Image">
            <a:extLst>
              <a:ext uri="{FF2B5EF4-FFF2-40B4-BE49-F238E27FC236}">
                <a16:creationId xmlns:a16="http://schemas.microsoft.com/office/drawing/2014/main" id="{01553A14-6B26-09CA-CCE7-0130F36060B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60445" y="3810606"/>
            <a:ext cx="768096" cy="768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0595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1961</TotalTime>
  <Words>143</Words>
  <Application>Microsoft Office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Franklin Gothic ATF</vt:lpstr>
      <vt:lpstr>Office Theme</vt:lpstr>
      <vt:lpstr>Stunning Custom Home With Private Dock And Boat Lift!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Peek…</dc:title>
  <dc:creator>A. Thomas Price</dc:creator>
  <cp:lastModifiedBy>A. Thomas Price</cp:lastModifiedBy>
  <cp:revision>111</cp:revision>
  <dcterms:created xsi:type="dcterms:W3CDTF">2016-07-16T19:46:25Z</dcterms:created>
  <dcterms:modified xsi:type="dcterms:W3CDTF">2025-03-10T19:47:56Z</dcterms:modified>
</cp:coreProperties>
</file>