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326A"/>
    <a:srgbClr val="FF7575"/>
    <a:srgbClr val="F58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886" y="-13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024456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116929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99663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816293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72EAF3-99EF-42A4-8450-453F282A5E58}" type="datetimeFigureOut">
              <a:rPr lang="en-US" smtClean="0"/>
              <a:t>4/30/2024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08650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72EAF3-99EF-42A4-8450-453F282A5E58}" type="datetimeFigureOut">
              <a:rPr lang="en-US" smtClean="0"/>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7187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72EAF3-99EF-42A4-8450-453F282A5E58}" type="datetimeFigureOut">
              <a:rPr lang="en-US" smtClean="0"/>
              <a:t>4/30/2024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972687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72EAF3-99EF-42A4-8450-453F282A5E58}" type="datetimeFigureOut">
              <a:rPr lang="en-US" smtClean="0"/>
              <a:t>4/30/2024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43548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2EAF3-99EF-42A4-8450-453F282A5E58}" type="datetimeFigureOut">
              <a:rPr lang="en-US" smtClean="0"/>
              <a:t>4/30/2024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12489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243063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4/30/2024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349072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7772EAF3-99EF-42A4-8450-453F282A5E58}" type="datetimeFigureOut">
              <a:rPr lang="en-US" smtClean="0"/>
              <a:t>4/30/2024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D6B93059-4BF8-41ED-A843-93DA5E7BB042}" type="slidenum">
              <a:rPr lang="en-US" smtClean="0"/>
              <a:t>‹#›</a:t>
            </a:fld>
            <a:endParaRPr lang="en-US"/>
          </a:p>
        </p:txBody>
      </p:sp>
    </p:spTree>
    <p:extLst>
      <p:ext uri="{BB962C8B-B14F-4D97-AF65-F5344CB8AC3E}">
        <p14:creationId xmlns:p14="http://schemas.microsoft.com/office/powerpoint/2010/main" val="85853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hyperlink" Target="https://video214.com/play/0EmAxUh13ESMDbirU17y2g/s/dark" TargetMode="Externa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582"/>
            <a:ext cx="8229600" cy="608979"/>
          </a:xfrm>
        </p:spPr>
        <p:txBody>
          <a:bodyPr anchor="ctr">
            <a:noAutofit/>
          </a:bodyPr>
          <a:lstStyle/>
          <a:p>
            <a:r>
              <a:rPr lang="en-US" sz="2800" b="1" dirty="0">
                <a:solidFill>
                  <a:srgbClr val="1E326A"/>
                </a:solidFill>
                <a:latin typeface="Franklin Gothic ATF" panose="020B0503060602040204" pitchFamily="34" charset="0"/>
              </a:rPr>
              <a:t>Waterfront Dream Home in Gift Plantation</a:t>
            </a:r>
            <a:endParaRPr lang="en-US" sz="2000" i="1" dirty="0">
              <a:solidFill>
                <a:srgbClr val="1E326A"/>
              </a:solidFill>
              <a:latin typeface="Franklin Gothic ATF" panose="020B0503060602040204" pitchFamily="34" charset="0"/>
            </a:endParaRPr>
          </a:p>
        </p:txBody>
      </p:sp>
      <p:sp>
        <p:nvSpPr>
          <p:cNvPr id="3" name="Subtitle 2"/>
          <p:cNvSpPr>
            <a:spLocks noGrp="1"/>
          </p:cNvSpPr>
          <p:nvPr>
            <p:ph type="subTitle" idx="1"/>
          </p:nvPr>
        </p:nvSpPr>
        <p:spPr>
          <a:xfrm>
            <a:off x="85417" y="4715082"/>
            <a:ext cx="8058766" cy="4220566"/>
          </a:xfrm>
        </p:spPr>
        <p:txBody>
          <a:bodyPr anchor="ctr">
            <a:noAutofit/>
          </a:bodyPr>
          <a:lstStyle/>
          <a:p>
            <a:pPr>
              <a:lnSpc>
                <a:spcPct val="100000"/>
              </a:lnSpc>
              <a:spcBef>
                <a:spcPts val="0"/>
              </a:spcBef>
            </a:pPr>
            <a:r>
              <a:rPr lang="en-US" sz="1400" dirty="0">
                <a:solidFill>
                  <a:srgbClr val="1E326A"/>
                </a:solidFill>
                <a:latin typeface="Franklin Gothic ATF" panose="020B0503060602040204" pitchFamily="34" charset="0"/>
              </a:rPr>
              <a:t>Elegance, Charm, Quality Construction - You can have it all in this magnificent waterfront home in the highly sought after community of Gift Plantation. Over 4600 square feet offering 4 bedrooms and 4.5 baths- this custom elevated brick home is sure to impress the most distinguishing of buyers. </a:t>
            </a:r>
          </a:p>
          <a:p>
            <a:pPr>
              <a:lnSpc>
                <a:spcPct val="100000"/>
              </a:lnSpc>
              <a:spcBef>
                <a:spcPts val="0"/>
              </a:spcBef>
            </a:pPr>
            <a:endParaRPr lang="en-US" sz="1400" dirty="0">
              <a:solidFill>
                <a:srgbClr val="1E326A"/>
              </a:solidFill>
              <a:latin typeface="Franklin Gothic ATF" panose="020B0503060602040204" pitchFamily="34" charset="0"/>
            </a:endParaRPr>
          </a:p>
          <a:p>
            <a:pPr>
              <a:lnSpc>
                <a:spcPct val="100000"/>
              </a:lnSpc>
              <a:spcBef>
                <a:spcPts val="0"/>
              </a:spcBef>
            </a:pPr>
            <a:r>
              <a:rPr lang="en-US" sz="1400" dirty="0">
                <a:solidFill>
                  <a:srgbClr val="1E326A"/>
                </a:solidFill>
                <a:latin typeface="Franklin Gothic ATF" panose="020B0503060602040204" pitchFamily="34" charset="0"/>
              </a:rPr>
              <a:t>Boaters will love the easy access to the Stono River from their own private dock with boat lift. Set upon a large private lot, the professionally landscaped grounds provide an outdoor oasis. Views of the water and marsh soothe the soul and can be enjoyed throughout the home which has a fantastic floor plan including a primary suite on the main level. </a:t>
            </a:r>
          </a:p>
          <a:p>
            <a:pPr>
              <a:lnSpc>
                <a:spcPct val="100000"/>
              </a:lnSpc>
              <a:spcBef>
                <a:spcPts val="0"/>
              </a:spcBef>
            </a:pPr>
            <a:endParaRPr lang="en-US" sz="1400" dirty="0">
              <a:solidFill>
                <a:srgbClr val="1E326A"/>
              </a:solidFill>
              <a:latin typeface="Franklin Gothic ATF" panose="020B0503060602040204" pitchFamily="34" charset="0"/>
            </a:endParaRPr>
          </a:p>
          <a:p>
            <a:pPr>
              <a:lnSpc>
                <a:spcPct val="100000"/>
              </a:lnSpc>
              <a:spcBef>
                <a:spcPts val="0"/>
              </a:spcBef>
            </a:pPr>
            <a:r>
              <a:rPr lang="en-US" sz="1400" dirty="0">
                <a:solidFill>
                  <a:srgbClr val="1E326A"/>
                </a:solidFill>
                <a:latin typeface="Franklin Gothic ATF" panose="020B0503060602040204" pitchFamily="34" charset="0"/>
              </a:rPr>
              <a:t>The kitchen is a chef’s delight with gas cooking and new stylish quartz counters. There are multiple porches, screened and open air, from which to enjoy the views and beautiful weather. The home has been upgraded and enhanced in numerous meaningful ways- a wonderful opportunity for someone who appreciates quality craftsmanship and natural beauty. </a:t>
            </a:r>
          </a:p>
          <a:p>
            <a:pPr>
              <a:lnSpc>
                <a:spcPct val="100000"/>
              </a:lnSpc>
              <a:spcBef>
                <a:spcPts val="0"/>
              </a:spcBef>
            </a:pPr>
            <a:endParaRPr lang="en-US" sz="1400" dirty="0">
              <a:solidFill>
                <a:srgbClr val="1E326A"/>
              </a:solidFill>
              <a:latin typeface="Franklin Gothic ATF" panose="020B0503060602040204" pitchFamily="34" charset="0"/>
            </a:endParaRPr>
          </a:p>
          <a:p>
            <a:pPr>
              <a:lnSpc>
                <a:spcPct val="100000"/>
              </a:lnSpc>
              <a:spcBef>
                <a:spcPts val="0"/>
              </a:spcBef>
            </a:pPr>
            <a:r>
              <a:rPr lang="en-US" sz="1400" dirty="0">
                <a:solidFill>
                  <a:srgbClr val="1E326A"/>
                </a:solidFill>
                <a:latin typeface="Franklin Gothic ATF" panose="020B0503060602040204" pitchFamily="34" charset="0"/>
              </a:rPr>
              <a:t>Schedule your tour of this fine home to see for yourself that this is a rare find. </a:t>
            </a:r>
          </a:p>
          <a:p>
            <a:pPr>
              <a:lnSpc>
                <a:spcPct val="100000"/>
              </a:lnSpc>
              <a:spcBef>
                <a:spcPts val="0"/>
              </a:spcBef>
            </a:pPr>
            <a:endParaRPr lang="en-US" sz="1400" dirty="0">
              <a:solidFill>
                <a:srgbClr val="1E326A"/>
              </a:solidFill>
              <a:latin typeface="Franklin Gothic ATF" panose="020B0503060602040204" pitchFamily="34" charset="0"/>
              <a:hlinkClick r:id="rId2"/>
            </a:endParaRPr>
          </a:p>
          <a:p>
            <a:pPr>
              <a:lnSpc>
                <a:spcPct val="100000"/>
              </a:lnSpc>
              <a:spcBef>
                <a:spcPts val="0"/>
              </a:spcBef>
            </a:pPr>
            <a:r>
              <a:rPr lang="en-US" sz="1400" dirty="0">
                <a:solidFill>
                  <a:srgbClr val="1E326A"/>
                </a:solidFill>
                <a:latin typeface="Franklin Gothic ATF" panose="020B0503060602040204" pitchFamily="34" charset="0"/>
                <a:hlinkClick r:id="rId2"/>
              </a:rPr>
              <a:t>Video Walkthrough</a:t>
            </a:r>
            <a:endParaRPr lang="en-US" sz="1400" dirty="0">
              <a:solidFill>
                <a:srgbClr val="1E326A"/>
              </a:solidFill>
              <a:latin typeface="Franklin Gothic ATF" panose="020B0503060602040204" pitchFamily="34" charset="0"/>
            </a:endParaRPr>
          </a:p>
        </p:txBody>
      </p:sp>
      <p:sp>
        <p:nvSpPr>
          <p:cNvPr id="15" name="Rectangle 14"/>
          <p:cNvSpPr/>
          <p:nvPr/>
        </p:nvSpPr>
        <p:spPr>
          <a:xfrm>
            <a:off x="1858429" y="3414509"/>
            <a:ext cx="4512742" cy="1231106"/>
          </a:xfrm>
          <a:prstGeom prst="rect">
            <a:avLst/>
          </a:prstGeom>
        </p:spPr>
        <p:txBody>
          <a:bodyPr wrap="square">
            <a:spAutoFit/>
          </a:bodyPr>
          <a:lstStyle/>
          <a:p>
            <a:pPr algn="ctr"/>
            <a:r>
              <a:rPr lang="pl-PL" sz="2000" b="1" dirty="0">
                <a:solidFill>
                  <a:srgbClr val="FF7575"/>
                </a:solidFill>
                <a:latin typeface="Franklin Gothic ATF" panose="020B0503060602040204" pitchFamily="34" charset="0"/>
              </a:rPr>
              <a:t>3984 Gift Boulevard</a:t>
            </a:r>
          </a:p>
          <a:p>
            <a:pPr algn="ctr"/>
            <a:r>
              <a:rPr lang="en-US" dirty="0">
                <a:solidFill>
                  <a:srgbClr val="FF7575"/>
                </a:solidFill>
                <a:latin typeface="Franklin Gothic ATF" panose="020B0503060602040204" pitchFamily="34" charset="0"/>
              </a:rPr>
              <a:t>Gift Plantation</a:t>
            </a:r>
          </a:p>
          <a:p>
            <a:pPr algn="ctr"/>
            <a:r>
              <a:rPr lang="en-US" dirty="0">
                <a:solidFill>
                  <a:srgbClr val="FF7575"/>
                </a:solidFill>
                <a:latin typeface="Franklin Gothic ATF" panose="020B0503060602040204" pitchFamily="34" charset="0"/>
              </a:rPr>
              <a:t>Johns Island, SC 29455</a:t>
            </a:r>
          </a:p>
          <a:p>
            <a:pPr algn="ctr"/>
            <a:r>
              <a:rPr lang="en-US" dirty="0">
                <a:solidFill>
                  <a:srgbClr val="FF7575"/>
                </a:solidFill>
                <a:latin typeface="Franklin Gothic ATF" panose="020B0503060602040204" pitchFamily="34" charset="0"/>
              </a:rPr>
              <a:t>MLS# 24009938 | $1,990,000</a:t>
            </a:r>
          </a:p>
        </p:txBody>
      </p:sp>
      <p:sp>
        <p:nvSpPr>
          <p:cNvPr id="24" name="Rectangle 23">
            <a:extLst>
              <a:ext uri="{FF2B5EF4-FFF2-40B4-BE49-F238E27FC236}">
                <a16:creationId xmlns:a16="http://schemas.microsoft.com/office/drawing/2014/main" id="{319B1B8F-DCEE-4128-BB88-7F5689692D63}"/>
              </a:ext>
            </a:extLst>
          </p:cNvPr>
          <p:cNvSpPr/>
          <p:nvPr/>
        </p:nvSpPr>
        <p:spPr>
          <a:xfrm>
            <a:off x="228600" y="8936245"/>
            <a:ext cx="7772400" cy="1107996"/>
          </a:xfrm>
          <a:prstGeom prst="rect">
            <a:avLst/>
          </a:prstGeom>
        </p:spPr>
        <p:txBody>
          <a:bodyPr wrap="square">
            <a:spAutoFit/>
          </a:bodyPr>
          <a:lstStyle/>
          <a:p>
            <a:pPr algn="ctr"/>
            <a:r>
              <a:rPr lang="en-US" b="1" dirty="0">
                <a:latin typeface="Franklin Gothic ATF" panose="020B0503060602040204" pitchFamily="34" charset="0"/>
              </a:rPr>
              <a:t>Ellen O'Neil</a:t>
            </a:r>
          </a:p>
          <a:p>
            <a:pPr algn="ctr"/>
            <a:r>
              <a:rPr lang="en-US" sz="1200" dirty="0">
                <a:latin typeface="Franklin Gothic ATF" panose="020B0503060602040204" pitchFamily="34" charset="0"/>
              </a:rPr>
              <a:t>Broker/Owner, ABR, e-PRO, CNE</a:t>
            </a:r>
          </a:p>
          <a:p>
            <a:pPr algn="ctr"/>
            <a:r>
              <a:rPr lang="en-US" sz="1200" dirty="0">
                <a:latin typeface="Franklin Gothic ATF" panose="020B0503060602040204" pitchFamily="34" charset="0"/>
              </a:rPr>
              <a:t>Charleston Realtor of Distinction</a:t>
            </a:r>
          </a:p>
          <a:p>
            <a:pPr algn="ctr"/>
            <a:r>
              <a:rPr lang="en-US" sz="1200" dirty="0">
                <a:latin typeface="Franklin Gothic ATF" panose="020B0503060602040204" pitchFamily="34" charset="0"/>
              </a:rPr>
              <a:t>(843) 300-8530</a:t>
            </a:r>
          </a:p>
          <a:p>
            <a:pPr algn="ctr"/>
            <a:r>
              <a:rPr lang="en-US" sz="1200" dirty="0">
                <a:latin typeface="Franklin Gothic ATF" panose="020B0503060602040204" pitchFamily="34" charset="0"/>
              </a:rPr>
              <a:t>www.EllenONeilProperties.com</a:t>
            </a:r>
            <a:endParaRPr lang="en-US" dirty="0">
              <a:latin typeface="Franklin Gothic ATF" panose="020B0503060602040204" pitchFamily="34" charset="0"/>
            </a:endParaRPr>
          </a:p>
        </p:txBody>
      </p:sp>
      <p:pic>
        <p:nvPicPr>
          <p:cNvPr id="25" name="Picture 24">
            <a:extLst>
              <a:ext uri="{FF2B5EF4-FFF2-40B4-BE49-F238E27FC236}">
                <a16:creationId xmlns:a16="http://schemas.microsoft.com/office/drawing/2014/main" id="{44E437F7-E5BF-4467-80A2-AE504B3D36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295" y="9170203"/>
            <a:ext cx="2199590" cy="640080"/>
          </a:xfrm>
          <a:prstGeom prst="rect">
            <a:avLst/>
          </a:prstGeom>
          <a:effectLst/>
        </p:spPr>
      </p:pic>
      <p:pic>
        <p:nvPicPr>
          <p:cNvPr id="26" name="Picture 25">
            <a:extLst>
              <a:ext uri="{FF2B5EF4-FFF2-40B4-BE49-F238E27FC236}">
                <a16:creationId xmlns:a16="http://schemas.microsoft.com/office/drawing/2014/main" id="{A00855F7-5DD9-4E0A-A245-FD11596518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6460" y="9170203"/>
            <a:ext cx="1352702" cy="640080"/>
          </a:xfrm>
          <a:prstGeom prst="rect">
            <a:avLst/>
          </a:prstGeom>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a:stretch/>
        </p:blipFill>
        <p:spPr>
          <a:xfrm>
            <a:off x="2275368" y="647604"/>
            <a:ext cx="3678865" cy="2759149"/>
          </a:xfrm>
          <a:prstGeom prst="rect">
            <a:avLst/>
          </a:prstGeom>
        </p:spPr>
      </p:pic>
      <p:pic>
        <p:nvPicPr>
          <p:cNvPr id="21" name="Picture 20">
            <a:extLst>
              <a:ext uri="{FF2B5EF4-FFF2-40B4-BE49-F238E27FC236}">
                <a16:creationId xmlns:a16="http://schemas.microsoft.com/office/drawing/2014/main" id="{AA0C36E2-B6DF-4D7E-91C2-7AE193A5097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907013" y="3495052"/>
            <a:ext cx="1024128" cy="1024128"/>
          </a:xfrm>
          <a:prstGeom prst="rect">
            <a:avLst/>
          </a:prstGeom>
          <a:ln>
            <a:noFill/>
          </a:ln>
          <a:effectLst/>
        </p:spPr>
      </p:pic>
      <p:sp>
        <p:nvSpPr>
          <p:cNvPr id="5" name="Rectangle 4">
            <a:extLst>
              <a:ext uri="{FF2B5EF4-FFF2-40B4-BE49-F238E27FC236}">
                <a16:creationId xmlns:a16="http://schemas.microsoft.com/office/drawing/2014/main" id="{E7454892-5DFC-CD4D-F677-6F96DD608AA6}"/>
              </a:ext>
            </a:extLst>
          </p:cNvPr>
          <p:cNvSpPr/>
          <p:nvPr/>
        </p:nvSpPr>
        <p:spPr>
          <a:xfrm>
            <a:off x="8588852" y="3321225"/>
            <a:ext cx="1660451" cy="261610"/>
          </a:xfrm>
          <a:prstGeom prst="rect">
            <a:avLst/>
          </a:prstGeom>
        </p:spPr>
        <p:txBody>
          <a:bodyPr wrap="square">
            <a:spAutoFit/>
          </a:bodyPr>
          <a:lstStyle/>
          <a:p>
            <a:pPr algn="ctr"/>
            <a:r>
              <a:rPr lang="en-US" sz="1050" i="1" dirty="0">
                <a:latin typeface="Franklin Gothic ATF" panose="020B0503060602040204" pitchFamily="34" charset="0"/>
              </a:rPr>
              <a:t>Video Tour</a:t>
            </a:r>
          </a:p>
        </p:txBody>
      </p:sp>
      <p:grpSp>
        <p:nvGrpSpPr>
          <p:cNvPr id="8" name="Group 7">
            <a:extLst>
              <a:ext uri="{FF2B5EF4-FFF2-40B4-BE49-F238E27FC236}">
                <a16:creationId xmlns:a16="http://schemas.microsoft.com/office/drawing/2014/main" id="{0E073C72-8998-9477-10DD-155D8EBCCB1F}"/>
              </a:ext>
            </a:extLst>
          </p:cNvPr>
          <p:cNvGrpSpPr/>
          <p:nvPr/>
        </p:nvGrpSpPr>
        <p:grpSpPr>
          <a:xfrm>
            <a:off x="324725" y="647604"/>
            <a:ext cx="7580150" cy="3998011"/>
            <a:chOff x="321823" y="647604"/>
            <a:chExt cx="7580150" cy="3998011"/>
          </a:xfrm>
        </p:grpSpPr>
        <p:pic>
          <p:nvPicPr>
            <p:cNvPr id="12" name="Picture 11">
              <a:extLst>
                <a:ext uri="{FF2B5EF4-FFF2-40B4-BE49-F238E27FC236}">
                  <a16:creationId xmlns:a16="http://schemas.microsoft.com/office/drawing/2014/main" id="{4747DAF0-BD60-4503-B8E6-9C16CD335B90}"/>
                </a:ext>
              </a:extLst>
            </p:cNvPr>
            <p:cNvPicPr>
              <a:picLocks/>
            </p:cNvPicPr>
            <p:nvPr/>
          </p:nvPicPr>
          <p:blipFill>
            <a:blip r:embed="rId7">
              <a:extLst>
                <a:ext uri="{28A0092B-C50C-407E-A947-70E740481C1C}">
                  <a14:useLocalDpi xmlns:a14="http://schemas.microsoft.com/office/drawing/2010/main" val="0"/>
                </a:ext>
              </a:extLst>
            </a:blip>
            <a:srcRect/>
            <a:stretch/>
          </p:blipFill>
          <p:spPr>
            <a:xfrm>
              <a:off x="321823" y="2097969"/>
              <a:ext cx="1645920" cy="1097280"/>
            </a:xfrm>
            <a:prstGeom prst="rect">
              <a:avLst/>
            </a:prstGeom>
            <a:ln>
              <a:noFill/>
            </a:ln>
            <a:effectLst/>
          </p:spPr>
        </p:pic>
        <p:pic>
          <p:nvPicPr>
            <p:cNvPr id="17" name="Picture 16">
              <a:extLst>
                <a:ext uri="{FF2B5EF4-FFF2-40B4-BE49-F238E27FC236}">
                  <a16:creationId xmlns:a16="http://schemas.microsoft.com/office/drawing/2014/main" id="{C0F5ABF3-94AC-44E7-A6D1-A96368B2C69F}"/>
                </a:ext>
              </a:extLst>
            </p:cNvPr>
            <p:cNvPicPr>
              <a:picLocks/>
            </p:cNvPicPr>
            <p:nvPr/>
          </p:nvPicPr>
          <p:blipFill>
            <a:blip r:embed="rId8">
              <a:extLst>
                <a:ext uri="{28A0092B-C50C-407E-A947-70E740481C1C}">
                  <a14:useLocalDpi xmlns:a14="http://schemas.microsoft.com/office/drawing/2010/main" val="0"/>
                </a:ext>
              </a:extLst>
            </a:blip>
            <a:srcRect/>
            <a:stretch/>
          </p:blipFill>
          <p:spPr>
            <a:xfrm>
              <a:off x="321823" y="3548335"/>
              <a:ext cx="1645920" cy="1097280"/>
            </a:xfrm>
            <a:prstGeom prst="rect">
              <a:avLst/>
            </a:prstGeom>
            <a:ln>
              <a:noFill/>
            </a:ln>
            <a:effectLst/>
          </p:spPr>
        </p:pic>
        <p:pic>
          <p:nvPicPr>
            <p:cNvPr id="18" name="Picture 17">
              <a:extLst>
                <a:ext uri="{FF2B5EF4-FFF2-40B4-BE49-F238E27FC236}">
                  <a16:creationId xmlns:a16="http://schemas.microsoft.com/office/drawing/2014/main" id="{CF70C3F9-2C80-72F7-130C-554550DD6653}"/>
                </a:ext>
              </a:extLst>
            </p:cNvPr>
            <p:cNvPicPr>
              <a:picLocks/>
            </p:cNvPicPr>
            <p:nvPr/>
          </p:nvPicPr>
          <p:blipFill>
            <a:blip r:embed="rId9">
              <a:extLst>
                <a:ext uri="{28A0092B-C50C-407E-A947-70E740481C1C}">
                  <a14:useLocalDpi xmlns:a14="http://schemas.microsoft.com/office/drawing/2010/main" val="0"/>
                </a:ext>
              </a:extLst>
            </a:blip>
            <a:srcRect/>
            <a:stretch/>
          </p:blipFill>
          <p:spPr>
            <a:xfrm>
              <a:off x="321823" y="647604"/>
              <a:ext cx="1645920" cy="1097280"/>
            </a:xfrm>
            <a:prstGeom prst="rect">
              <a:avLst/>
            </a:prstGeom>
            <a:ln>
              <a:noFill/>
            </a:ln>
            <a:effectLst/>
          </p:spPr>
        </p:pic>
        <p:pic>
          <p:nvPicPr>
            <p:cNvPr id="4" name="Picture 3">
              <a:extLst>
                <a:ext uri="{FF2B5EF4-FFF2-40B4-BE49-F238E27FC236}">
                  <a16:creationId xmlns:a16="http://schemas.microsoft.com/office/drawing/2014/main" id="{503E7039-F2FE-5100-EFC7-27B34ABE0AD3}"/>
                </a:ext>
              </a:extLst>
            </p:cNvPr>
            <p:cNvPicPr>
              <a:picLocks/>
            </p:cNvPicPr>
            <p:nvPr/>
          </p:nvPicPr>
          <p:blipFill>
            <a:blip r:embed="rId10">
              <a:extLst>
                <a:ext uri="{28A0092B-C50C-407E-A947-70E740481C1C}">
                  <a14:useLocalDpi xmlns:a14="http://schemas.microsoft.com/office/drawing/2010/main" val="0"/>
                </a:ext>
              </a:extLst>
            </a:blip>
            <a:srcRect/>
            <a:stretch/>
          </p:blipFill>
          <p:spPr>
            <a:xfrm>
              <a:off x="6256052" y="647604"/>
              <a:ext cx="1645920" cy="1097280"/>
            </a:xfrm>
            <a:prstGeom prst="rect">
              <a:avLst/>
            </a:prstGeom>
            <a:ln>
              <a:noFill/>
            </a:ln>
            <a:effectLst/>
          </p:spPr>
        </p:pic>
        <p:pic>
          <p:nvPicPr>
            <p:cNvPr id="6" name="Picture 5">
              <a:extLst>
                <a:ext uri="{FF2B5EF4-FFF2-40B4-BE49-F238E27FC236}">
                  <a16:creationId xmlns:a16="http://schemas.microsoft.com/office/drawing/2014/main" id="{FA46EE7E-58C9-24AC-DAA7-6043514F54EC}"/>
                </a:ext>
              </a:extLst>
            </p:cNvPr>
            <p:cNvPicPr>
              <a:picLocks/>
            </p:cNvPicPr>
            <p:nvPr/>
          </p:nvPicPr>
          <p:blipFill>
            <a:blip r:embed="rId11">
              <a:extLst>
                <a:ext uri="{28A0092B-C50C-407E-A947-70E740481C1C}">
                  <a14:useLocalDpi xmlns:a14="http://schemas.microsoft.com/office/drawing/2010/main" val="0"/>
                </a:ext>
              </a:extLst>
            </a:blip>
            <a:srcRect/>
            <a:stretch/>
          </p:blipFill>
          <p:spPr>
            <a:xfrm>
              <a:off x="6256053" y="2097969"/>
              <a:ext cx="1645920" cy="1097280"/>
            </a:xfrm>
            <a:prstGeom prst="rect">
              <a:avLst/>
            </a:prstGeom>
            <a:ln>
              <a:noFill/>
            </a:ln>
            <a:effectLst/>
          </p:spPr>
        </p:pic>
        <p:pic>
          <p:nvPicPr>
            <p:cNvPr id="7" name="Picture 6">
              <a:extLst>
                <a:ext uri="{FF2B5EF4-FFF2-40B4-BE49-F238E27FC236}">
                  <a16:creationId xmlns:a16="http://schemas.microsoft.com/office/drawing/2014/main" id="{1712C9B1-2991-698E-FFCB-C7030D273D16}"/>
                </a:ext>
              </a:extLst>
            </p:cNvPr>
            <p:cNvPicPr>
              <a:picLocks/>
            </p:cNvPicPr>
            <p:nvPr/>
          </p:nvPicPr>
          <p:blipFill>
            <a:blip r:embed="rId12">
              <a:extLst>
                <a:ext uri="{28A0092B-C50C-407E-A947-70E740481C1C}">
                  <a14:useLocalDpi xmlns:a14="http://schemas.microsoft.com/office/drawing/2010/main" val="0"/>
                </a:ext>
              </a:extLst>
            </a:blip>
            <a:srcRect/>
            <a:stretch/>
          </p:blipFill>
          <p:spPr>
            <a:xfrm>
              <a:off x="6256053" y="3548335"/>
              <a:ext cx="1645920" cy="1097280"/>
            </a:xfrm>
            <a:prstGeom prst="rect">
              <a:avLst/>
            </a:prstGeom>
            <a:ln>
              <a:noFill/>
            </a:ln>
            <a:effectLst/>
          </p:spPr>
        </p:pic>
      </p:grpSp>
    </p:spTree>
    <p:extLst>
      <p:ext uri="{BB962C8B-B14F-4D97-AF65-F5344CB8AC3E}">
        <p14:creationId xmlns:p14="http://schemas.microsoft.com/office/powerpoint/2010/main" val="40030595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1914</TotalTime>
  <Words>245</Words>
  <Application>Microsoft Office PowerPoint</Application>
  <PresentationFormat>Custom</PresentationFormat>
  <Paragraphs>20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Franklin Gothic ATF</vt:lpstr>
      <vt:lpstr>Office Theme</vt:lpstr>
      <vt:lpstr>Waterfront Dream Home in Gift Plantation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Peek…</dc:title>
  <dc:creator>A. Thomas Price</dc:creator>
  <cp:lastModifiedBy>A. Thomas Price</cp:lastModifiedBy>
  <cp:revision>104</cp:revision>
  <dcterms:created xsi:type="dcterms:W3CDTF">2016-07-16T19:46:25Z</dcterms:created>
  <dcterms:modified xsi:type="dcterms:W3CDTF">2024-04-30T16:31:21Z</dcterms:modified>
</cp:coreProperties>
</file>