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82296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469D"/>
    <a:srgbClr val="19479E"/>
    <a:srgbClr val="F5831F"/>
    <a:srgbClr val="1E326A"/>
    <a:srgbClr val="FF7575"/>
    <a:srgbClr val="F582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50" d="100"/>
          <a:sy n="150" d="100"/>
        </p:scale>
        <p:origin x="906" y="-49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7220" y="1646133"/>
            <a:ext cx="6995160" cy="3501813"/>
          </a:xfrm>
        </p:spPr>
        <p:txBody>
          <a:bodyPr anchor="b"/>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700" y="5282989"/>
            <a:ext cx="6172200" cy="2428451"/>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72EAF3-99EF-42A4-8450-453F282A5E58}"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2024456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72EAF3-99EF-42A4-8450-453F282A5E58}"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116929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89308" y="535517"/>
            <a:ext cx="1774508"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65785" y="535517"/>
            <a:ext cx="5220653"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72EAF3-99EF-42A4-8450-453F282A5E58}"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9966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72EAF3-99EF-42A4-8450-453F282A5E58}"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2816293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61499" y="2507618"/>
            <a:ext cx="7098030" cy="4184014"/>
          </a:xfrm>
        </p:spPr>
        <p:txBody>
          <a:bodyPr anchor="b"/>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561499" y="6731215"/>
            <a:ext cx="7098030" cy="2200274"/>
          </a:xfrm>
        </p:spPr>
        <p:txBody>
          <a:bodyPr/>
          <a:lstStyle>
            <a:lvl1pPr marL="0" indent="0">
              <a:buNone/>
              <a:defRPr sz="2160">
                <a:solidFill>
                  <a:schemeClr val="tx1"/>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72EAF3-99EF-42A4-8450-453F282A5E58}"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2086500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65785" y="2677584"/>
            <a:ext cx="349758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66235" y="2677584"/>
            <a:ext cx="349758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72EAF3-99EF-42A4-8450-453F282A5E58}"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171871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6857" y="535519"/>
            <a:ext cx="7098030"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66858" y="2465706"/>
            <a:ext cx="3481506" cy="1208404"/>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4" name="Content Placeholder 3"/>
          <p:cNvSpPr>
            <a:spLocks noGrp="1"/>
          </p:cNvSpPr>
          <p:nvPr>
            <p:ph sz="half" idx="2"/>
          </p:nvPr>
        </p:nvSpPr>
        <p:spPr>
          <a:xfrm>
            <a:off x="566858" y="3674110"/>
            <a:ext cx="3481506"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166235" y="2465706"/>
            <a:ext cx="3498652" cy="1208404"/>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6" name="Content Placeholder 5"/>
          <p:cNvSpPr>
            <a:spLocks noGrp="1"/>
          </p:cNvSpPr>
          <p:nvPr>
            <p:ph sz="quarter" idx="4"/>
          </p:nvPr>
        </p:nvSpPr>
        <p:spPr>
          <a:xfrm>
            <a:off x="4166235" y="3674110"/>
            <a:ext cx="349865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72EAF3-99EF-42A4-8450-453F282A5E58}" type="datetimeFigureOut">
              <a:rPr lang="en-US" smtClean="0"/>
              <a:t>9/24/2024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1972687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72EAF3-99EF-42A4-8450-453F282A5E58}" type="datetimeFigureOut">
              <a:rPr lang="en-US" smtClean="0"/>
              <a:t>9/24/2024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43548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72EAF3-99EF-42A4-8450-453F282A5E58}" type="datetimeFigureOut">
              <a:rPr lang="en-US" smtClean="0"/>
              <a:t>9/24/2024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124892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6857" y="670560"/>
            <a:ext cx="2654260" cy="2346960"/>
          </a:xfrm>
        </p:spPr>
        <p:txBody>
          <a:bodyPr anchor="b"/>
          <a:lstStyle>
            <a:lvl1pPr>
              <a:defRPr sz="2880"/>
            </a:lvl1pPr>
          </a:lstStyle>
          <a:p>
            <a:r>
              <a:rPr lang="en-US"/>
              <a:t>Click to edit Master title style</a:t>
            </a:r>
            <a:endParaRPr lang="en-US" dirty="0"/>
          </a:p>
        </p:txBody>
      </p:sp>
      <p:sp>
        <p:nvSpPr>
          <p:cNvPr id="3" name="Content Placeholder 2"/>
          <p:cNvSpPr>
            <a:spLocks noGrp="1"/>
          </p:cNvSpPr>
          <p:nvPr>
            <p:ph idx="1"/>
          </p:nvPr>
        </p:nvSpPr>
        <p:spPr>
          <a:xfrm>
            <a:off x="3498652" y="1448226"/>
            <a:ext cx="4166235" cy="7147983"/>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66857" y="3017520"/>
            <a:ext cx="2654260" cy="5590329"/>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72EAF3-99EF-42A4-8450-453F282A5E58}"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243063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6857" y="670560"/>
            <a:ext cx="2654260" cy="2346960"/>
          </a:xfrm>
        </p:spPr>
        <p:txBody>
          <a:bodyPr anchor="b"/>
          <a:lstStyle>
            <a:lvl1pPr>
              <a:defRPr sz="2880"/>
            </a:lvl1pPr>
          </a:lstStyle>
          <a:p>
            <a:r>
              <a:rPr lang="en-US"/>
              <a:t>Click to edit Master title style</a:t>
            </a:r>
            <a:endParaRPr lang="en-US" dirty="0"/>
          </a:p>
        </p:txBody>
      </p:sp>
      <p:sp>
        <p:nvSpPr>
          <p:cNvPr id="3" name="Picture Placeholder 2"/>
          <p:cNvSpPr>
            <a:spLocks noGrp="1" noChangeAspect="1"/>
          </p:cNvSpPr>
          <p:nvPr>
            <p:ph type="pic" idx="1"/>
          </p:nvPr>
        </p:nvSpPr>
        <p:spPr>
          <a:xfrm>
            <a:off x="3498652" y="1448226"/>
            <a:ext cx="4166235" cy="7147983"/>
          </a:xfrm>
        </p:spPr>
        <p:txBody>
          <a:bodyPr anchor="t"/>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r>
              <a:rPr lang="en-US"/>
              <a:t>Click icon to add picture</a:t>
            </a:r>
            <a:endParaRPr lang="en-US" dirty="0"/>
          </a:p>
        </p:txBody>
      </p:sp>
      <p:sp>
        <p:nvSpPr>
          <p:cNvPr id="4" name="Text Placeholder 3"/>
          <p:cNvSpPr>
            <a:spLocks noGrp="1"/>
          </p:cNvSpPr>
          <p:nvPr>
            <p:ph type="body" sz="half" idx="2"/>
          </p:nvPr>
        </p:nvSpPr>
        <p:spPr>
          <a:xfrm>
            <a:off x="566857" y="3017520"/>
            <a:ext cx="2654260" cy="5590329"/>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72EAF3-99EF-42A4-8450-453F282A5E58}"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349072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5785" y="535519"/>
            <a:ext cx="7098030"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65785" y="2677584"/>
            <a:ext cx="7098030"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5785" y="9322649"/>
            <a:ext cx="1851660" cy="535517"/>
          </a:xfrm>
          <a:prstGeom prst="rect">
            <a:avLst/>
          </a:prstGeom>
        </p:spPr>
        <p:txBody>
          <a:bodyPr vert="horz" lIns="91440" tIns="45720" rIns="91440" bIns="45720" rtlCol="0" anchor="ctr"/>
          <a:lstStyle>
            <a:lvl1pPr algn="l">
              <a:defRPr sz="1080">
                <a:solidFill>
                  <a:schemeClr val="tx1">
                    <a:tint val="75000"/>
                  </a:schemeClr>
                </a:solidFill>
              </a:defRPr>
            </a:lvl1pPr>
          </a:lstStyle>
          <a:p>
            <a:fld id="{7772EAF3-99EF-42A4-8450-453F282A5E58}" type="datetimeFigureOut">
              <a:rPr lang="en-US" smtClean="0"/>
              <a:t>9/24/2024</a:t>
            </a:fld>
            <a:endParaRPr lang="en-US"/>
          </a:p>
        </p:txBody>
      </p:sp>
      <p:sp>
        <p:nvSpPr>
          <p:cNvPr id="5" name="Footer Placeholder 4"/>
          <p:cNvSpPr>
            <a:spLocks noGrp="1"/>
          </p:cNvSpPr>
          <p:nvPr>
            <p:ph type="ftr" sz="quarter" idx="3"/>
          </p:nvPr>
        </p:nvSpPr>
        <p:spPr>
          <a:xfrm>
            <a:off x="2726055" y="9322649"/>
            <a:ext cx="2777490" cy="535517"/>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812155" y="9322649"/>
            <a:ext cx="1851660" cy="535517"/>
          </a:xfrm>
          <a:prstGeom prst="rect">
            <a:avLst/>
          </a:prstGeom>
        </p:spPr>
        <p:txBody>
          <a:bodyPr vert="horz" lIns="91440" tIns="45720" rIns="91440" bIns="45720" rtlCol="0" anchor="ctr"/>
          <a:lstStyle>
            <a:lvl1pPr algn="r">
              <a:defRPr sz="1080">
                <a:solidFill>
                  <a:schemeClr val="tx1">
                    <a:tint val="75000"/>
                  </a:schemeClr>
                </a:solidFill>
              </a:defRPr>
            </a:lvl1pPr>
          </a:lstStyle>
          <a:p>
            <a:fld id="{D6B93059-4BF8-41ED-A843-93DA5E7BB042}" type="slidenum">
              <a:rPr lang="en-US" smtClean="0"/>
              <a:t>‹#›</a:t>
            </a:fld>
            <a:endParaRPr lang="en-US"/>
          </a:p>
        </p:txBody>
      </p:sp>
    </p:spTree>
    <p:extLst>
      <p:ext uri="{BB962C8B-B14F-4D97-AF65-F5344CB8AC3E}">
        <p14:creationId xmlns:p14="http://schemas.microsoft.com/office/powerpoint/2010/main" val="85853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oleObject" Target="../embeddings/oleObject1.bin"/><Relationship Id="rId3" Type="http://schemas.openxmlformats.org/officeDocument/2006/relationships/hyperlink" Target="https://virtualrealtyllc.gofullframe.com/bt/3984_Gift_Blvd.html" TargetMode="External"/><Relationship Id="rId7" Type="http://schemas.openxmlformats.org/officeDocument/2006/relationships/image" Target="../media/image4.jpeg"/><Relationship Id="rId12" Type="http://schemas.openxmlformats.org/officeDocument/2006/relationships/image" Target="../media/image9.png"/><Relationship Id="rId2" Type="http://schemas.openxmlformats.org/officeDocument/2006/relationships/hyperlink" Target="https://video214.com/play/0EmAxUh13ESMDbirU17y2g" TargetMode="Externa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eg"/><Relationship Id="rId10" Type="http://schemas.openxmlformats.org/officeDocument/2006/relationships/image" Target="../media/image7.jpeg"/><Relationship Id="rId4" Type="http://schemas.openxmlformats.org/officeDocument/2006/relationships/image" Target="../media/image1.png"/><Relationship Id="rId9" Type="http://schemas.openxmlformats.org/officeDocument/2006/relationships/image" Target="../media/image6.jpeg"/><Relationship Id="rId1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350" y="11582"/>
            <a:ext cx="8496300" cy="608979"/>
          </a:xfrm>
        </p:spPr>
        <p:txBody>
          <a:bodyPr anchor="ctr">
            <a:noAutofit/>
          </a:bodyPr>
          <a:lstStyle/>
          <a:p>
            <a:r>
              <a:rPr lang="en-US" sz="2200" b="1" dirty="0">
                <a:solidFill>
                  <a:srgbClr val="1E326A"/>
                </a:solidFill>
                <a:latin typeface="Franklin Gothic ATF" panose="020B0503060602040204" pitchFamily="34" charset="0"/>
              </a:rPr>
              <a:t>Explore 3984 Gift Blvd with Private Dock &amp; Stunning Views!</a:t>
            </a:r>
            <a:endParaRPr lang="en-US" sz="2200" b="1" i="1" dirty="0">
              <a:solidFill>
                <a:srgbClr val="1E326A"/>
              </a:solidFill>
              <a:latin typeface="Franklin Gothic ATF" panose="020B0503060602040204" pitchFamily="34" charset="0"/>
            </a:endParaRPr>
          </a:p>
        </p:txBody>
      </p:sp>
      <p:sp>
        <p:nvSpPr>
          <p:cNvPr id="3" name="Subtitle 2"/>
          <p:cNvSpPr>
            <a:spLocks noGrp="1"/>
          </p:cNvSpPr>
          <p:nvPr>
            <p:ph type="subTitle" idx="1"/>
          </p:nvPr>
        </p:nvSpPr>
        <p:spPr>
          <a:xfrm>
            <a:off x="0" y="4715082"/>
            <a:ext cx="8229599" cy="4220566"/>
          </a:xfrm>
        </p:spPr>
        <p:txBody>
          <a:bodyPr anchor="ctr">
            <a:noAutofit/>
          </a:bodyPr>
          <a:lstStyle/>
          <a:p>
            <a:pPr>
              <a:lnSpc>
                <a:spcPct val="100000"/>
              </a:lnSpc>
              <a:spcBef>
                <a:spcPts val="0"/>
              </a:spcBef>
            </a:pPr>
            <a:r>
              <a:rPr lang="en-US" sz="1600" dirty="0">
                <a:solidFill>
                  <a:srgbClr val="19469D"/>
                </a:solidFill>
                <a:latin typeface="Franklin Gothic ATF" panose="020B0503060602040204" pitchFamily="34" charset="0"/>
              </a:rPr>
              <a:t>Experience the ultimate Lowcountry lifestyle in this stunning waterfront home at 3984 Gift Boulevard, Johns Island. Revel in breathtaking marsh and Stono River views from almost every room. This elevated brick home features a private dock with a boat lift—perfect for boating enthusiasts. </a:t>
            </a:r>
          </a:p>
          <a:p>
            <a:pPr>
              <a:lnSpc>
                <a:spcPct val="100000"/>
              </a:lnSpc>
              <a:spcBef>
                <a:spcPts val="0"/>
              </a:spcBef>
            </a:pPr>
            <a:endParaRPr lang="en-US" sz="1600" dirty="0">
              <a:solidFill>
                <a:srgbClr val="19469D"/>
              </a:solidFill>
              <a:latin typeface="Franklin Gothic ATF" panose="020B0503060602040204" pitchFamily="34" charset="0"/>
            </a:endParaRPr>
          </a:p>
          <a:p>
            <a:pPr>
              <a:lnSpc>
                <a:spcPct val="100000"/>
              </a:lnSpc>
              <a:spcBef>
                <a:spcPts val="0"/>
              </a:spcBef>
            </a:pPr>
            <a:r>
              <a:rPr lang="en-US" sz="1600" dirty="0">
                <a:solidFill>
                  <a:srgbClr val="19469D"/>
                </a:solidFill>
                <a:latin typeface="Franklin Gothic ATF" panose="020B0503060602040204" pitchFamily="34" charset="0"/>
              </a:rPr>
              <a:t>Recent upgrades include a new roof, a whole-house generator, and two high-efficiency heat pumps with HEPA filters and UV light sanitizers. The chef's kitchen boasts new KitchenAid appliances, quartz countertops, and a gas stove, making meal prep a delight. </a:t>
            </a:r>
          </a:p>
          <a:p>
            <a:pPr>
              <a:lnSpc>
                <a:spcPct val="100000"/>
              </a:lnSpc>
              <a:spcBef>
                <a:spcPts val="0"/>
              </a:spcBef>
            </a:pPr>
            <a:endParaRPr lang="en-US" sz="1600" dirty="0">
              <a:solidFill>
                <a:srgbClr val="19469D"/>
              </a:solidFill>
              <a:latin typeface="Franklin Gothic ATF" panose="020B0503060602040204" pitchFamily="34" charset="0"/>
            </a:endParaRPr>
          </a:p>
          <a:p>
            <a:pPr>
              <a:lnSpc>
                <a:spcPct val="100000"/>
              </a:lnSpc>
              <a:spcBef>
                <a:spcPts val="0"/>
              </a:spcBef>
            </a:pPr>
            <a:r>
              <a:rPr lang="en-US" sz="1600" dirty="0">
                <a:solidFill>
                  <a:srgbClr val="19469D"/>
                </a:solidFill>
                <a:latin typeface="Franklin Gothic ATF" panose="020B0503060602040204" pitchFamily="34" charset="0"/>
              </a:rPr>
              <a:t>Relax on the newly screened porch or step down to the dock to enjoy the natural beauty. Thoughtful enhancements like new gas lines, stylish landscaping, and rebuilt seawalls make this home truly one-of-a-kind. Don't miss your chance to tour this exceptional waterfront property!</a:t>
            </a:r>
          </a:p>
          <a:p>
            <a:pPr>
              <a:lnSpc>
                <a:spcPct val="100000"/>
              </a:lnSpc>
              <a:spcBef>
                <a:spcPts val="0"/>
              </a:spcBef>
            </a:pPr>
            <a:endParaRPr lang="en-US" sz="1400" dirty="0">
              <a:solidFill>
                <a:srgbClr val="1E326A"/>
              </a:solidFill>
              <a:latin typeface="Franklin Gothic ATF" panose="020B0503060602040204" pitchFamily="34" charset="0"/>
              <a:hlinkClick r:id="rId2"/>
            </a:endParaRPr>
          </a:p>
          <a:p>
            <a:pPr>
              <a:lnSpc>
                <a:spcPct val="100000"/>
              </a:lnSpc>
              <a:spcBef>
                <a:spcPts val="0"/>
              </a:spcBef>
            </a:pPr>
            <a:r>
              <a:rPr lang="en-US" sz="1400" dirty="0">
                <a:solidFill>
                  <a:srgbClr val="1E326A"/>
                </a:solidFill>
                <a:latin typeface="Franklin Gothic ATF" panose="020B0503060602040204" pitchFamily="34" charset="0"/>
                <a:hlinkClick r:id="rId3"/>
              </a:rPr>
              <a:t>Property Website</a:t>
            </a:r>
            <a:r>
              <a:rPr lang="en-US" sz="1400" dirty="0">
                <a:solidFill>
                  <a:srgbClr val="1E326A"/>
                </a:solidFill>
                <a:latin typeface="Franklin Gothic ATF" panose="020B0503060602040204" pitchFamily="34" charset="0"/>
              </a:rPr>
              <a:t> | </a:t>
            </a:r>
            <a:r>
              <a:rPr lang="en-US" sz="1400" dirty="0">
                <a:solidFill>
                  <a:srgbClr val="1E326A"/>
                </a:solidFill>
                <a:latin typeface="Franklin Gothic ATF" panose="020B0503060602040204" pitchFamily="34" charset="0"/>
                <a:hlinkClick r:id="rId2"/>
              </a:rPr>
              <a:t>Video Tour</a:t>
            </a:r>
            <a:r>
              <a:rPr lang="en-US" sz="1400" dirty="0">
                <a:solidFill>
                  <a:srgbClr val="1E326A"/>
                </a:solidFill>
                <a:latin typeface="Franklin Gothic ATF" panose="020B0503060602040204" pitchFamily="34" charset="0"/>
              </a:rPr>
              <a:t> </a:t>
            </a:r>
          </a:p>
        </p:txBody>
      </p:sp>
      <p:sp>
        <p:nvSpPr>
          <p:cNvPr id="15" name="Rectangle 14"/>
          <p:cNvSpPr/>
          <p:nvPr/>
        </p:nvSpPr>
        <p:spPr>
          <a:xfrm>
            <a:off x="1858429" y="3414509"/>
            <a:ext cx="4512742" cy="1231106"/>
          </a:xfrm>
          <a:prstGeom prst="rect">
            <a:avLst/>
          </a:prstGeom>
        </p:spPr>
        <p:txBody>
          <a:bodyPr wrap="square">
            <a:spAutoFit/>
          </a:bodyPr>
          <a:lstStyle/>
          <a:p>
            <a:pPr algn="ctr"/>
            <a:r>
              <a:rPr lang="pl-PL" sz="2000" b="1" dirty="0">
                <a:solidFill>
                  <a:srgbClr val="F5831F"/>
                </a:solidFill>
                <a:latin typeface="Franklin Gothic ATF" panose="020B0503060602040204" pitchFamily="34" charset="0"/>
              </a:rPr>
              <a:t>3984 Gift Boulevard</a:t>
            </a:r>
          </a:p>
          <a:p>
            <a:pPr algn="ctr"/>
            <a:r>
              <a:rPr lang="en-US" dirty="0">
                <a:solidFill>
                  <a:srgbClr val="F5831F"/>
                </a:solidFill>
                <a:latin typeface="Franklin Gothic ATF" panose="020B0503060602040204" pitchFamily="34" charset="0"/>
              </a:rPr>
              <a:t>Gift Plantation</a:t>
            </a:r>
          </a:p>
          <a:p>
            <a:pPr algn="ctr"/>
            <a:r>
              <a:rPr lang="en-US" dirty="0">
                <a:solidFill>
                  <a:srgbClr val="F5831F"/>
                </a:solidFill>
                <a:latin typeface="Franklin Gothic ATF" panose="020B0503060602040204" pitchFamily="34" charset="0"/>
              </a:rPr>
              <a:t>Johns Island, SC 29455</a:t>
            </a:r>
          </a:p>
          <a:p>
            <a:pPr algn="ctr"/>
            <a:r>
              <a:rPr lang="en-US" dirty="0">
                <a:solidFill>
                  <a:srgbClr val="F5831F"/>
                </a:solidFill>
                <a:latin typeface="Franklin Gothic ATF" panose="020B0503060602040204" pitchFamily="34" charset="0"/>
              </a:rPr>
              <a:t>MLS# 24009938 | $1,990,000</a:t>
            </a:r>
          </a:p>
        </p:txBody>
      </p:sp>
      <p:sp>
        <p:nvSpPr>
          <p:cNvPr id="24" name="Rectangle 23">
            <a:extLst>
              <a:ext uri="{FF2B5EF4-FFF2-40B4-BE49-F238E27FC236}">
                <a16:creationId xmlns:a16="http://schemas.microsoft.com/office/drawing/2014/main" id="{319B1B8F-DCEE-4128-BB88-7F5689692D63}"/>
              </a:ext>
            </a:extLst>
          </p:cNvPr>
          <p:cNvSpPr/>
          <p:nvPr/>
        </p:nvSpPr>
        <p:spPr>
          <a:xfrm>
            <a:off x="228600" y="8936245"/>
            <a:ext cx="7772400" cy="1107996"/>
          </a:xfrm>
          <a:prstGeom prst="rect">
            <a:avLst/>
          </a:prstGeom>
        </p:spPr>
        <p:txBody>
          <a:bodyPr wrap="square">
            <a:spAutoFit/>
          </a:bodyPr>
          <a:lstStyle/>
          <a:p>
            <a:pPr algn="ctr"/>
            <a:r>
              <a:rPr lang="en-US" b="1" dirty="0">
                <a:latin typeface="Franklin Gothic ATF" panose="020B0503060602040204" pitchFamily="34" charset="0"/>
              </a:rPr>
              <a:t>Ellen O'Neil</a:t>
            </a:r>
          </a:p>
          <a:p>
            <a:pPr algn="ctr"/>
            <a:r>
              <a:rPr lang="en-US" sz="1200" dirty="0">
                <a:latin typeface="Franklin Gothic ATF" panose="020B0503060602040204" pitchFamily="34" charset="0"/>
              </a:rPr>
              <a:t>Broker/Owner, ABR, e-PRO, CNE</a:t>
            </a:r>
          </a:p>
          <a:p>
            <a:pPr algn="ctr"/>
            <a:r>
              <a:rPr lang="en-US" sz="1200" dirty="0">
                <a:latin typeface="Franklin Gothic ATF" panose="020B0503060602040204" pitchFamily="34" charset="0"/>
              </a:rPr>
              <a:t>Charleston Realtor of Distinction</a:t>
            </a:r>
          </a:p>
          <a:p>
            <a:pPr algn="ctr"/>
            <a:r>
              <a:rPr lang="en-US" sz="1200" dirty="0">
                <a:latin typeface="Franklin Gothic ATF" panose="020B0503060602040204" pitchFamily="34" charset="0"/>
              </a:rPr>
              <a:t>843-300-8530</a:t>
            </a:r>
          </a:p>
          <a:p>
            <a:pPr algn="ctr"/>
            <a:r>
              <a:rPr lang="en-US" sz="1200" dirty="0">
                <a:latin typeface="Franklin Gothic ATF" panose="020B0503060602040204" pitchFamily="34" charset="0"/>
              </a:rPr>
              <a:t>www.EllenONeilProperties.com</a:t>
            </a:r>
            <a:endParaRPr lang="en-US" dirty="0">
              <a:latin typeface="Franklin Gothic ATF" panose="020B0503060602040204" pitchFamily="34" charset="0"/>
            </a:endParaRPr>
          </a:p>
        </p:txBody>
      </p:sp>
      <p:pic>
        <p:nvPicPr>
          <p:cNvPr id="26" name="Picture 25">
            <a:extLst>
              <a:ext uri="{FF2B5EF4-FFF2-40B4-BE49-F238E27FC236}">
                <a16:creationId xmlns:a16="http://schemas.microsoft.com/office/drawing/2014/main" id="{A00855F7-5DD9-4E0A-A245-FD11596518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6460" y="9170203"/>
            <a:ext cx="1352702" cy="640080"/>
          </a:xfrm>
          <a:prstGeom prst="rect">
            <a:avLst/>
          </a:prstGeom>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rcRect/>
          <a:stretch/>
        </p:blipFill>
        <p:spPr>
          <a:xfrm>
            <a:off x="2275368" y="648179"/>
            <a:ext cx="3678865" cy="2757998"/>
          </a:xfrm>
          <a:prstGeom prst="rect">
            <a:avLst/>
          </a:prstGeom>
        </p:spPr>
      </p:pic>
      <p:pic>
        <p:nvPicPr>
          <p:cNvPr id="21" name="Picture 20">
            <a:hlinkClick r:id="rId2"/>
            <a:extLst>
              <a:ext uri="{FF2B5EF4-FFF2-40B4-BE49-F238E27FC236}">
                <a16:creationId xmlns:a16="http://schemas.microsoft.com/office/drawing/2014/main" id="{AA0C36E2-B6DF-4D7E-91C2-7AE193A5097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69849" y="3621487"/>
            <a:ext cx="1024128" cy="1024128"/>
          </a:xfrm>
          <a:prstGeom prst="rect">
            <a:avLst/>
          </a:prstGeom>
          <a:ln>
            <a:noFill/>
          </a:ln>
          <a:effectLst/>
        </p:spPr>
      </p:pic>
      <p:pic>
        <p:nvPicPr>
          <p:cNvPr id="12" name="Picture 11">
            <a:extLst>
              <a:ext uri="{FF2B5EF4-FFF2-40B4-BE49-F238E27FC236}">
                <a16:creationId xmlns:a16="http://schemas.microsoft.com/office/drawing/2014/main" id="{4747DAF0-BD60-4503-B8E6-9C16CD335B90}"/>
              </a:ext>
            </a:extLst>
          </p:cNvPr>
          <p:cNvPicPr>
            <a:picLocks/>
          </p:cNvPicPr>
          <p:nvPr/>
        </p:nvPicPr>
        <p:blipFill>
          <a:blip r:embed="rId7">
            <a:extLst>
              <a:ext uri="{28A0092B-C50C-407E-A947-70E740481C1C}">
                <a14:useLocalDpi xmlns:a14="http://schemas.microsoft.com/office/drawing/2010/main" val="0"/>
              </a:ext>
            </a:extLst>
          </a:blip>
          <a:srcRect/>
          <a:stretch/>
        </p:blipFill>
        <p:spPr>
          <a:xfrm>
            <a:off x="324809" y="2308897"/>
            <a:ext cx="1645757" cy="1097280"/>
          </a:xfrm>
          <a:prstGeom prst="rect">
            <a:avLst/>
          </a:prstGeom>
          <a:ln>
            <a:noFill/>
          </a:ln>
          <a:effectLst/>
        </p:spPr>
      </p:pic>
      <p:pic>
        <p:nvPicPr>
          <p:cNvPr id="18" name="Picture 17">
            <a:extLst>
              <a:ext uri="{FF2B5EF4-FFF2-40B4-BE49-F238E27FC236}">
                <a16:creationId xmlns:a16="http://schemas.microsoft.com/office/drawing/2014/main" id="{CF70C3F9-2C80-72F7-130C-554550DD6653}"/>
              </a:ext>
            </a:extLst>
          </p:cNvPr>
          <p:cNvPicPr>
            <a:picLocks/>
          </p:cNvPicPr>
          <p:nvPr/>
        </p:nvPicPr>
        <p:blipFill>
          <a:blip r:embed="rId8">
            <a:extLst>
              <a:ext uri="{28A0092B-C50C-407E-A947-70E740481C1C}">
                <a14:useLocalDpi xmlns:a14="http://schemas.microsoft.com/office/drawing/2010/main" val="0"/>
              </a:ext>
            </a:extLst>
          </a:blip>
          <a:srcRect/>
          <a:stretch/>
        </p:blipFill>
        <p:spPr>
          <a:xfrm>
            <a:off x="324727" y="656313"/>
            <a:ext cx="1645920" cy="1079862"/>
          </a:xfrm>
          <a:prstGeom prst="rect">
            <a:avLst/>
          </a:prstGeom>
          <a:ln>
            <a:noFill/>
          </a:ln>
          <a:effectLst/>
        </p:spPr>
      </p:pic>
      <p:pic>
        <p:nvPicPr>
          <p:cNvPr id="4" name="Picture 3">
            <a:extLst>
              <a:ext uri="{FF2B5EF4-FFF2-40B4-BE49-F238E27FC236}">
                <a16:creationId xmlns:a16="http://schemas.microsoft.com/office/drawing/2014/main" id="{503E7039-F2FE-5100-EFC7-27B34ABE0AD3}"/>
              </a:ext>
            </a:extLst>
          </p:cNvPr>
          <p:cNvPicPr>
            <a:picLocks/>
          </p:cNvPicPr>
          <p:nvPr/>
        </p:nvPicPr>
        <p:blipFill>
          <a:blip r:embed="rId9">
            <a:extLst>
              <a:ext uri="{28A0092B-C50C-407E-A947-70E740481C1C}">
                <a14:useLocalDpi xmlns:a14="http://schemas.microsoft.com/office/drawing/2010/main" val="0"/>
              </a:ext>
            </a:extLst>
          </a:blip>
          <a:srcRect/>
          <a:stretch/>
        </p:blipFill>
        <p:spPr>
          <a:xfrm>
            <a:off x="6259118" y="647604"/>
            <a:ext cx="1645590" cy="1097280"/>
          </a:xfrm>
          <a:prstGeom prst="rect">
            <a:avLst/>
          </a:prstGeom>
          <a:ln>
            <a:noFill/>
          </a:ln>
          <a:effectLst/>
        </p:spPr>
      </p:pic>
      <p:pic>
        <p:nvPicPr>
          <p:cNvPr id="6" name="Picture 5">
            <a:extLst>
              <a:ext uri="{FF2B5EF4-FFF2-40B4-BE49-F238E27FC236}">
                <a16:creationId xmlns:a16="http://schemas.microsoft.com/office/drawing/2014/main" id="{FA46EE7E-58C9-24AC-DAA7-6043514F54EC}"/>
              </a:ext>
            </a:extLst>
          </p:cNvPr>
          <p:cNvPicPr>
            <a:picLocks/>
          </p:cNvPicPr>
          <p:nvPr/>
        </p:nvPicPr>
        <p:blipFill>
          <a:blip r:embed="rId10">
            <a:extLst>
              <a:ext uri="{28A0092B-C50C-407E-A947-70E740481C1C}">
                <a14:useLocalDpi xmlns:a14="http://schemas.microsoft.com/office/drawing/2010/main" val="0"/>
              </a:ext>
            </a:extLst>
          </a:blip>
          <a:srcRect/>
          <a:stretch/>
        </p:blipFill>
        <p:spPr>
          <a:xfrm>
            <a:off x="6259118" y="2308897"/>
            <a:ext cx="1645590" cy="1097280"/>
          </a:xfrm>
          <a:prstGeom prst="rect">
            <a:avLst/>
          </a:prstGeom>
          <a:ln>
            <a:noFill/>
          </a:ln>
          <a:effectLst/>
        </p:spPr>
      </p:pic>
      <p:pic>
        <p:nvPicPr>
          <p:cNvPr id="1026" name="Picture 2" descr="Company Logo">
            <a:extLst>
              <a:ext uri="{FF2B5EF4-FFF2-40B4-BE49-F238E27FC236}">
                <a16:creationId xmlns:a16="http://schemas.microsoft.com/office/drawing/2014/main" id="{26CF06C8-84EC-DAA5-7913-EE361CEB8B82}"/>
              </a:ext>
            </a:extLst>
          </p:cNvPr>
          <p:cNvPicPr>
            <a:picLocks noChangeAspect="1" noChangeArrowheads="1"/>
          </p:cNvPicPr>
          <p:nvPr/>
        </p:nvPicPr>
        <p:blipFill>
          <a:blip r:embed="rId11">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a:off x="290438" y="9170203"/>
            <a:ext cx="1406528" cy="6400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7454892-5DFC-CD4D-F677-6F96DD608AA6}"/>
              </a:ext>
            </a:extLst>
          </p:cNvPr>
          <p:cNvSpPr/>
          <p:nvPr/>
        </p:nvSpPr>
        <p:spPr>
          <a:xfrm>
            <a:off x="6251688" y="3455949"/>
            <a:ext cx="1660451" cy="261610"/>
          </a:xfrm>
          <a:prstGeom prst="rect">
            <a:avLst/>
          </a:prstGeom>
        </p:spPr>
        <p:txBody>
          <a:bodyPr wrap="square">
            <a:spAutoFit/>
          </a:bodyPr>
          <a:lstStyle/>
          <a:p>
            <a:pPr algn="ctr"/>
            <a:r>
              <a:rPr lang="en-US" sz="1050" i="1" dirty="0">
                <a:latin typeface="Franklin Gothic ATF" panose="020B0503060602040204" pitchFamily="34" charset="0"/>
              </a:rPr>
              <a:t>Video Tour</a:t>
            </a:r>
          </a:p>
        </p:txBody>
      </p:sp>
      <p:pic>
        <p:nvPicPr>
          <p:cNvPr id="9" name="Picture 8">
            <a:hlinkClick r:id="rId3"/>
            <a:extLst>
              <a:ext uri="{FF2B5EF4-FFF2-40B4-BE49-F238E27FC236}">
                <a16:creationId xmlns:a16="http://schemas.microsoft.com/office/drawing/2014/main" id="{D7C4D0D9-AEE8-6E1E-7021-06E8A04EB28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35623" y="3621487"/>
            <a:ext cx="1024128" cy="1024128"/>
          </a:xfrm>
          <a:prstGeom prst="rect">
            <a:avLst/>
          </a:prstGeom>
          <a:ln>
            <a:noFill/>
          </a:ln>
          <a:effectLst/>
        </p:spPr>
      </p:pic>
      <p:sp>
        <p:nvSpPr>
          <p:cNvPr id="10" name="Rectangle 9">
            <a:extLst>
              <a:ext uri="{FF2B5EF4-FFF2-40B4-BE49-F238E27FC236}">
                <a16:creationId xmlns:a16="http://schemas.microsoft.com/office/drawing/2014/main" id="{624BEC40-6AB2-6ACD-796A-D1BB692F85AA}"/>
              </a:ext>
            </a:extLst>
          </p:cNvPr>
          <p:cNvSpPr/>
          <p:nvPr/>
        </p:nvSpPr>
        <p:spPr>
          <a:xfrm>
            <a:off x="317462" y="3455949"/>
            <a:ext cx="1660451" cy="261610"/>
          </a:xfrm>
          <a:prstGeom prst="rect">
            <a:avLst/>
          </a:prstGeom>
        </p:spPr>
        <p:txBody>
          <a:bodyPr wrap="square">
            <a:spAutoFit/>
          </a:bodyPr>
          <a:lstStyle/>
          <a:p>
            <a:pPr algn="ctr"/>
            <a:r>
              <a:rPr lang="en-US" sz="1050" i="1" dirty="0">
                <a:latin typeface="Franklin Gothic ATF" panose="020B0503060602040204" pitchFamily="34" charset="0"/>
              </a:rPr>
              <a:t>Property Website</a:t>
            </a:r>
          </a:p>
        </p:txBody>
      </p:sp>
      <p:graphicFrame>
        <p:nvGraphicFramePr>
          <p:cNvPr id="7" name="Object 6">
            <a:extLst>
              <a:ext uri="{FF2B5EF4-FFF2-40B4-BE49-F238E27FC236}">
                <a16:creationId xmlns:a16="http://schemas.microsoft.com/office/drawing/2014/main" id="{AFDF961F-A807-65A2-66C6-4A05C8ACA4EC}"/>
              </a:ext>
            </a:extLst>
          </p:cNvPr>
          <p:cNvGraphicFramePr>
            <a:graphicFrameLocks noChangeAspect="1"/>
          </p:cNvGraphicFramePr>
          <p:nvPr>
            <p:extLst>
              <p:ext uri="{D42A27DB-BD31-4B8C-83A1-F6EECF244321}">
                <p14:modId xmlns:p14="http://schemas.microsoft.com/office/powerpoint/2010/main" val="441076884"/>
              </p:ext>
            </p:extLst>
          </p:nvPr>
        </p:nvGraphicFramePr>
        <p:xfrm>
          <a:off x="290438" y="9169758"/>
          <a:ext cx="1408176" cy="640525"/>
        </p:xfrm>
        <a:graphic>
          <a:graphicData uri="http://schemas.openxmlformats.org/presentationml/2006/ole">
            <mc:AlternateContent xmlns:mc="http://schemas.openxmlformats.org/markup-compatibility/2006">
              <mc:Choice xmlns:v="urn:schemas-microsoft-com:vml" Requires="v">
                <p:oleObj r:id="rId13" imgW="8645628" imgH="3932026" progId="">
                  <p:embed/>
                </p:oleObj>
              </mc:Choice>
              <mc:Fallback>
                <p:oleObj r:id="rId13" imgW="8645628" imgH="3932026" progId="">
                  <p:embed/>
                  <p:pic>
                    <p:nvPicPr>
                      <p:cNvPr id="0" name=""/>
                      <p:cNvPicPr/>
                      <p:nvPr/>
                    </p:nvPicPr>
                    <p:blipFill>
                      <a:blip r:embed="rId14"/>
                      <a:stretch>
                        <a:fillRect/>
                      </a:stretch>
                    </p:blipFill>
                    <p:spPr>
                      <a:xfrm>
                        <a:off x="290438" y="9169758"/>
                        <a:ext cx="1408176" cy="640525"/>
                      </a:xfrm>
                      <a:prstGeom prst="rect">
                        <a:avLst/>
                      </a:prstGeom>
                    </p:spPr>
                  </p:pic>
                </p:oleObj>
              </mc:Fallback>
            </mc:AlternateContent>
          </a:graphicData>
        </a:graphic>
      </p:graphicFrame>
    </p:spTree>
    <p:extLst>
      <p:ext uri="{BB962C8B-B14F-4D97-AF65-F5344CB8AC3E}">
        <p14:creationId xmlns:p14="http://schemas.microsoft.com/office/powerpoint/2010/main" val="40030595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1936</TotalTime>
  <Words>200</Words>
  <Application>Microsoft Office PowerPoint</Application>
  <PresentationFormat>Custom</PresentationFormat>
  <Paragraphs>19</Paragraphs>
  <Slides>1</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0</vt:i4>
      </vt:variant>
      <vt:variant>
        <vt:lpstr>Slide Titles</vt:lpstr>
      </vt:variant>
      <vt:variant>
        <vt:i4>1</vt:i4>
      </vt:variant>
    </vt:vector>
  </HeadingPairs>
  <TitlesOfParts>
    <vt:vector size="6" baseType="lpstr">
      <vt:lpstr>Arial</vt:lpstr>
      <vt:lpstr>Calibri</vt:lpstr>
      <vt:lpstr>Calibri Light</vt:lpstr>
      <vt:lpstr>Franklin Gothic ATF</vt:lpstr>
      <vt:lpstr>Office Theme</vt:lpstr>
      <vt:lpstr>Explore 3984 Gift Blvd with Private Dock &amp; Stunning Views!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Don’t Peek…</dc:title>
  <dc:creator>A. Thomas Price</dc:creator>
  <cp:lastModifiedBy>A. Thomas Price</cp:lastModifiedBy>
  <cp:revision>108</cp:revision>
  <dcterms:created xsi:type="dcterms:W3CDTF">2016-07-16T19:46:25Z</dcterms:created>
  <dcterms:modified xsi:type="dcterms:W3CDTF">2024-09-24T13:22:38Z</dcterms:modified>
</cp:coreProperties>
</file>