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69D"/>
    <a:srgbClr val="19479E"/>
    <a:srgbClr val="F5831F"/>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55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11/11/2024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hyperlink" Target="https://virtualrealtyllc.gofullframe.com/bt/3984_Gift_Blvd.html" TargetMode="External"/><Relationship Id="rId7" Type="http://schemas.openxmlformats.org/officeDocument/2006/relationships/image" Target="../media/image3.jpg"/><Relationship Id="rId12" Type="http://schemas.openxmlformats.org/officeDocument/2006/relationships/image" Target="../media/image8.png"/><Relationship Id="rId2" Type="http://schemas.openxmlformats.org/officeDocument/2006/relationships/hyperlink" Target="https://video214.com/play/0EmAxUh13ESMDbirU17y2g" TargetMode="Externa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hyperlink" Target="https://vimeo.com/1012837130/51ccfc91c6?share=copy" TargetMode="External"/><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600" cy="608979"/>
          </a:xfrm>
        </p:spPr>
        <p:txBody>
          <a:bodyPr anchor="ctr">
            <a:noAutofit/>
          </a:bodyPr>
          <a:lstStyle/>
          <a:p>
            <a:r>
              <a:rPr lang="en-US" sz="2100" b="1" dirty="0">
                <a:solidFill>
                  <a:srgbClr val="1E326A"/>
                </a:solidFill>
                <a:latin typeface="Franklin Gothic ATF" panose="020B0503060602040204" pitchFamily="34" charset="0"/>
              </a:rPr>
              <a:t>Explore 3984 Gift Blvd with Private Dock &amp; Stunning Views!</a:t>
            </a:r>
            <a:endParaRPr lang="en-US" sz="2100" b="1" i="1" dirty="0">
              <a:solidFill>
                <a:srgbClr val="1E326A"/>
              </a:solidFill>
              <a:latin typeface="Franklin Gothic ATF" panose="020B0503060602040204" pitchFamily="34" charset="0"/>
            </a:endParaRPr>
          </a:p>
        </p:txBody>
      </p:sp>
      <p:sp>
        <p:nvSpPr>
          <p:cNvPr id="3" name="Subtitle 2"/>
          <p:cNvSpPr>
            <a:spLocks noGrp="1"/>
          </p:cNvSpPr>
          <p:nvPr>
            <p:ph type="subTitle" idx="1"/>
          </p:nvPr>
        </p:nvSpPr>
        <p:spPr>
          <a:xfrm>
            <a:off x="0" y="4715082"/>
            <a:ext cx="8229599" cy="4220566"/>
          </a:xfrm>
        </p:spPr>
        <p:txBody>
          <a:bodyPr anchor="ctr">
            <a:noAutofit/>
          </a:bodyPr>
          <a:lstStyle/>
          <a:p>
            <a:pPr>
              <a:lnSpc>
                <a:spcPct val="100000"/>
              </a:lnSpc>
              <a:spcBef>
                <a:spcPts val="0"/>
              </a:spcBef>
            </a:pPr>
            <a:r>
              <a:rPr lang="en-US" sz="1600" dirty="0">
                <a:solidFill>
                  <a:srgbClr val="19469D"/>
                </a:solidFill>
                <a:latin typeface="Franklin Gothic ATF" panose="020B0503060602040204" pitchFamily="34" charset="0"/>
              </a:rPr>
              <a:t>Experience the ultimate Lowcountry lifestyle in this stunning waterfront home at 3984 Gift Boulevard, Johns Island. Revel in breathtaking marsh and Stono River views from almost every room. This elevated brick home features a private dock with a boat lift—perfect for boating enthusiasts. </a:t>
            </a:r>
          </a:p>
          <a:p>
            <a:pPr>
              <a:lnSpc>
                <a:spcPct val="100000"/>
              </a:lnSpc>
              <a:spcBef>
                <a:spcPts val="0"/>
              </a:spcBef>
            </a:pPr>
            <a:endParaRPr lang="en-US" sz="1600" dirty="0">
              <a:solidFill>
                <a:srgbClr val="19469D"/>
              </a:solidFill>
              <a:latin typeface="Franklin Gothic ATF" panose="020B0503060602040204" pitchFamily="34" charset="0"/>
            </a:endParaRPr>
          </a:p>
          <a:p>
            <a:pPr>
              <a:lnSpc>
                <a:spcPct val="100000"/>
              </a:lnSpc>
              <a:spcBef>
                <a:spcPts val="0"/>
              </a:spcBef>
            </a:pPr>
            <a:r>
              <a:rPr lang="en-US" sz="1600" dirty="0">
                <a:solidFill>
                  <a:srgbClr val="19469D"/>
                </a:solidFill>
                <a:latin typeface="Franklin Gothic ATF" panose="020B0503060602040204" pitchFamily="34" charset="0"/>
              </a:rPr>
              <a:t>Recent upgrades include a new roof, a whole-house generator, and two high-efficiency heat pumps with HEPA filters and UV light sanitizers. The chef's kitchen boasts new KitchenAid appliances, quartz countertops, and a gas stove, making meal prep a delight. Relax on the newly screened porch or step down to the dock to enjoy the natural beauty. </a:t>
            </a:r>
          </a:p>
          <a:p>
            <a:pPr>
              <a:lnSpc>
                <a:spcPct val="100000"/>
              </a:lnSpc>
              <a:spcBef>
                <a:spcPts val="0"/>
              </a:spcBef>
            </a:pPr>
            <a:endParaRPr lang="en-US" sz="1600" dirty="0">
              <a:solidFill>
                <a:srgbClr val="19469D"/>
              </a:solidFill>
              <a:latin typeface="Franklin Gothic ATF" panose="020B0503060602040204" pitchFamily="34" charset="0"/>
            </a:endParaRPr>
          </a:p>
          <a:p>
            <a:pPr>
              <a:lnSpc>
                <a:spcPct val="100000"/>
              </a:lnSpc>
              <a:spcBef>
                <a:spcPts val="0"/>
              </a:spcBef>
            </a:pPr>
            <a:r>
              <a:rPr lang="en-US" sz="1600" dirty="0">
                <a:solidFill>
                  <a:srgbClr val="19469D"/>
                </a:solidFill>
                <a:latin typeface="Franklin Gothic ATF" panose="020B0503060602040204" pitchFamily="34" charset="0"/>
              </a:rPr>
              <a:t>Thoughtful enhancements like new gas lines, stylish landscaping, and rebuilt seawalls make this home truly one-of-a-kind. Don't miss your chance to tour this exceptional waterfront property!</a:t>
            </a:r>
          </a:p>
          <a:p>
            <a:pPr>
              <a:lnSpc>
                <a:spcPct val="100000"/>
              </a:lnSpc>
              <a:spcBef>
                <a:spcPts val="0"/>
              </a:spcBef>
            </a:pPr>
            <a:endParaRPr lang="en-US" sz="1400" dirty="0">
              <a:solidFill>
                <a:srgbClr val="1E326A"/>
              </a:solidFill>
              <a:latin typeface="Franklin Gothic ATF" panose="020B0503060602040204" pitchFamily="34" charset="0"/>
              <a:hlinkClick r:id="rId2"/>
            </a:endParaRPr>
          </a:p>
          <a:p>
            <a:pPr>
              <a:lnSpc>
                <a:spcPct val="100000"/>
              </a:lnSpc>
              <a:spcBef>
                <a:spcPts val="0"/>
              </a:spcBef>
            </a:pPr>
            <a:r>
              <a:rPr lang="en-US" sz="1400" dirty="0">
                <a:solidFill>
                  <a:srgbClr val="1E326A"/>
                </a:solidFill>
                <a:latin typeface="Franklin Gothic ATF" panose="020B0503060602040204" pitchFamily="34" charset="0"/>
                <a:hlinkClick r:id="rId3"/>
              </a:rPr>
              <a:t>Property Website</a:t>
            </a:r>
            <a:r>
              <a:rPr lang="en-US" sz="1400" dirty="0">
                <a:solidFill>
                  <a:srgbClr val="1E326A"/>
                </a:solidFill>
                <a:latin typeface="Franklin Gothic ATF" panose="020B0503060602040204" pitchFamily="34" charset="0"/>
              </a:rPr>
              <a:t> | </a:t>
            </a:r>
            <a:r>
              <a:rPr lang="en-US" sz="1400" dirty="0">
                <a:solidFill>
                  <a:srgbClr val="1E326A"/>
                </a:solidFill>
                <a:latin typeface="Franklin Gothic ATF" panose="020B0503060602040204" pitchFamily="34" charset="0"/>
                <a:hlinkClick r:id="rId4"/>
              </a:rPr>
              <a:t>Video Tour</a:t>
            </a:r>
            <a:r>
              <a:rPr lang="en-US" sz="1400" dirty="0">
                <a:solidFill>
                  <a:srgbClr val="1E326A"/>
                </a:solidFill>
                <a:latin typeface="Franklin Gothic ATF" panose="020B0503060602040204" pitchFamily="34" charset="0"/>
              </a:rPr>
              <a:t> </a:t>
            </a:r>
          </a:p>
        </p:txBody>
      </p:sp>
      <p:sp>
        <p:nvSpPr>
          <p:cNvPr id="15" name="Rectangle 14"/>
          <p:cNvSpPr/>
          <p:nvPr/>
        </p:nvSpPr>
        <p:spPr>
          <a:xfrm>
            <a:off x="1858429" y="3414509"/>
            <a:ext cx="4512742" cy="1231106"/>
          </a:xfrm>
          <a:prstGeom prst="rect">
            <a:avLst/>
          </a:prstGeom>
        </p:spPr>
        <p:txBody>
          <a:bodyPr wrap="square">
            <a:spAutoFit/>
          </a:bodyPr>
          <a:lstStyle/>
          <a:p>
            <a:pPr algn="ctr"/>
            <a:r>
              <a:rPr lang="pl-PL" sz="2000" b="1" dirty="0">
                <a:solidFill>
                  <a:srgbClr val="F5831F"/>
                </a:solidFill>
                <a:latin typeface="Franklin Gothic ATF" panose="020B0503060602040204" pitchFamily="34" charset="0"/>
              </a:rPr>
              <a:t>3984 Gift Boulevard</a:t>
            </a:r>
          </a:p>
          <a:p>
            <a:pPr algn="ctr"/>
            <a:r>
              <a:rPr lang="en-US" dirty="0">
                <a:solidFill>
                  <a:srgbClr val="F5831F"/>
                </a:solidFill>
                <a:latin typeface="Franklin Gothic ATF" panose="020B0503060602040204" pitchFamily="34" charset="0"/>
              </a:rPr>
              <a:t>Gift Plantation</a:t>
            </a:r>
          </a:p>
          <a:p>
            <a:pPr algn="ctr"/>
            <a:r>
              <a:rPr lang="en-US" dirty="0">
                <a:solidFill>
                  <a:srgbClr val="F5831F"/>
                </a:solidFill>
                <a:latin typeface="Franklin Gothic ATF" panose="020B0503060602040204" pitchFamily="34" charset="0"/>
              </a:rPr>
              <a:t>Johns Island, SC 29455</a:t>
            </a:r>
          </a:p>
          <a:p>
            <a:pPr algn="ctr"/>
            <a:r>
              <a:rPr lang="en-US" dirty="0">
                <a:solidFill>
                  <a:srgbClr val="F5831F"/>
                </a:solidFill>
                <a:latin typeface="Franklin Gothic ATF" panose="020B0503060602040204" pitchFamily="34" charset="0"/>
              </a:rPr>
              <a:t>MLS# 24009938 | $1,890,000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2229158" y="647604"/>
            <a:ext cx="3771284" cy="2514189"/>
          </a:xfrm>
          <a:prstGeom prst="rect">
            <a:avLst/>
          </a:prstGeom>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326054" y="2064513"/>
            <a:ext cx="1645920" cy="1097280"/>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25599" y="647604"/>
            <a:ext cx="1645920" cy="1097280"/>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261442" y="647604"/>
            <a:ext cx="1645920" cy="1097280"/>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259118" y="2064513"/>
            <a:ext cx="1645920" cy="1097280"/>
          </a:xfrm>
          <a:prstGeom prst="rect">
            <a:avLst/>
          </a:prstGeom>
          <a:ln>
            <a:noFill/>
          </a:ln>
          <a:effectLst/>
        </p:spPr>
      </p:pic>
      <p:pic>
        <p:nvPicPr>
          <p:cNvPr id="1026" name="Picture 2">
            <a:extLst>
              <a:ext uri="{FF2B5EF4-FFF2-40B4-BE49-F238E27FC236}">
                <a16:creationId xmlns:a16="http://schemas.microsoft.com/office/drawing/2014/main" id="{26CF06C8-84EC-DAA5-7913-EE361CEB8B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90438" y="9170203"/>
            <a:ext cx="1406527"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6980019-4F8D-5CA9-8EE2-FFA136D9DDB5}"/>
              </a:ext>
            </a:extLst>
          </p:cNvPr>
          <p:cNvGrpSpPr/>
          <p:nvPr/>
        </p:nvGrpSpPr>
        <p:grpSpPr>
          <a:xfrm>
            <a:off x="6259118" y="3470276"/>
            <a:ext cx="1653021" cy="1119572"/>
            <a:chOff x="6259118" y="3575815"/>
            <a:chExt cx="1653021" cy="1119572"/>
          </a:xfrm>
        </p:grpSpPr>
        <p:pic>
          <p:nvPicPr>
            <p:cNvPr id="21" name="Picture 20">
              <a:hlinkClick r:id="rId2"/>
              <a:extLst>
                <a:ext uri="{FF2B5EF4-FFF2-40B4-BE49-F238E27FC236}">
                  <a16:creationId xmlns:a16="http://schemas.microsoft.com/office/drawing/2014/main" id="{AA0C36E2-B6DF-4D7E-91C2-7AE193A5097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132706" y="3923385"/>
              <a:ext cx="772002" cy="772002"/>
            </a:xfrm>
            <a:prstGeom prst="rect">
              <a:avLst/>
            </a:prstGeom>
            <a:ln>
              <a:noFill/>
            </a:ln>
            <a:effectLst/>
          </p:spPr>
        </p:pic>
        <p:sp>
          <p:nvSpPr>
            <p:cNvPr id="5" name="Rectangle 4">
              <a:extLst>
                <a:ext uri="{FF2B5EF4-FFF2-40B4-BE49-F238E27FC236}">
                  <a16:creationId xmlns:a16="http://schemas.microsoft.com/office/drawing/2014/main" id="{E7454892-5DFC-CD4D-F677-6F96DD608AA6}"/>
                </a:ext>
              </a:extLst>
            </p:cNvPr>
            <p:cNvSpPr/>
            <p:nvPr/>
          </p:nvSpPr>
          <p:spPr>
            <a:xfrm>
              <a:off x="7132706" y="3575815"/>
              <a:ext cx="779433" cy="415498"/>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9" name="Picture 8">
              <a:hlinkClick r:id="rId3"/>
              <a:extLst>
                <a:ext uri="{FF2B5EF4-FFF2-40B4-BE49-F238E27FC236}">
                  <a16:creationId xmlns:a16="http://schemas.microsoft.com/office/drawing/2014/main" id="{D7C4D0D9-AEE8-6E1E-7021-06E8A04EB28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259119" y="3923385"/>
              <a:ext cx="772002" cy="772002"/>
            </a:xfrm>
            <a:prstGeom prst="rect">
              <a:avLst/>
            </a:prstGeom>
            <a:ln>
              <a:noFill/>
            </a:ln>
            <a:effectLst/>
          </p:spPr>
        </p:pic>
        <p:sp>
          <p:nvSpPr>
            <p:cNvPr id="10" name="Rectangle 9">
              <a:extLst>
                <a:ext uri="{FF2B5EF4-FFF2-40B4-BE49-F238E27FC236}">
                  <a16:creationId xmlns:a16="http://schemas.microsoft.com/office/drawing/2014/main" id="{624BEC40-6AB2-6ACD-796A-D1BB692F85AA}"/>
                </a:ext>
              </a:extLst>
            </p:cNvPr>
            <p:cNvSpPr/>
            <p:nvPr/>
          </p:nvSpPr>
          <p:spPr>
            <a:xfrm>
              <a:off x="6259118" y="3575815"/>
              <a:ext cx="772002" cy="415498"/>
            </a:xfrm>
            <a:prstGeom prst="rect">
              <a:avLst/>
            </a:prstGeom>
          </p:spPr>
          <p:txBody>
            <a:bodyPr wrap="square">
              <a:spAutoFit/>
            </a:bodyPr>
            <a:lstStyle/>
            <a:p>
              <a:pPr algn="ctr"/>
              <a:r>
                <a:rPr lang="en-US" sz="1050" i="1" dirty="0">
                  <a:latin typeface="Franklin Gothic ATF" panose="020B0503060602040204" pitchFamily="34" charset="0"/>
                </a:rPr>
                <a:t>Property Website</a:t>
              </a:r>
            </a:p>
          </p:txBody>
        </p:sp>
      </p:grpSp>
      <p:pic>
        <p:nvPicPr>
          <p:cNvPr id="16" name="Picture 15">
            <a:extLst>
              <a:ext uri="{FF2B5EF4-FFF2-40B4-BE49-F238E27FC236}">
                <a16:creationId xmlns:a16="http://schemas.microsoft.com/office/drawing/2014/main" id="{822F40E7-BFB2-0DB9-693B-112B00F3047B}"/>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338763" y="3481422"/>
            <a:ext cx="1645920" cy="1097280"/>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1950</TotalTime>
  <Words>200</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Explore 3984 Gift Blvd with Private Dock &amp; Stunning 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109</cp:revision>
  <dcterms:created xsi:type="dcterms:W3CDTF">2016-07-16T19:46:25Z</dcterms:created>
  <dcterms:modified xsi:type="dcterms:W3CDTF">2024-11-11T20:56:28Z</dcterms:modified>
</cp:coreProperties>
</file>