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69D"/>
    <a:srgbClr val="19479E"/>
    <a:srgbClr val="F5831F"/>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2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11/23/2024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virtualrealtyllc.gofullframe.com/bt/3984_Gift_Blvd.html" TargetMode="External"/><Relationship Id="rId7" Type="http://schemas.openxmlformats.org/officeDocument/2006/relationships/image" Target="../media/image3.png"/><Relationship Id="rId2" Type="http://schemas.openxmlformats.org/officeDocument/2006/relationships/hyperlink" Target="https://video214.com/play/0EmAxUh13ESMDbirU17y2g"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vimeo.com/1012837130/51ccfc91c6?share=copy"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600" cy="608979"/>
          </a:xfrm>
        </p:spPr>
        <p:txBody>
          <a:bodyPr anchor="ctr">
            <a:noAutofit/>
          </a:bodyPr>
          <a:lstStyle/>
          <a:p>
            <a:r>
              <a:rPr lang="en-US" sz="2100" b="1" dirty="0">
                <a:solidFill>
                  <a:srgbClr val="1E326A"/>
                </a:solidFill>
                <a:latin typeface="Franklin Gothic ATF" panose="020B0503060602040204" pitchFamily="34" charset="0"/>
              </a:rPr>
              <a:t>A Waterfront Dream for the Holidays!</a:t>
            </a:r>
          </a:p>
        </p:txBody>
      </p:sp>
      <p:sp>
        <p:nvSpPr>
          <p:cNvPr id="3" name="Subtitle 2"/>
          <p:cNvSpPr>
            <a:spLocks noGrp="1"/>
          </p:cNvSpPr>
          <p:nvPr>
            <p:ph type="subTitle" idx="1"/>
          </p:nvPr>
        </p:nvSpPr>
        <p:spPr>
          <a:xfrm>
            <a:off x="1" y="5249296"/>
            <a:ext cx="8229599" cy="3661283"/>
          </a:xfrm>
        </p:spPr>
        <p:txBody>
          <a:bodyPr anchor="ctr">
            <a:noAutofit/>
          </a:bodyPr>
          <a:lstStyle/>
          <a:p>
            <a:pPr>
              <a:lnSpc>
                <a:spcPct val="100000"/>
              </a:lnSpc>
              <a:spcBef>
                <a:spcPts val="0"/>
              </a:spcBef>
            </a:pPr>
            <a:r>
              <a:rPr lang="en-US" sz="1400" dirty="0">
                <a:solidFill>
                  <a:srgbClr val="19469D"/>
                </a:solidFill>
                <a:latin typeface="Franklin Gothic ATF" panose="020B0503060602040204" pitchFamily="34" charset="0"/>
              </a:rPr>
              <a:t>Imagine waking up to the breathtaking views of the Stono River and marshes from this elegant </a:t>
            </a:r>
            <a:r>
              <a:rPr lang="en-US" sz="1400" dirty="0" err="1">
                <a:solidFill>
                  <a:srgbClr val="19469D"/>
                </a:solidFill>
                <a:latin typeface="Franklin Gothic ATF" panose="020B0503060602040204" pitchFamily="34" charset="0"/>
              </a:rPr>
              <a:t>lowcountry</a:t>
            </a:r>
            <a:r>
              <a:rPr lang="en-US" sz="1400" dirty="0">
                <a:solidFill>
                  <a:srgbClr val="19469D"/>
                </a:solidFill>
                <a:latin typeface="Franklin Gothic ATF" panose="020B0503060602040204" pitchFamily="34" charset="0"/>
              </a:rPr>
              <a:t> home. Nestled on a large private lot, this elevated brick masterpiece with a private dock and boat lift is more than a home—it's a lifestyle.</a:t>
            </a:r>
          </a:p>
          <a:p>
            <a:pPr>
              <a:lnSpc>
                <a:spcPct val="100000"/>
              </a:lnSpc>
              <a:spcBef>
                <a:spcPts val="0"/>
              </a:spcBef>
            </a:pPr>
            <a:endParaRPr lang="en-US" sz="1400" dirty="0">
              <a:solidFill>
                <a:srgbClr val="19469D"/>
              </a:solidFill>
              <a:latin typeface="Franklin Gothic ATF" panose="020B0503060602040204" pitchFamily="34" charset="0"/>
            </a:endParaRPr>
          </a:p>
          <a:p>
            <a:pPr>
              <a:lnSpc>
                <a:spcPct val="100000"/>
              </a:lnSpc>
              <a:spcBef>
                <a:spcPts val="0"/>
              </a:spcBef>
            </a:pPr>
            <a:r>
              <a:rPr lang="en-US" sz="1400" dirty="0">
                <a:solidFill>
                  <a:srgbClr val="19469D"/>
                </a:solidFill>
                <a:latin typeface="Franklin Gothic ATF" panose="020B0503060602040204" pitchFamily="34" charset="0"/>
              </a:rPr>
              <a:t>From the new roof to the whole house generator, this home is designed to bring peace of mind and luxury living. The chef’s kitchen boasts new quartz countertops, a KitchenAid gas stove, double ovens, and a built-in microwave. Entertain effortlessly with gas lines now servicing your fireplace and outdoor grill.</a:t>
            </a:r>
          </a:p>
          <a:p>
            <a:pPr>
              <a:lnSpc>
                <a:spcPct val="100000"/>
              </a:lnSpc>
              <a:spcBef>
                <a:spcPts val="0"/>
              </a:spcBef>
            </a:pPr>
            <a:endParaRPr lang="en-US" sz="1400" dirty="0">
              <a:solidFill>
                <a:srgbClr val="19469D"/>
              </a:solidFill>
              <a:latin typeface="Franklin Gothic ATF" panose="020B0503060602040204" pitchFamily="34" charset="0"/>
            </a:endParaRPr>
          </a:p>
          <a:p>
            <a:pPr>
              <a:lnSpc>
                <a:spcPct val="100000"/>
              </a:lnSpc>
              <a:spcBef>
                <a:spcPts val="0"/>
              </a:spcBef>
            </a:pPr>
            <a:r>
              <a:rPr lang="en-US" sz="1400" dirty="0">
                <a:solidFill>
                  <a:srgbClr val="19469D"/>
                </a:solidFill>
                <a:latin typeface="Franklin Gothic ATF" panose="020B0503060602040204" pitchFamily="34" charset="0"/>
              </a:rPr>
              <a:t>Step into your newly screened porch or stroll down to your private dock with new pilings and sea wall, perfect for the boating enthusiast. Lush landscaping, gravel walkways, and elegant lighting complete this waterfront retreat.</a:t>
            </a:r>
          </a:p>
          <a:p>
            <a:pPr>
              <a:lnSpc>
                <a:spcPct val="100000"/>
              </a:lnSpc>
              <a:spcBef>
                <a:spcPts val="0"/>
              </a:spcBef>
            </a:pPr>
            <a:endParaRPr lang="en-US" sz="1400" dirty="0">
              <a:solidFill>
                <a:srgbClr val="19469D"/>
              </a:solidFill>
              <a:latin typeface="Franklin Gothic ATF" panose="020B0503060602040204" pitchFamily="34" charset="0"/>
            </a:endParaRPr>
          </a:p>
          <a:p>
            <a:pPr>
              <a:lnSpc>
                <a:spcPct val="100000"/>
              </a:lnSpc>
              <a:spcBef>
                <a:spcPts val="0"/>
              </a:spcBef>
            </a:pPr>
            <a:r>
              <a:rPr lang="en-US" sz="1400" dirty="0">
                <a:solidFill>
                  <a:srgbClr val="19469D"/>
                </a:solidFill>
                <a:latin typeface="Franklin Gothic ATF" panose="020B0503060602040204" pitchFamily="34" charset="0"/>
              </a:rPr>
              <a:t>This thoughtfully enhanced home is the gift you’ve been waiting for this season.</a:t>
            </a:r>
          </a:p>
          <a:p>
            <a:pPr>
              <a:lnSpc>
                <a:spcPct val="100000"/>
              </a:lnSpc>
              <a:spcBef>
                <a:spcPts val="0"/>
              </a:spcBef>
            </a:pPr>
            <a:endParaRPr lang="en-US" sz="1200" dirty="0">
              <a:solidFill>
                <a:srgbClr val="1E326A"/>
              </a:solidFill>
              <a:latin typeface="Franklin Gothic ATF" panose="020B0503060602040204" pitchFamily="34" charset="0"/>
              <a:hlinkClick r:id="rId2"/>
            </a:endParaRPr>
          </a:p>
          <a:p>
            <a:pPr>
              <a:lnSpc>
                <a:spcPct val="100000"/>
              </a:lnSpc>
              <a:spcBef>
                <a:spcPts val="0"/>
              </a:spcBef>
            </a:pPr>
            <a:r>
              <a:rPr lang="en-US" sz="1200" dirty="0">
                <a:solidFill>
                  <a:srgbClr val="1E326A"/>
                </a:solidFill>
                <a:latin typeface="Franklin Gothic ATF" panose="020B0503060602040204" pitchFamily="34" charset="0"/>
                <a:hlinkClick r:id="rId3"/>
              </a:rPr>
              <a:t>Property Website</a:t>
            </a:r>
            <a:r>
              <a:rPr lang="en-US" sz="1200" dirty="0">
                <a:solidFill>
                  <a:srgbClr val="1E326A"/>
                </a:solidFill>
                <a:latin typeface="Franklin Gothic ATF" panose="020B0503060602040204" pitchFamily="34" charset="0"/>
              </a:rPr>
              <a:t> | </a:t>
            </a:r>
            <a:r>
              <a:rPr lang="en-US" sz="1200" dirty="0">
                <a:solidFill>
                  <a:srgbClr val="1E326A"/>
                </a:solidFill>
                <a:latin typeface="Franklin Gothic ATF" panose="020B0503060602040204" pitchFamily="34" charset="0"/>
                <a:hlinkClick r:id="rId4"/>
              </a:rPr>
              <a:t>Video Tour</a:t>
            </a:r>
            <a:r>
              <a:rPr lang="en-US" sz="1200" dirty="0">
                <a:solidFill>
                  <a:srgbClr val="1E326A"/>
                </a:solidFill>
                <a:latin typeface="Franklin Gothic ATF" panose="020B0503060602040204" pitchFamily="34" charset="0"/>
              </a:rPr>
              <a:t> </a:t>
            </a:r>
          </a:p>
        </p:txBody>
      </p:sp>
      <p:sp>
        <p:nvSpPr>
          <p:cNvPr id="15" name="Rectangle 14"/>
          <p:cNvSpPr/>
          <p:nvPr/>
        </p:nvSpPr>
        <p:spPr>
          <a:xfrm>
            <a:off x="1" y="4546521"/>
            <a:ext cx="8229598" cy="677108"/>
          </a:xfrm>
          <a:prstGeom prst="rect">
            <a:avLst/>
          </a:prstGeom>
        </p:spPr>
        <p:txBody>
          <a:bodyPr wrap="square">
            <a:spAutoFit/>
          </a:bodyPr>
          <a:lstStyle/>
          <a:p>
            <a:pPr algn="ctr"/>
            <a:r>
              <a:rPr lang="pl-PL" sz="2000" b="1" dirty="0">
                <a:solidFill>
                  <a:srgbClr val="F5831F"/>
                </a:solidFill>
                <a:latin typeface="Franklin Gothic ATF" panose="020B0503060602040204" pitchFamily="34" charset="0"/>
              </a:rPr>
              <a:t>3984 Gift Boulevard</a:t>
            </a:r>
          </a:p>
          <a:p>
            <a:pPr algn="ctr"/>
            <a:r>
              <a:rPr lang="en-US" dirty="0">
                <a:solidFill>
                  <a:srgbClr val="F5831F"/>
                </a:solidFill>
                <a:latin typeface="Franklin Gothic ATF" panose="020B0503060602040204" pitchFamily="34" charset="0"/>
              </a:rPr>
              <a:t>Gift Plantation | Johns Island, SC 29455 | MLS# 24009938 | $1,890,000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p:blipFill>
        <p:spPr>
          <a:xfrm>
            <a:off x="1600195" y="634646"/>
            <a:ext cx="5029210" cy="3886208"/>
          </a:xfrm>
          <a:prstGeom prst="rect">
            <a:avLst/>
          </a:prstGeom>
        </p:spPr>
      </p:pic>
      <p:pic>
        <p:nvPicPr>
          <p:cNvPr id="1026" name="Picture 2">
            <a:extLst>
              <a:ext uri="{FF2B5EF4-FFF2-40B4-BE49-F238E27FC236}">
                <a16:creationId xmlns:a16="http://schemas.microsoft.com/office/drawing/2014/main" id="{26CF06C8-84EC-DAA5-7913-EE361CEB8B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290438" y="9170203"/>
            <a:ext cx="1406527"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6980019-4F8D-5CA9-8EE2-FFA136D9DDB5}"/>
              </a:ext>
            </a:extLst>
          </p:cNvPr>
          <p:cNvGrpSpPr/>
          <p:nvPr/>
        </p:nvGrpSpPr>
        <p:grpSpPr>
          <a:xfrm>
            <a:off x="9346875" y="3526043"/>
            <a:ext cx="1653021" cy="1119572"/>
            <a:chOff x="6259118" y="3575815"/>
            <a:chExt cx="1653021" cy="1119572"/>
          </a:xfrm>
        </p:grpSpPr>
        <p:pic>
          <p:nvPicPr>
            <p:cNvPr id="21" name="Picture 20">
              <a:hlinkClick r:id="rId2"/>
              <a:extLst>
                <a:ext uri="{FF2B5EF4-FFF2-40B4-BE49-F238E27FC236}">
                  <a16:creationId xmlns:a16="http://schemas.microsoft.com/office/drawing/2014/main" id="{AA0C36E2-B6DF-4D7E-91C2-7AE193A5097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132706" y="3923385"/>
              <a:ext cx="772002" cy="772002"/>
            </a:xfrm>
            <a:prstGeom prst="rect">
              <a:avLst/>
            </a:prstGeom>
            <a:ln>
              <a:noFill/>
            </a:ln>
            <a:effectLst/>
          </p:spPr>
        </p:pic>
        <p:sp>
          <p:nvSpPr>
            <p:cNvPr id="5" name="Rectangle 4">
              <a:extLst>
                <a:ext uri="{FF2B5EF4-FFF2-40B4-BE49-F238E27FC236}">
                  <a16:creationId xmlns:a16="http://schemas.microsoft.com/office/drawing/2014/main" id="{E7454892-5DFC-CD4D-F677-6F96DD608AA6}"/>
                </a:ext>
              </a:extLst>
            </p:cNvPr>
            <p:cNvSpPr/>
            <p:nvPr/>
          </p:nvSpPr>
          <p:spPr>
            <a:xfrm>
              <a:off x="7132706" y="3575815"/>
              <a:ext cx="779433" cy="415498"/>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9" name="Picture 8">
              <a:hlinkClick r:id="rId3"/>
              <a:extLst>
                <a:ext uri="{FF2B5EF4-FFF2-40B4-BE49-F238E27FC236}">
                  <a16:creationId xmlns:a16="http://schemas.microsoft.com/office/drawing/2014/main" id="{D7C4D0D9-AEE8-6E1E-7021-06E8A04EB28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59119" y="3923385"/>
              <a:ext cx="772002" cy="772002"/>
            </a:xfrm>
            <a:prstGeom prst="rect">
              <a:avLst/>
            </a:prstGeom>
            <a:ln>
              <a:noFill/>
            </a:ln>
            <a:effectLst/>
          </p:spPr>
        </p:pic>
        <p:sp>
          <p:nvSpPr>
            <p:cNvPr id="10" name="Rectangle 9">
              <a:extLst>
                <a:ext uri="{FF2B5EF4-FFF2-40B4-BE49-F238E27FC236}">
                  <a16:creationId xmlns:a16="http://schemas.microsoft.com/office/drawing/2014/main" id="{624BEC40-6AB2-6ACD-796A-D1BB692F85AA}"/>
                </a:ext>
              </a:extLst>
            </p:cNvPr>
            <p:cNvSpPr/>
            <p:nvPr/>
          </p:nvSpPr>
          <p:spPr>
            <a:xfrm>
              <a:off x="6259118" y="3575815"/>
              <a:ext cx="772002" cy="415498"/>
            </a:xfrm>
            <a:prstGeom prst="rect">
              <a:avLst/>
            </a:prstGeom>
          </p:spPr>
          <p:txBody>
            <a:bodyPr wrap="square">
              <a:spAutoFit/>
            </a:bodyPr>
            <a:lstStyle/>
            <a:p>
              <a:pPr algn="ctr"/>
              <a:r>
                <a:rPr lang="en-US" sz="1050" i="1" dirty="0">
                  <a:latin typeface="Franklin Gothic ATF" panose="020B0503060602040204" pitchFamily="34" charset="0"/>
                </a:rPr>
                <a:t>Property Website</a:t>
              </a:r>
            </a:p>
          </p:txBody>
        </p:sp>
      </p:gr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1955</TotalTime>
  <Words>213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A Waterfront Dream for the Holidays!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111</cp:revision>
  <dcterms:created xsi:type="dcterms:W3CDTF">2016-07-16T19:46:25Z</dcterms:created>
  <dcterms:modified xsi:type="dcterms:W3CDTF">2024-11-23T13:30:33Z</dcterms:modified>
</cp:coreProperties>
</file>