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4" autoAdjust="0"/>
  </p:normalViewPr>
  <p:slideViewPr>
    <p:cSldViewPr>
      <p:cViewPr varScale="1">
        <p:scale>
          <a:sx n="46" d="100"/>
          <a:sy n="46" d="100"/>
        </p:scale>
        <p:origin x="2274" y="5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29F54-7B6F-4567-9915-E0F74A9E1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7B488-6F8E-49F1-B3A1-5BEC53AB6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5A10B-80E2-494A-9A4E-5A2550C42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01DFA-488C-4FB3-9749-BFB997ACE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BE505-06A7-43DC-A376-F14A31254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92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57943-447A-44AC-8EC6-B72047CB9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AC7CF9-4764-4C4E-8C1B-601F2AB89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39973-DF95-4C03-BAF3-8C5B8B78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D6115-5DE5-4244-A9D6-62CC0170F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B6659-4AB1-4FB3-81C2-54EE54D23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EBEA87-7FC4-467B-BAC1-D9AA95E0A4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E5D893-6A64-4DCF-A757-00EA3B480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B14D4-46FD-4EB6-B0AA-C23957E9B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4F4F0-CB16-461C-9A3B-FE2977045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124DB-5E86-498E-BD61-250E127A2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28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1967B-1FEE-4D6F-B76F-ED32911DC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A947E-993F-4EBB-BC79-FE6DC7E69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96882-1B12-4647-A76E-C146A9669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C1708-7282-4935-94CE-BC494214D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0B14-1702-4501-946E-70C29AF2F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84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ACC4C-7727-4AB7-A9AD-456878F43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532E9-38DC-4B3A-BAA1-828F1B698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B7ECA-6773-4209-9D96-9B93C108C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CB23D-A065-4A4F-8B64-C1C36BE40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812CD-E62C-4408-B7FD-9DC05557B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35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FDE13-206C-46A6-A90A-F0A8A7236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B0DDC-A317-4219-BF2A-E1DBD633C5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86E09-0FDB-4989-A23B-03AB7A3D5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3641F-EF06-439B-AA30-1DFEE6E5C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18E80-D5F9-4F53-873C-636571553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6A5F12-A9CA-4ECE-A337-A149AC09E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65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12E7-3CD6-472A-9E35-24F8D4E08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535517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1E558-4AC9-44CF-B868-130079EBD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365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567D34-87DB-44E2-8651-4E1E0C169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365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6B877-EDA9-41FF-8228-07AE44CA14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BFEA76-8477-4128-9071-9C4851E73F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496250-4171-4736-9A15-00D3C3766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D1F35-848E-4DC9-BEE7-FD84CD94A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41A48-9240-4959-93CF-7FA9DEA02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7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E0665-1646-4F77-AEF9-DC053B635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95C87-0DAA-4E4E-8C36-473A4C56A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028BE7-9CE3-4FCB-883B-C2CDC311F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68EA0B-4F63-4745-8959-9E9CEADBD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7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D4BFF8-62F0-4512-9890-C5BD7F0F0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247FDE-AB4B-476A-B854-8943F780A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85675-024A-438E-AD07-64B3D7B8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06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DC87D-1C1E-41A6-A671-5FCA9A3BF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92BB-CCCA-42A6-A545-B99360E96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E88FD4-A704-46A2-9C88-8BAEADD2F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3AC63B-A1B6-4211-A747-5AE9282B7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139476-D4E4-4EDB-9521-04E82D6A8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8E10C-7292-41D2-9C0A-0BEC9739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E7F2A-F67B-4E41-9F73-BCA0B99A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A055F3-08CB-4253-A387-F0B5C456F8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F0AC7-5D37-4F65-BC8F-22ACD29A5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7E916-1426-4D5F-9B69-7F1C5BEF8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ECCF08-4FF5-4B00-A298-3615E1FC1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CE7F3-56EC-468F-A3CE-4066342CD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5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45342A-7AAA-4302-9BA8-FFD3E2BC4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D4BD7-D758-42E4-827F-F7E7BF335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E4797-1A5E-415C-A345-80587E66E3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79A4E-D13C-40F6-872E-48D68AE21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9BEDE-F9C2-499D-BC55-C08149AE21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0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image" Target="../media/image1.pn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g"/><Relationship Id="rId5" Type="http://schemas.openxmlformats.org/officeDocument/2006/relationships/image" Target="../media/image2.jpe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19" Type="http://schemas.openxmlformats.org/officeDocument/2006/relationships/image" Target="../media/image16.jpeg"/><Relationship Id="rId4" Type="http://schemas.openxmlformats.org/officeDocument/2006/relationships/hyperlink" Target="http://www.floorplanonline.com/story/278835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765508"/>
            <a:ext cx="7772400" cy="4247317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350" b="1" dirty="0">
                <a:solidFill>
                  <a:srgbClr val="002060"/>
                </a:solidFill>
                <a:latin typeface="Futura Lt BT" panose="020B0402020204020303" pitchFamily="34" charset="0"/>
              </a:rPr>
              <a:t>Stately home with a private dock overlooking the Wild Dunes Marina. This is the perfect home for entertaining and for large gatherings, with room enough for 50 people to enjoy a sit-down dinner! The open floor plan includes a huge great room and dining area, as well as an adjoining sunroom. The spectacular sunroom has 24 skylights, a commercial ''Big Ass Fan'' as well as a 6 panel </a:t>
            </a:r>
            <a:r>
              <a:rPr lang="en-US" sz="1350" b="1" dirty="0" err="1">
                <a:solidFill>
                  <a:srgbClr val="002060"/>
                </a:solidFill>
                <a:latin typeface="Futura Lt BT" panose="020B0402020204020303" pitchFamily="34" charset="0"/>
              </a:rPr>
              <a:t>NanaWall</a:t>
            </a:r>
            <a:r>
              <a:rPr lang="en-US" sz="1350" b="1" dirty="0">
                <a:solidFill>
                  <a:srgbClr val="002060"/>
                </a:solidFill>
                <a:latin typeface="Futura Lt BT" panose="020B0402020204020303" pitchFamily="34" charset="0"/>
              </a:rPr>
              <a:t> which opens out onto a deck with a 50' long horizonless salt water pool. With the </a:t>
            </a:r>
            <a:r>
              <a:rPr lang="en-US" sz="1350" b="1" dirty="0" err="1">
                <a:solidFill>
                  <a:srgbClr val="002060"/>
                </a:solidFill>
                <a:latin typeface="Futura Lt BT" panose="020B0402020204020303" pitchFamily="34" charset="0"/>
              </a:rPr>
              <a:t>NanaWall</a:t>
            </a:r>
            <a:r>
              <a:rPr lang="en-US" sz="1350" b="1" dirty="0">
                <a:solidFill>
                  <a:srgbClr val="002060"/>
                </a:solidFill>
                <a:latin typeface="Futura Lt BT" panose="020B0402020204020303" pitchFamily="34" charset="0"/>
              </a:rPr>
              <a:t> open and the screens down, the sunroom converts into an amazing indoor/outdoor living space.</a:t>
            </a:r>
          </a:p>
          <a:p>
            <a:pPr algn="ctr"/>
            <a:r>
              <a:rPr lang="en-US" sz="1350" b="1" dirty="0">
                <a:solidFill>
                  <a:srgbClr val="002060"/>
                </a:solidFill>
                <a:latin typeface="Futura Lt BT" panose="020B0402020204020303" pitchFamily="34" charset="0"/>
              </a:rPr>
              <a:t>A professional grade kitchen has German cabinetry and is equipped with only the best appliances. An exercise room with a second </a:t>
            </a:r>
            <a:r>
              <a:rPr lang="en-US" sz="1350" b="1" dirty="0" err="1">
                <a:solidFill>
                  <a:srgbClr val="002060"/>
                </a:solidFill>
                <a:latin typeface="Futura Lt BT" panose="020B0402020204020303" pitchFamily="34" charset="0"/>
              </a:rPr>
              <a:t>NanaWall</a:t>
            </a:r>
            <a:r>
              <a:rPr lang="en-US" sz="1350" b="1" dirty="0">
                <a:solidFill>
                  <a:srgbClr val="002060"/>
                </a:solidFill>
                <a:latin typeface="Futura Lt BT" panose="020B0402020204020303" pitchFamily="34" charset="0"/>
              </a:rPr>
              <a:t> also overlooks the pool and comes equipped with its own spa room. The spa is accessed through an exotic double door handmade in Morocco, while inside the spa are a Japanese massage/pedicure chair as well as a combined Jacuzzi/steam shower.</a:t>
            </a:r>
          </a:p>
          <a:p>
            <a:pPr algn="ctr"/>
            <a:r>
              <a:rPr lang="en-US" sz="1350" b="1" dirty="0">
                <a:solidFill>
                  <a:srgbClr val="002060"/>
                </a:solidFill>
                <a:latin typeface="Futura Lt BT" panose="020B0402020204020303" pitchFamily="34" charset="0"/>
              </a:rPr>
              <a:t>The master bedroom suite is located on the second floor and has a gas fireplace, sunroom and a private deck. Upstairs are two more large bedrooms including one with its own sunroom, and a large deck overlooking the marina which is ideal for outdoor entertaining and has an exterior spiral staircase down to the kitchen. There is also an in-home movie theater with a 110" screen and built-in surround sound along with two rows of luxurious reclining leather seating. Secondary master suite on the first floor. </a:t>
            </a:r>
          </a:p>
          <a:p>
            <a:pPr algn="ctr"/>
            <a:endParaRPr lang="en-US" sz="1350" b="1" dirty="0">
              <a:solidFill>
                <a:srgbClr val="002060"/>
              </a:solidFill>
              <a:latin typeface="Futura Lt BT" panose="020B0402020204020303" pitchFamily="34" charset="0"/>
            </a:endParaRPr>
          </a:p>
          <a:p>
            <a:pPr algn="ctr"/>
            <a:r>
              <a:rPr lang="en-US" sz="1350" b="1" dirty="0">
                <a:solidFill>
                  <a:srgbClr val="002060"/>
                </a:solidFill>
                <a:latin typeface="Futura Lt BT" panose="020B0402020204020303" pitchFamily="34" charset="0"/>
              </a:rPr>
              <a:t>A dock permit for a 10'x48' floating dock plus an additional 9'x13' jet ski dock has been approved by OCRM, permit is transferrable.</a:t>
            </a:r>
          </a:p>
          <a:p>
            <a:pPr algn="ctr"/>
            <a:endParaRPr lang="en-US" sz="1350" b="1" dirty="0">
              <a:solidFill>
                <a:srgbClr val="002060"/>
              </a:solidFill>
              <a:latin typeface="Futura Lt BT" panose="020B0402020204020303" pitchFamily="34" charset="0"/>
            </a:endParaRPr>
          </a:p>
          <a:p>
            <a:pPr algn="ctr"/>
            <a:r>
              <a:rPr lang="en-US" sz="1350" b="1" dirty="0">
                <a:solidFill>
                  <a:srgbClr val="002060"/>
                </a:solidFill>
                <a:latin typeface="Futura Lt BT" panose="020B0402020204020303" pitchFamily="34" charset="0"/>
              </a:rPr>
              <a:t>Check out the virtual tour and floorplan here: </a:t>
            </a:r>
            <a:r>
              <a:rPr lang="en-US" sz="1350" b="1" dirty="0">
                <a:solidFill>
                  <a:srgbClr val="002060"/>
                </a:solidFill>
                <a:latin typeface="Futura Lt BT" panose="020B04020202040203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www.floorplanonline.com/story/278835</a:t>
            </a:r>
            <a:r>
              <a:rPr lang="en-US" sz="1350" b="1" dirty="0">
                <a:solidFill>
                  <a:srgbClr val="002060"/>
                </a:solidFill>
                <a:latin typeface="Futura Lt BT" panose="020B0402020204020303" pitchFamily="34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10600" y="5497917"/>
            <a:ext cx="31100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Asking $1,200,000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MLS# 17023051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3,692 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SqFt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4 Bed/3½ Baths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Short Drive to Historic Downtown Charleston &amp; Beaches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7341" y="0"/>
            <a:ext cx="7757718" cy="45590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n-US" sz="2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XBlkCnIt BT" panose="020B0806020204090204" pitchFamily="34" charset="0"/>
                <a:ea typeface="Futura" panose="02020800000000000000" pitchFamily="18" charset="0"/>
                <a:cs typeface="Futura" panose="02020800000000000000" pitchFamily="18" charset="0"/>
              </a:rPr>
              <a:t>Luxurious Home Overlooking the Wild Dunes Marina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75F0675-B56B-4711-B1F4-0745A676909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963" y="599523"/>
            <a:ext cx="1369695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F3E5FA4-8B20-44BC-9FCE-48F5EEE1D25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963" y="2826857"/>
            <a:ext cx="1369695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19F2306-E48C-4EA1-9142-71A929438E9D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553518"/>
            <a:ext cx="1369695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F6530CD-9846-45F3-B72D-F18BD576EDCA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667185"/>
            <a:ext cx="1369695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A042206-95F0-4717-996A-D309235A6EE5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2780852"/>
            <a:ext cx="1369695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8A4DE49-33AE-4ABA-BCC4-1F7D0E354D1B}"/>
              </a:ext>
            </a:extLst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963" y="1713190"/>
            <a:ext cx="1369695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C624352-86F3-4FD9-9CA3-D993194DE4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" y="9220200"/>
            <a:ext cx="494744" cy="786384"/>
          </a:xfrm>
          <a:prstGeom prst="round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903E6935-C8D8-4C91-A5D8-8607B8EB39BE}"/>
              </a:ext>
            </a:extLst>
          </p:cNvPr>
          <p:cNvSpPr txBox="1">
            <a:spLocks/>
          </p:cNvSpPr>
          <p:nvPr/>
        </p:nvSpPr>
        <p:spPr>
          <a:xfrm>
            <a:off x="571897" y="9220200"/>
            <a:ext cx="5447904" cy="787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2000" b="0" i="1" kern="1200" cap="none" spc="12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0" dirty="0">
                <a:solidFill>
                  <a:srgbClr val="002060"/>
                </a:solidFill>
                <a:latin typeface="Futura Lt BT" panose="020B0402020204020303" pitchFamily="34" charset="0"/>
              </a:rPr>
              <a:t>Charlie Aikman</a:t>
            </a:r>
            <a:br>
              <a:rPr lang="en-US" sz="1800" i="0" dirty="0">
                <a:solidFill>
                  <a:srgbClr val="002060"/>
                </a:solidFill>
                <a:latin typeface="Futura Lt BT" panose="020B0402020204020303" pitchFamily="34" charset="0"/>
              </a:rPr>
            </a:br>
            <a:r>
              <a:rPr lang="en-US" sz="1400" i="0" spc="0" dirty="0">
                <a:solidFill>
                  <a:srgbClr val="002060"/>
                </a:solidFill>
                <a:latin typeface="Futura Lt BT" panose="020B0402020204020303" pitchFamily="34" charset="0"/>
                <a:cs typeface="Times New Roman" pitchFamily="18" charset="0"/>
              </a:rPr>
              <a:t>(843) 696-3990</a:t>
            </a:r>
            <a:br>
              <a:rPr lang="en-US" sz="1400" i="0" spc="0" dirty="0">
                <a:solidFill>
                  <a:srgbClr val="002060"/>
                </a:solidFill>
                <a:latin typeface="Futura Lt BT" panose="020B0402020204020303" pitchFamily="34" charset="0"/>
                <a:cs typeface="Times New Roman" pitchFamily="18" charset="0"/>
              </a:rPr>
            </a:br>
            <a:r>
              <a:rPr lang="en-US" sz="1400" i="0" spc="0" dirty="0">
                <a:solidFill>
                  <a:srgbClr val="002060"/>
                </a:solidFill>
                <a:latin typeface="Futura Lt BT" panose="020B0402020204020303" pitchFamily="34" charset="0"/>
                <a:cs typeface="Times New Roman" pitchFamily="18" charset="0"/>
              </a:rPr>
              <a:t>caikman@carolinaone.com</a:t>
            </a:r>
            <a:br>
              <a:rPr lang="en-US" sz="1400" i="0" spc="0" dirty="0">
                <a:solidFill>
                  <a:srgbClr val="002060"/>
                </a:solidFill>
                <a:latin typeface="Futura Lt BT" panose="020B0402020204020303" pitchFamily="34" charset="0"/>
                <a:cs typeface="Times New Roman" pitchFamily="18" charset="0"/>
              </a:rPr>
            </a:br>
            <a:br>
              <a:rPr lang="en-US" sz="1400" i="0" spc="0" dirty="0">
                <a:solidFill>
                  <a:srgbClr val="002060"/>
                </a:solidFill>
                <a:latin typeface="Futura Lt BT" panose="020B0402020204020303" pitchFamily="34" charset="0"/>
                <a:cs typeface="Times New Roman" pitchFamily="18" charset="0"/>
              </a:rPr>
            </a:br>
            <a:r>
              <a:rPr lang="en-US" sz="1200" i="0" spc="0" dirty="0">
                <a:solidFill>
                  <a:srgbClr val="002060"/>
                </a:solidFill>
                <a:latin typeface="Futura Lt BT" panose="020B0402020204020303" pitchFamily="34" charset="0"/>
                <a:cs typeface="Times New Roman" pitchFamily="18" charset="0"/>
              </a:rPr>
              <a:t>Carolina One Real Estate • 1503 Palm Blvd • Isle of Palms, SC 29451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BB4F72-2C71-46D2-B272-A75B0D27F7FA}"/>
              </a:ext>
            </a:extLst>
          </p:cNvPr>
          <p:cNvSpPr txBox="1"/>
          <p:nvPr/>
        </p:nvSpPr>
        <p:spPr>
          <a:xfrm>
            <a:off x="5943600" y="9719846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www.CharlieAikman.com</a:t>
            </a:r>
          </a:p>
        </p:txBody>
      </p:sp>
      <p:pic>
        <p:nvPicPr>
          <p:cNvPr id="32" name="Picture 6" descr="http://www.bobette.net/images/logo.jpg">
            <a:extLst>
              <a:ext uri="{FF2B5EF4-FFF2-40B4-BE49-F238E27FC236}">
                <a16:creationId xmlns:a16="http://schemas.microsoft.com/office/drawing/2014/main" id="{074FA1AB-8291-4EF3-A186-9C02CE356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114" y="9220200"/>
            <a:ext cx="1027772" cy="54600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5" r="1848"/>
          <a:stretch>
            <a:fillRect/>
          </a:stretch>
        </p:blipFill>
        <p:spPr>
          <a:xfrm>
            <a:off x="122451" y="457308"/>
            <a:ext cx="3640488" cy="2425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5BC2651-7707-40B8-98D0-45AC65D8199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5" r="1848"/>
          <a:stretch>
            <a:fillRect/>
          </a:stretch>
        </p:blipFill>
        <p:spPr>
          <a:xfrm>
            <a:off x="4009461" y="457200"/>
            <a:ext cx="3640489" cy="2425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48" y="8131388"/>
            <a:ext cx="1371600" cy="913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253" y="8131388"/>
            <a:ext cx="1371600" cy="910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3" y="8131388"/>
            <a:ext cx="1371600" cy="914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/>
          <p:cNvPicPr>
            <a:picLocks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648" y="8131388"/>
            <a:ext cx="1371600" cy="912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3CFE0A3-D490-43B4-A437-5E0B09D46C2E}"/>
              </a:ext>
            </a:extLst>
          </p:cNvPr>
          <p:cNvPicPr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353" y="8131388"/>
            <a:ext cx="1369695" cy="911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41" y="2883030"/>
            <a:ext cx="7757718" cy="764108"/>
          </a:xfrm>
        </p:spPr>
        <p:txBody>
          <a:bodyPr anchor="ctr">
            <a:no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Futura Hv BT" panose="020B0702020204020204" pitchFamily="34" charset="0"/>
              </a:rPr>
              <a:t>39 Waterway Island Drive</a:t>
            </a:r>
            <a:br>
              <a:rPr lang="pt-BR" sz="2400" dirty="0">
                <a:solidFill>
                  <a:srgbClr val="002060"/>
                </a:solidFill>
                <a:latin typeface="Futura Hv BT" panose="020B0702020204020204" pitchFamily="34" charset="0"/>
              </a:rPr>
            </a:br>
            <a:r>
              <a:rPr lang="en-US" sz="1600" b="1" dirty="0">
                <a:solidFill>
                  <a:srgbClr val="002060"/>
                </a:solidFill>
                <a:latin typeface="Futura Hv BT" panose="020B0702020204020204" pitchFamily="34" charset="0"/>
              </a:rPr>
              <a:t>Wild Dunes | Isle of Palms, SC 29451 | MLS# 18021164 | $2,575,000</a:t>
            </a:r>
            <a:endParaRPr lang="en-US" sz="2000" b="1" dirty="0">
              <a:solidFill>
                <a:srgbClr val="002060"/>
              </a:solidFill>
              <a:latin typeface="Futura Hv BT" panose="020B07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303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</TotalTime>
  <Words>362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Futura Hv BT</vt:lpstr>
      <vt:lpstr>Futura Lt BT</vt:lpstr>
      <vt:lpstr>Futura XBlkCnIt BT</vt:lpstr>
      <vt:lpstr>Mistral</vt:lpstr>
      <vt:lpstr>Office Theme</vt:lpstr>
      <vt:lpstr>39 Waterway Island Drive Wild Dunes | Isle of Palms, SC 29451 | MLS# 18021164 | $2,575,000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1435 Masthead Dr</dc:title>
  <dc:creator>CVH360</dc:creator>
  <cp:lastModifiedBy>A. Thomas Price</cp:lastModifiedBy>
  <cp:revision>64</cp:revision>
  <dcterms:created xsi:type="dcterms:W3CDTF">2006-08-16T00:00:00Z</dcterms:created>
  <dcterms:modified xsi:type="dcterms:W3CDTF">2019-06-01T16:50:29Z</dcterms:modified>
</cp:coreProperties>
</file>