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C5F"/>
    <a:srgbClr val="E69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244"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8"/>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365760" indent="0" algn="ctr">
              <a:buNone/>
              <a:defRPr>
                <a:solidFill>
                  <a:schemeClr val="tx1">
                    <a:tint val="75000"/>
                  </a:schemeClr>
                </a:solidFill>
              </a:defRPr>
            </a:lvl2pPr>
            <a:lvl3pPr marL="731520" indent="0" algn="ctr">
              <a:buNone/>
              <a:defRPr>
                <a:solidFill>
                  <a:schemeClr val="tx1">
                    <a:tint val="75000"/>
                  </a:schemeClr>
                </a:solidFill>
              </a:defRPr>
            </a:lvl3pPr>
            <a:lvl4pPr marL="1097280" indent="0" algn="ctr">
              <a:buNone/>
              <a:defRPr>
                <a:solidFill>
                  <a:schemeClr val="tx1">
                    <a:tint val="75000"/>
                  </a:schemeClr>
                </a:solidFill>
              </a:defRPr>
            </a:lvl4pPr>
            <a:lvl5pPr marL="1463040" indent="0" algn="ctr">
              <a:buNone/>
              <a:defRPr>
                <a:solidFill>
                  <a:schemeClr val="tx1">
                    <a:tint val="75000"/>
                  </a:schemeClr>
                </a:solidFill>
              </a:defRPr>
            </a:lvl5pPr>
            <a:lvl6pPr marL="1828800" indent="0" algn="ctr">
              <a:buNone/>
              <a:defRPr>
                <a:solidFill>
                  <a:schemeClr val="tx1">
                    <a:tint val="75000"/>
                  </a:schemeClr>
                </a:solidFill>
              </a:defRPr>
            </a:lvl6pPr>
            <a:lvl7pPr marL="2194560" indent="0" algn="ctr">
              <a:buNone/>
              <a:defRPr>
                <a:solidFill>
                  <a:schemeClr val="tx1">
                    <a:tint val="75000"/>
                  </a:schemeClr>
                </a:solidFill>
              </a:defRPr>
            </a:lvl7pPr>
            <a:lvl8pPr marL="2560320" indent="0" algn="ctr">
              <a:buNone/>
              <a:defRPr>
                <a:solidFill>
                  <a:schemeClr val="tx1">
                    <a:tint val="75000"/>
                  </a:schemeClr>
                </a:solidFill>
              </a:defRPr>
            </a:lvl8pPr>
            <a:lvl9pPr marL="292608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32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1600">
                <a:solidFill>
                  <a:schemeClr val="tx1">
                    <a:tint val="75000"/>
                  </a:schemeClr>
                </a:solidFill>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1"/>
            <a:ext cx="3230880" cy="6034617"/>
          </a:xfrm>
        </p:spPr>
        <p:txBody>
          <a:bodyPr/>
          <a:lstStyle>
            <a:lvl1pPr>
              <a:defRPr sz="2240"/>
            </a:lvl1pPr>
            <a:lvl2pPr>
              <a:defRPr sz="1920"/>
            </a:lvl2pPr>
            <a:lvl3pPr>
              <a:defRPr sz="160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1"/>
            <a:ext cx="3230880" cy="6034617"/>
          </a:xfrm>
        </p:spPr>
        <p:txBody>
          <a:bodyPr/>
          <a:lstStyle>
            <a:lvl1pPr>
              <a:defRPr sz="2240"/>
            </a:lvl1pPr>
            <a:lvl2pPr>
              <a:defRPr sz="1920"/>
            </a:lvl2pPr>
            <a:lvl3pPr>
              <a:defRPr sz="160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0" cy="853016"/>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365760" y="2899833"/>
            <a:ext cx="3232150" cy="5268384"/>
          </a:xfrm>
        </p:spPr>
        <p:txBody>
          <a:bodyPr/>
          <a:lstStyle>
            <a:lvl1pPr>
              <a:defRPr sz="192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0" y="2046817"/>
            <a:ext cx="3233420" cy="853016"/>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16020" y="2899833"/>
            <a:ext cx="3233420" cy="5268384"/>
          </a:xfrm>
        </p:spPr>
        <p:txBody>
          <a:bodyPr/>
          <a:lstStyle>
            <a:lvl1pPr>
              <a:defRPr sz="1920"/>
            </a:lvl1pPr>
            <a:lvl2pPr>
              <a:defRPr sz="1600"/>
            </a:lvl2pPr>
            <a:lvl3pPr>
              <a:defRPr sz="1440"/>
            </a:lvl3pPr>
            <a:lvl4pPr>
              <a:defRPr sz="1280"/>
            </a:lvl4pPr>
            <a:lvl5pPr>
              <a:defRPr sz="1280"/>
            </a:lvl5pPr>
            <a:lvl6pPr>
              <a:defRPr sz="1280"/>
            </a:lvl6pPr>
            <a:lvl7pPr>
              <a:defRPr sz="1280"/>
            </a:lvl7pPr>
            <a:lvl8pPr>
              <a:defRPr sz="1280"/>
            </a:lvl8pPr>
            <a:lvl9pPr>
              <a:defRPr sz="128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1600" b="1"/>
            </a:lvl1pPr>
          </a:lstStyle>
          <a:p>
            <a:r>
              <a:rPr lang="en-US"/>
              <a:t>Click to edit Master title style</a:t>
            </a:r>
          </a:p>
        </p:txBody>
      </p:sp>
      <p:sp>
        <p:nvSpPr>
          <p:cNvPr id="3" name="Content Placeholder 2"/>
          <p:cNvSpPr>
            <a:spLocks noGrp="1"/>
          </p:cNvSpPr>
          <p:nvPr>
            <p:ph idx="1"/>
          </p:nvPr>
        </p:nvSpPr>
        <p:spPr>
          <a:xfrm>
            <a:off x="2860040" y="364067"/>
            <a:ext cx="4089400" cy="7804151"/>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0"/>
            <a:ext cx="4389120" cy="755651"/>
          </a:xfrm>
        </p:spPr>
        <p:txBody>
          <a:bodyPr anchor="b"/>
          <a:lstStyle>
            <a:lvl1pPr algn="l">
              <a:defRPr sz="16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endParaRPr lang="en-US"/>
          </a:p>
        </p:txBody>
      </p:sp>
      <p:sp>
        <p:nvSpPr>
          <p:cNvPr id="4" name="Text Placeholder 3"/>
          <p:cNvSpPr>
            <a:spLocks noGrp="1"/>
          </p:cNvSpPr>
          <p:nvPr>
            <p:ph type="body" sz="half" idx="2"/>
          </p:nvPr>
        </p:nvSpPr>
        <p:spPr>
          <a:xfrm>
            <a:off x="1433830" y="7156451"/>
            <a:ext cx="4389120" cy="1073149"/>
          </a:xfrm>
        </p:spPr>
        <p:txBody>
          <a:bodyPr/>
          <a:lstStyle>
            <a:lvl1pPr marL="0" indent="0">
              <a:buNone/>
              <a:defRPr sz="1120"/>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1"/>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8BD707-D9CF-40AE-B4C6-C98DA3205C09}" type="datetimeFigureOut">
              <a:rPr lang="en-US" smtClean="0"/>
              <a:pPr/>
              <a:t>7/23/2020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520" rtl="0" eaLnBrk="1" latinLnBrk="0" hangingPunct="1">
        <a:spcBef>
          <a:spcPct val="0"/>
        </a:spcBef>
        <a:buNone/>
        <a:defRPr sz="3520" kern="1200">
          <a:solidFill>
            <a:schemeClr val="tx1"/>
          </a:solidFill>
          <a:latin typeface="+mj-lt"/>
          <a:ea typeface="+mj-ea"/>
          <a:cs typeface="+mj-cs"/>
        </a:defRPr>
      </a:lvl1pPr>
    </p:titleStyle>
    <p:bodyStyle>
      <a:lvl1pPr marL="274320" indent="-274320" algn="l" defTabSz="731520" rtl="0" eaLnBrk="1" latinLnBrk="0" hangingPunct="1">
        <a:spcBef>
          <a:spcPct val="20000"/>
        </a:spcBef>
        <a:buFont typeface="Arial" pitchFamily="34" charset="0"/>
        <a:buChar char="•"/>
        <a:defRPr sz="2560" kern="1200">
          <a:solidFill>
            <a:schemeClr val="tx1"/>
          </a:solidFill>
          <a:latin typeface="+mn-lt"/>
          <a:ea typeface="+mn-ea"/>
          <a:cs typeface="+mn-cs"/>
        </a:defRPr>
      </a:lvl1pPr>
      <a:lvl2pPr marL="594360" indent="-228600" algn="l" defTabSz="731520" rtl="0" eaLnBrk="1" latinLnBrk="0" hangingPunct="1">
        <a:spcBef>
          <a:spcPct val="20000"/>
        </a:spcBef>
        <a:buFont typeface="Arial" pitchFamily="34" charset="0"/>
        <a:buChar char="–"/>
        <a:defRPr sz="2240" kern="1200">
          <a:solidFill>
            <a:schemeClr val="tx1"/>
          </a:solidFill>
          <a:latin typeface="+mn-lt"/>
          <a:ea typeface="+mn-ea"/>
          <a:cs typeface="+mn-cs"/>
        </a:defRPr>
      </a:lvl2pPr>
      <a:lvl3pPr marL="914400" indent="-182880" algn="l" defTabSz="731520" rtl="0" eaLnBrk="1" latinLnBrk="0" hangingPunct="1">
        <a:spcBef>
          <a:spcPct val="20000"/>
        </a:spcBef>
        <a:buFont typeface="Arial" pitchFamily="34" charset="0"/>
        <a:buChar char="•"/>
        <a:defRPr sz="1920" kern="1200">
          <a:solidFill>
            <a:schemeClr val="tx1"/>
          </a:solidFill>
          <a:latin typeface="+mn-lt"/>
          <a:ea typeface="+mn-ea"/>
          <a:cs typeface="+mn-cs"/>
        </a:defRPr>
      </a:lvl3pPr>
      <a:lvl4pPr marL="128016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92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68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44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320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960" indent="-182880" algn="l" defTabSz="731520"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10000" r="-10000"/>
          </a:stretch>
        </a:blipFill>
        <a:effectLst/>
      </p:bgPr>
    </p:bg>
    <p:spTree>
      <p:nvGrpSpPr>
        <p:cNvPr id="1" name=""/>
        <p:cNvGrpSpPr/>
        <p:nvPr/>
      </p:nvGrpSpPr>
      <p:grpSpPr>
        <a:xfrm>
          <a:off x="0" y="0"/>
          <a:ext cx="0" cy="0"/>
          <a:chOff x="0" y="0"/>
          <a:chExt cx="0" cy="0"/>
        </a:xfrm>
      </p:grpSpPr>
      <p:sp>
        <p:nvSpPr>
          <p:cNvPr id="20" name="TextBox 19"/>
          <p:cNvSpPr txBox="1"/>
          <p:nvPr/>
        </p:nvSpPr>
        <p:spPr>
          <a:xfrm>
            <a:off x="0" y="7868574"/>
            <a:ext cx="7315200" cy="769441"/>
          </a:xfrm>
          <a:prstGeom prst="rect">
            <a:avLst/>
          </a:prstGeom>
          <a:noFill/>
        </p:spPr>
        <p:txBody>
          <a:bodyPr wrap="square" rtlCol="0" anchor="ctr">
            <a:spAutoFit/>
          </a:bodyPr>
          <a:lstStyle/>
          <a:p>
            <a:pPr algn="ctr"/>
            <a:r>
              <a:rPr lang="sv-SE" sz="1600" b="1" dirty="0">
                <a:solidFill>
                  <a:schemeClr val="bg1"/>
                </a:solidFill>
                <a:effectLst>
                  <a:outerShdw blurRad="38100" dist="38100" dir="2700000" algn="tl">
                    <a:srgbClr val="000000">
                      <a:alpha val="43137"/>
                    </a:srgbClr>
                  </a:outerShdw>
                </a:effectLst>
                <a:latin typeface="Century Gothic" panose="020B0502020202020204" pitchFamily="34" charset="0"/>
              </a:rPr>
              <a:t>BJ Rodgers</a:t>
            </a:r>
          </a:p>
          <a:p>
            <a:pPr algn="ctr"/>
            <a:r>
              <a:rPr lang="sv-SE" sz="1400" dirty="0">
                <a:solidFill>
                  <a:schemeClr val="bg1"/>
                </a:solidFill>
                <a:effectLst>
                  <a:outerShdw blurRad="38100" dist="38100" dir="2700000" algn="tl">
                    <a:srgbClr val="000000">
                      <a:alpha val="43137"/>
                    </a:srgbClr>
                  </a:outerShdw>
                </a:effectLst>
                <a:latin typeface="Century Gothic" panose="020B0502020202020204" pitchFamily="34" charset="0"/>
              </a:rPr>
              <a:t>843-697-1409 | bjrodgerscharleston@gmail.com</a:t>
            </a:r>
          </a:p>
          <a:p>
            <a:pPr algn="ctr"/>
            <a:r>
              <a:rPr lang="sv-SE" sz="1400" dirty="0">
                <a:solidFill>
                  <a:schemeClr val="bg1"/>
                </a:solidFill>
                <a:effectLst>
                  <a:outerShdw blurRad="38100" dist="38100" dir="2700000" algn="tl">
                    <a:srgbClr val="000000">
                      <a:alpha val="43137"/>
                    </a:srgbClr>
                  </a:outerShdw>
                </a:effectLst>
                <a:latin typeface="Century Gothic" panose="020B0502020202020204" pitchFamily="34" charset="0"/>
              </a:rPr>
              <a:t>www.bjrodgersrealtor.com </a:t>
            </a:r>
          </a:p>
        </p:txBody>
      </p:sp>
      <p:pic>
        <p:nvPicPr>
          <p:cNvPr id="19" name="Picture 18" descr="A person smiling for the camera&#10;&#10;Description automatically generated">
            <a:extLst>
              <a:ext uri="{FF2B5EF4-FFF2-40B4-BE49-F238E27FC236}">
                <a16:creationId xmlns:a16="http://schemas.microsoft.com/office/drawing/2014/main" id="{5852A669-9A56-4456-8E63-ABA06CCC5F4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960" y="7871622"/>
            <a:ext cx="1216152" cy="1216152"/>
          </a:xfrm>
          <a:prstGeom prst="ellipse">
            <a:avLst/>
          </a:prstGeom>
          <a:effectLst>
            <a:outerShdw blurRad="63500" sx="102000" sy="102000" algn="ctr" rotWithShape="0">
              <a:prstClr val="black">
                <a:alpha val="40000"/>
              </a:prstClr>
            </a:outerShdw>
          </a:effectLst>
        </p:spPr>
      </p:pic>
      <p:pic>
        <p:nvPicPr>
          <p:cNvPr id="22" name="Picture 21" descr="A picture containing cup, food, drawing&#10;&#10;Description automatically generated">
            <a:extLst>
              <a:ext uri="{FF2B5EF4-FFF2-40B4-BE49-F238E27FC236}">
                <a16:creationId xmlns:a16="http://schemas.microsoft.com/office/drawing/2014/main" id="{151DA813-14AC-4BF5-8579-4F5C41A88C13}"/>
              </a:ext>
            </a:extLst>
          </p:cNvPr>
          <p:cNvPicPr>
            <a:picLocks noChangeAspect="1"/>
          </p:cNvPicPr>
          <p:nvPr/>
        </p:nvPicPr>
        <p:blipFill rotWithShape="1">
          <a:blip r:embed="rId5">
            <a:extLst>
              <a:ext uri="{28A0092B-C50C-407E-A947-70E740481C1C}">
                <a14:useLocalDpi xmlns:a14="http://schemas.microsoft.com/office/drawing/2010/main" val="0"/>
              </a:ext>
            </a:extLst>
          </a:blip>
          <a:srcRect l="4620" t="5556" r="6492" b="5556"/>
          <a:stretch/>
        </p:blipFill>
        <p:spPr>
          <a:xfrm>
            <a:off x="6035040" y="7868574"/>
            <a:ext cx="1219200" cy="1219200"/>
          </a:xfrm>
          <a:prstGeom prst="ellipse">
            <a:avLst/>
          </a:prstGeom>
          <a:effectLst>
            <a:outerShdw blurRad="63500" sx="102000" sy="102000" algn="ctr" rotWithShape="0">
              <a:prstClr val="black">
                <a:alpha val="40000"/>
              </a:prstClr>
            </a:outerShdw>
          </a:effectLst>
        </p:spPr>
      </p:pic>
      <p:pic>
        <p:nvPicPr>
          <p:cNvPr id="24" name="Picture 23" descr="A sign in the dark&#10;&#10;Description automatically generated">
            <a:extLst>
              <a:ext uri="{FF2B5EF4-FFF2-40B4-BE49-F238E27FC236}">
                <a16:creationId xmlns:a16="http://schemas.microsoft.com/office/drawing/2014/main" id="{5E6FE027-B22E-4721-A167-2B8D119A9EE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0" y="6415150"/>
            <a:ext cx="1371600" cy="521776"/>
          </a:xfrm>
          <a:prstGeom prst="rect">
            <a:avLst/>
          </a:prstGeom>
        </p:spPr>
      </p:pic>
      <p:sp>
        <p:nvSpPr>
          <p:cNvPr id="25" name="TextBox 24">
            <a:extLst>
              <a:ext uri="{FF2B5EF4-FFF2-40B4-BE49-F238E27FC236}">
                <a16:creationId xmlns:a16="http://schemas.microsoft.com/office/drawing/2014/main" id="{4C3A0030-DDC3-4D7A-8E14-29D36CC5F170}"/>
              </a:ext>
            </a:extLst>
          </p:cNvPr>
          <p:cNvSpPr txBox="1"/>
          <p:nvPr/>
        </p:nvSpPr>
        <p:spPr>
          <a:xfrm>
            <a:off x="0" y="8856942"/>
            <a:ext cx="7315200" cy="230832"/>
          </a:xfrm>
          <a:prstGeom prst="rect">
            <a:avLst/>
          </a:prstGeom>
          <a:noFill/>
        </p:spPr>
        <p:txBody>
          <a:bodyPr wrap="square" rtlCol="0" anchor="ctr">
            <a:spAutoFit/>
          </a:bodyPr>
          <a:lstStyle/>
          <a:p>
            <a:pPr algn="ct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EXP Realty LLC | 170 Meeting Street Ste 304 | Charleston, SC 29401</a:t>
            </a:r>
          </a:p>
        </p:txBody>
      </p:sp>
      <p:pic>
        <p:nvPicPr>
          <p:cNvPr id="27" name="Picture 26">
            <a:extLst>
              <a:ext uri="{FF2B5EF4-FFF2-40B4-BE49-F238E27FC236}">
                <a16:creationId xmlns:a16="http://schemas.microsoft.com/office/drawing/2014/main" id="{58CA410B-02E9-4145-B279-862601B7A1CD}"/>
              </a:ext>
            </a:extLst>
          </p:cNvPr>
          <p:cNvPicPr>
            <a:picLocks noChangeAspect="1"/>
          </p:cNvPicPr>
          <p:nvPr/>
        </p:nvPicPr>
        <p:blipFill rotWithShape="1">
          <a:blip r:embed="rId7">
            <a:extLst>
              <a:ext uri="{28A0092B-C50C-407E-A947-70E740481C1C}">
                <a14:useLocalDpi xmlns:a14="http://schemas.microsoft.com/office/drawing/2010/main" val="0"/>
              </a:ext>
            </a:extLst>
          </a:blip>
          <a:srcRect t="7888"/>
          <a:stretch/>
        </p:blipFill>
        <p:spPr>
          <a:xfrm>
            <a:off x="1638300" y="505984"/>
            <a:ext cx="4038600" cy="3899113"/>
          </a:xfrm>
          <a:prstGeom prst="rect">
            <a:avLst/>
          </a:prstGeom>
          <a:ln>
            <a:noFill/>
          </a:ln>
          <a:effectLst>
            <a:outerShdw blurRad="292100" dist="139700" dir="2700000" algn="tl" rotWithShape="0">
              <a:srgbClr val="333333">
                <a:alpha val="65000"/>
              </a:srgbClr>
            </a:outerShdw>
            <a:softEdge rad="63500"/>
          </a:effectLst>
        </p:spPr>
      </p:pic>
      <p:pic>
        <p:nvPicPr>
          <p:cNvPr id="31" name="Picture 30">
            <a:extLst>
              <a:ext uri="{FF2B5EF4-FFF2-40B4-BE49-F238E27FC236}">
                <a16:creationId xmlns:a16="http://schemas.microsoft.com/office/drawing/2014/main" id="{44EA48F1-677C-4D3A-B223-B902C568E43C}"/>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9220200" y="4636811"/>
            <a:ext cx="1371600" cy="915671"/>
          </a:xfrm>
          <a:prstGeom prst="rect">
            <a:avLst/>
          </a:prstGeom>
          <a:ln>
            <a:noFill/>
          </a:ln>
          <a:effectLst>
            <a:outerShdw blurRad="292100" dist="139700" dir="2700000" algn="tl" rotWithShape="0">
              <a:srgbClr val="333333">
                <a:alpha val="65000"/>
              </a:srgbClr>
            </a:outerShdw>
          </a:effectLst>
        </p:spPr>
      </p:pic>
      <p:grpSp>
        <p:nvGrpSpPr>
          <p:cNvPr id="4" name="Group 3">
            <a:extLst>
              <a:ext uri="{FF2B5EF4-FFF2-40B4-BE49-F238E27FC236}">
                <a16:creationId xmlns:a16="http://schemas.microsoft.com/office/drawing/2014/main" id="{3E929C13-2559-4C87-9713-CC97198B4C68}"/>
              </a:ext>
            </a:extLst>
          </p:cNvPr>
          <p:cNvGrpSpPr/>
          <p:nvPr/>
        </p:nvGrpSpPr>
        <p:grpSpPr>
          <a:xfrm>
            <a:off x="154305" y="4579925"/>
            <a:ext cx="7006590" cy="914400"/>
            <a:chOff x="247650" y="4579925"/>
            <a:chExt cx="7006590" cy="914400"/>
          </a:xfrm>
        </p:grpSpPr>
        <p:pic>
          <p:nvPicPr>
            <p:cNvPr id="29" name="Picture 28">
              <a:extLst>
                <a:ext uri="{FF2B5EF4-FFF2-40B4-BE49-F238E27FC236}">
                  <a16:creationId xmlns:a16="http://schemas.microsoft.com/office/drawing/2014/main" id="{73778CCA-F381-4837-9551-206280B503C2}"/>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882640" y="4580878"/>
              <a:ext cx="1371600" cy="912495"/>
            </a:xfrm>
            <a:prstGeom prst="rect">
              <a:avLst/>
            </a:prstGeom>
            <a:ln>
              <a:noFill/>
            </a:ln>
            <a:effectLst>
              <a:outerShdw blurRad="292100" dist="139700" dir="2700000" algn="tl" rotWithShape="0">
                <a:srgbClr val="333333">
                  <a:alpha val="65000"/>
                </a:srgbClr>
              </a:outerShdw>
            </a:effectLst>
          </p:spPr>
        </p:pic>
        <p:pic>
          <p:nvPicPr>
            <p:cNvPr id="17" name="Picture 16">
              <a:extLst>
                <a:ext uri="{FF2B5EF4-FFF2-40B4-BE49-F238E27FC236}">
                  <a16:creationId xmlns:a16="http://schemas.microsoft.com/office/drawing/2014/main" id="{E4C6DDAD-1913-4BB3-A49E-92803375E25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302444" y="4579925"/>
              <a:ext cx="1371600" cy="914400"/>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4D38C094-A6BA-4D97-9FBD-752D083B3B73}"/>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142048" y="4579925"/>
              <a:ext cx="1371600" cy="914400"/>
            </a:xfrm>
            <a:prstGeom prst="rect">
              <a:avLst/>
            </a:prstGeom>
            <a:ln>
              <a:noFill/>
            </a:ln>
            <a:effectLst>
              <a:outerShdw blurRad="292100" dist="139700" dir="2700000" algn="tl" rotWithShape="0">
                <a:srgbClr val="333333">
                  <a:alpha val="65000"/>
                </a:srgbClr>
              </a:outerShdw>
            </a:effectLst>
          </p:spPr>
        </p:pic>
        <p:pic>
          <p:nvPicPr>
            <p:cNvPr id="26" name="Picture 25">
              <a:extLst>
                <a:ext uri="{FF2B5EF4-FFF2-40B4-BE49-F238E27FC236}">
                  <a16:creationId xmlns:a16="http://schemas.microsoft.com/office/drawing/2014/main" id="{C7B622C1-D748-4CEE-AFB0-3028870E267C}"/>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247650" y="4579925"/>
              <a:ext cx="685800" cy="914400"/>
            </a:xfrm>
            <a:prstGeom prst="rect">
              <a:avLst/>
            </a:prstGeom>
            <a:ln>
              <a:noFill/>
            </a:ln>
            <a:effectLst>
              <a:outerShdw blurRad="292100" dist="139700" dir="2700000" algn="tl" rotWithShape="0">
                <a:srgbClr val="333333">
                  <a:alpha val="65000"/>
                </a:srgbClr>
              </a:outerShdw>
            </a:effectLst>
          </p:spPr>
        </p:pic>
        <p:pic>
          <p:nvPicPr>
            <p:cNvPr id="28" name="Picture 27">
              <a:extLst>
                <a:ext uri="{FF2B5EF4-FFF2-40B4-BE49-F238E27FC236}">
                  <a16:creationId xmlns:a16="http://schemas.microsoft.com/office/drawing/2014/main" id="{A0E4D95C-227D-400A-B2C8-8BBC6C8B0463}"/>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722246" y="4579925"/>
              <a:ext cx="1371600" cy="914400"/>
            </a:xfrm>
            <a:prstGeom prst="rect">
              <a:avLst/>
            </a:prstGeom>
            <a:ln>
              <a:noFill/>
            </a:ln>
            <a:effectLst>
              <a:outerShdw blurRad="292100" dist="139700" dir="2700000" algn="tl" rotWithShape="0">
                <a:srgbClr val="333333">
                  <a:alpha val="65000"/>
                </a:srgbClr>
              </a:outerShdw>
            </a:effectLst>
          </p:spPr>
        </p:pic>
      </p:grpSp>
      <p:sp>
        <p:nvSpPr>
          <p:cNvPr id="3" name="Subtitle 2"/>
          <p:cNvSpPr>
            <a:spLocks noGrp="1"/>
          </p:cNvSpPr>
          <p:nvPr>
            <p:ph type="subTitle" idx="1"/>
          </p:nvPr>
        </p:nvSpPr>
        <p:spPr>
          <a:xfrm>
            <a:off x="76200" y="5606663"/>
            <a:ext cx="7162800" cy="2152621"/>
          </a:xfrm>
        </p:spPr>
        <p:txBody>
          <a:bodyPr anchor="ctr">
            <a:normAutofit/>
          </a:bodyPr>
          <a:lstStyle/>
          <a:p>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This is a place that will be talked about by anyone that wants a modern home with a twist of eclectic! 3 Story &amp; a view of the iconic Charleston bridge. Built in 2014, so very energy efficient &amp; even more so now with foam insulation added to interior of roof, two higher caliber A/C units changed out for efficiency. Close to everything downtown. Use your golf cart to go to dinner. History everywhere &amp; new construction adding on every street to make this area even more exciting. This is a one of a kind newer home that has features you will not see elsewhere! Custom made stairs. The Hand hewn boards from a local saw mill are the risers and the finished stair treads are from the same wood, just polished off. Custom made pipes for stair handrails. Nostalgic phone booth was built in to be the entry to the master bedroom. Owner will remove it &amp; replace with door frame if buyer doesn't want it. Custom built headboard that is attached in master bedroom to remain. Artifacts include a fountain lion head on front of house to remain. Built in dental cabinet in the kitchen houses spices, it is from the 1960's, it will remain. There is a very cool antique </a:t>
            </a:r>
            <a:r>
              <a:rPr lang="en-US" sz="1000" dirty="0" err="1">
                <a:solidFill>
                  <a:schemeClr val="bg1"/>
                </a:solidFill>
                <a:effectLst>
                  <a:outerShdw blurRad="38100" dist="38100" dir="2700000" algn="tl">
                    <a:srgbClr val="000000">
                      <a:alpha val="43137"/>
                    </a:srgbClr>
                  </a:outerShdw>
                </a:effectLst>
                <a:latin typeface="Century Gothic" panose="020B0502020202020204" pitchFamily="34" charset="0"/>
              </a:rPr>
              <a:t>chevy</a:t>
            </a: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 hood attached to the car shed to cover </a:t>
            </a:r>
            <a:r>
              <a:rPr lang="en-US" sz="1000" dirty="0" err="1">
                <a:solidFill>
                  <a:schemeClr val="bg1"/>
                </a:solidFill>
                <a:effectLst>
                  <a:outerShdw blurRad="38100" dist="38100" dir="2700000" algn="tl">
                    <a:srgbClr val="000000">
                      <a:alpha val="43137"/>
                    </a:srgbClr>
                  </a:outerShdw>
                </a:effectLst>
                <a:latin typeface="Century Gothic" panose="020B0502020202020204" pitchFamily="34" charset="0"/>
              </a:rPr>
              <a:t>bbq</a:t>
            </a:r>
            <a:r>
              <a:rPr lang="en-US" sz="1000" dirty="0">
                <a:solidFill>
                  <a:schemeClr val="bg1"/>
                </a:solidFill>
                <a:effectLst>
                  <a:outerShdw blurRad="38100" dist="38100" dir="2700000" algn="tl">
                    <a:srgbClr val="000000">
                      <a:alpha val="43137"/>
                    </a:srgbClr>
                  </a:outerShdw>
                </a:effectLst>
                <a:latin typeface="Century Gothic" panose="020B0502020202020204" pitchFamily="34" charset="0"/>
              </a:rPr>
              <a:t> grill. Shed was built to house owners custom vehicle, has a great doggie feature underneath to keep your pup cool &amp; out of the sun. One car garage with room for your golf cart for evening rides to have dinner around town.</a:t>
            </a:r>
          </a:p>
        </p:txBody>
      </p:sp>
      <p:sp>
        <p:nvSpPr>
          <p:cNvPr id="6" name="TextBox 5"/>
          <p:cNvSpPr txBox="1"/>
          <p:nvPr/>
        </p:nvSpPr>
        <p:spPr>
          <a:xfrm>
            <a:off x="190861" y="3389293"/>
            <a:ext cx="6933479" cy="954107"/>
          </a:xfrm>
          <a:prstGeom prst="rect">
            <a:avLst/>
          </a:prstGeom>
          <a:noFill/>
        </p:spPr>
        <p:txBody>
          <a:bodyPr wrap="square" rtlCol="0">
            <a:spAutoFit/>
          </a:bodyPr>
          <a:lstStyle/>
          <a:p>
            <a:pPr algn="ctr"/>
            <a: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t>39 Aiken Street</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Eastside | Charleston, SC 29403</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MLS# 20017719 | $650,000</a:t>
            </a:r>
          </a:p>
        </p:txBody>
      </p:sp>
      <p:sp>
        <p:nvSpPr>
          <p:cNvPr id="5" name="Rectangle 4"/>
          <p:cNvSpPr/>
          <p:nvPr/>
        </p:nvSpPr>
        <p:spPr>
          <a:xfrm>
            <a:off x="0" y="0"/>
            <a:ext cx="7315200" cy="6086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dirty="0">
                <a:solidFill>
                  <a:schemeClr val="bg1"/>
                </a:solidFill>
                <a:effectLst>
                  <a:outerShdw blurRad="38100" dist="38100" dir="2700000" algn="tl">
                    <a:srgbClr val="000000">
                      <a:alpha val="43137"/>
                    </a:srgbClr>
                  </a:outerShdw>
                </a:effectLst>
                <a:latin typeface="Century Gothic" panose="020B0502020202020204" pitchFamily="34" charset="0"/>
              </a:rPr>
              <a:t>Open House Saturday &amp; Sunday From 2-5</a:t>
            </a:r>
          </a:p>
        </p:txBody>
      </p:sp>
    </p:spTree>
    <p:extLst>
      <p:ext uri="{BB962C8B-B14F-4D97-AF65-F5344CB8AC3E}">
        <p14:creationId xmlns:p14="http://schemas.microsoft.com/office/powerpoint/2010/main" val="25005784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341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2020-07-23T18:00:49Z</dcterms:modified>
</cp:coreProperties>
</file>