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3D"/>
    <a:srgbClr val="4E6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904" y="1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19455" y="2888488"/>
            <a:ext cx="6882939" cy="2319129"/>
          </a:xfrm>
        </p:spPr>
        <p:txBody>
          <a:bodyPr tIns="45720" bIns="45720" anchor="ctr">
            <a:normAutofit/>
          </a:bodyPr>
          <a:lstStyle>
            <a:lvl1pPr algn="ctr">
              <a:lnSpc>
                <a:spcPct val="80000"/>
              </a:lnSpc>
              <a:defRPr sz="4800" spc="0" baseline="0"/>
            </a:lvl1pPr>
          </a:lstStyle>
          <a:p>
            <a:r>
              <a:rPr lang="en-US"/>
              <a:t>Click to edit Master title style</a:t>
            </a:r>
            <a:endParaRPr lang="en-US" dirty="0"/>
          </a:p>
        </p:txBody>
      </p:sp>
      <p:sp>
        <p:nvSpPr>
          <p:cNvPr id="3" name="Subtitle 2"/>
          <p:cNvSpPr>
            <a:spLocks noGrp="1"/>
          </p:cNvSpPr>
          <p:nvPr>
            <p:ph type="subTitle" idx="1"/>
          </p:nvPr>
        </p:nvSpPr>
        <p:spPr>
          <a:xfrm>
            <a:off x="914400" y="5293754"/>
            <a:ext cx="5486400" cy="1745673"/>
          </a:xfrm>
        </p:spPr>
        <p:txBody>
          <a:bodyPr>
            <a:normAutofit/>
          </a:bodyPr>
          <a:lstStyle>
            <a:lvl1pPr marL="0" indent="0" algn="ctr">
              <a:buNone/>
              <a:defRPr sz="1600"/>
            </a:lvl1pPr>
            <a:lvl2pPr marL="365760" indent="0" algn="ctr">
              <a:buNone/>
              <a:defRPr sz="1600"/>
            </a:lvl2pPr>
            <a:lvl3pPr marL="731520" indent="0" algn="ctr">
              <a:buNone/>
              <a:defRPr sz="160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5084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6486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5411587" y="0"/>
            <a:ext cx="164592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496375" y="812800"/>
            <a:ext cx="1441428" cy="7518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812800"/>
            <a:ext cx="4783974" cy="751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20" y="8563808"/>
            <a:ext cx="1645918" cy="486833"/>
          </a:xfrm>
        </p:spPr>
        <p:txBody>
          <a:bodyPr/>
          <a:lstStyle/>
          <a:p>
            <a:fld id="{1D8BD707-D9CF-40AE-B4C6-C98DA3205C09}" type="datetimeFigureOut">
              <a:rPr lang="en-US" smtClean="0"/>
              <a:pPr/>
              <a:t>5/8/2020</a:t>
            </a:fld>
            <a:endParaRPr lang="en-US"/>
          </a:p>
        </p:txBody>
      </p:sp>
      <p:sp>
        <p:nvSpPr>
          <p:cNvPr id="5" name="Footer Placeholder 4"/>
          <p:cNvSpPr>
            <a:spLocks noGrp="1"/>
          </p:cNvSpPr>
          <p:nvPr>
            <p:ph type="ftr" sz="quarter" idx="11"/>
          </p:nvPr>
        </p:nvSpPr>
        <p:spPr>
          <a:xfrm>
            <a:off x="2265681" y="8563808"/>
            <a:ext cx="2567802" cy="486833"/>
          </a:xfrm>
        </p:spPr>
        <p:txBody>
          <a:bodyPr/>
          <a:lstStyle/>
          <a:p>
            <a:endParaRPr lang="en-US"/>
          </a:p>
        </p:txBody>
      </p:sp>
      <p:sp>
        <p:nvSpPr>
          <p:cNvPr id="6" name="Slide Number Placeholder 5"/>
          <p:cNvSpPr>
            <a:spLocks noGrp="1"/>
          </p:cNvSpPr>
          <p:nvPr>
            <p:ph type="sldNum" sz="quarter" idx="12"/>
          </p:nvPr>
        </p:nvSpPr>
        <p:spPr>
          <a:xfrm>
            <a:off x="4843830" y="8563808"/>
            <a:ext cx="527855" cy="486833"/>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25503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1142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9914" y="2945172"/>
            <a:ext cx="6309360" cy="2235200"/>
          </a:xfrm>
        </p:spPr>
        <p:txBody>
          <a:bodyPr anchor="ctr">
            <a:noAutofit/>
          </a:bodyPr>
          <a:lstStyle>
            <a:lvl1pPr algn="ctr">
              <a:lnSpc>
                <a:spcPct val="80000"/>
              </a:lnSpc>
              <a:defRPr sz="48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99914" y="5312534"/>
            <a:ext cx="6309360" cy="1566185"/>
          </a:xfrm>
        </p:spPr>
        <p:txBody>
          <a:bodyPr anchor="t">
            <a:normAutofit/>
          </a:bodyPr>
          <a:lstStyle>
            <a:lvl1pPr marL="0" indent="0" algn="ctr">
              <a:buNone/>
              <a:defRPr sz="1600">
                <a:solidFill>
                  <a:schemeClr val="tx2"/>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5/8/2020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5981926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48638"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40480"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6045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48640"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48640" y="3542088"/>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40342"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840342" y="3542085"/>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455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607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909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48640" y="2865120"/>
            <a:ext cx="3657600" cy="512064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14054" y="2863317"/>
            <a:ext cx="2048256" cy="4576425"/>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4227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548640" y="2948659"/>
            <a:ext cx="3803904" cy="5120640"/>
          </a:xfrm>
          <a:solidFill>
            <a:schemeClr val="tx2">
              <a:lumMod val="60000"/>
              <a:lumOff val="40000"/>
            </a:schemeClr>
          </a:solidFill>
        </p:spPr>
        <p:txBody>
          <a:bodyPr tIns="365760" anchor="t"/>
          <a:lstStyle>
            <a:lvl1pPr marL="0" indent="0" algn="ctr">
              <a:buNone/>
              <a:defRPr sz="2560">
                <a:solidFill>
                  <a:schemeClr val="tx1">
                    <a:lumMod val="50000"/>
                  </a:schemeClr>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08281" y="2867495"/>
            <a:ext cx="2048256" cy="4572000"/>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04210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90" y="234813"/>
            <a:ext cx="7313371" cy="21945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48015" y="378901"/>
            <a:ext cx="6217920" cy="20116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015" y="2682240"/>
            <a:ext cx="6217920" cy="5608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5246" y="8563808"/>
            <a:ext cx="2076034" cy="486833"/>
          </a:xfrm>
          <a:prstGeom prst="rect">
            <a:avLst/>
          </a:prstGeom>
        </p:spPr>
        <p:txBody>
          <a:bodyPr vert="horz" lIns="91440" tIns="45720" rIns="45720" bIns="45720" rtlCol="0" anchor="ctr"/>
          <a:lstStyle>
            <a:lvl1pPr algn="l">
              <a:defRPr sz="840">
                <a:solidFill>
                  <a:schemeClr val="tx1"/>
                </a:solidFill>
              </a:defRPr>
            </a:lvl1pPr>
          </a:lstStyle>
          <a:p>
            <a:fld id="{1D8BD707-D9CF-40AE-B4C6-C98DA3205C09}" type="datetimeFigureOut">
              <a:rPr lang="en-US" smtClean="0"/>
              <a:pPr/>
              <a:t>5/8/2020</a:t>
            </a:fld>
            <a:endParaRPr lang="en-US"/>
          </a:p>
        </p:txBody>
      </p:sp>
      <p:sp>
        <p:nvSpPr>
          <p:cNvPr id="5" name="Footer Placeholder 4"/>
          <p:cNvSpPr>
            <a:spLocks noGrp="1"/>
          </p:cNvSpPr>
          <p:nvPr>
            <p:ph type="ftr" sz="quarter" idx="3"/>
          </p:nvPr>
        </p:nvSpPr>
        <p:spPr>
          <a:xfrm>
            <a:off x="3352800" y="8563808"/>
            <a:ext cx="3248502" cy="486833"/>
          </a:xfrm>
          <a:prstGeom prst="rect">
            <a:avLst/>
          </a:prstGeom>
        </p:spPr>
        <p:txBody>
          <a:bodyPr vert="horz" lIns="91440" tIns="45720" rIns="91440" bIns="45720" rtlCol="0" anchor="ctr"/>
          <a:lstStyle>
            <a:lvl1pPr algn="r">
              <a:defRPr sz="840">
                <a:solidFill>
                  <a:schemeClr val="tx1"/>
                </a:solidFill>
              </a:defRPr>
            </a:lvl1pPr>
          </a:lstStyle>
          <a:p>
            <a:endParaRPr lang="en-US"/>
          </a:p>
        </p:txBody>
      </p:sp>
      <p:sp>
        <p:nvSpPr>
          <p:cNvPr id="6" name="Slide Number Placeholder 5"/>
          <p:cNvSpPr>
            <a:spLocks noGrp="1"/>
          </p:cNvSpPr>
          <p:nvPr>
            <p:ph type="sldNum" sz="quarter" idx="4"/>
          </p:nvPr>
        </p:nvSpPr>
        <p:spPr>
          <a:xfrm>
            <a:off x="6612111" y="8563808"/>
            <a:ext cx="567758" cy="486833"/>
          </a:xfrm>
          <a:prstGeom prst="rect">
            <a:avLst/>
          </a:prstGeom>
        </p:spPr>
        <p:txBody>
          <a:bodyPr vert="horz" lIns="45720" tIns="45720" rIns="91440" bIns="45720" rtlCol="0" anchor="ctr"/>
          <a:lstStyle>
            <a:lvl1pPr algn="l">
              <a:defRPr sz="960" b="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162283264"/>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731520" rtl="0" eaLnBrk="1" latinLnBrk="0" hangingPunct="1">
        <a:lnSpc>
          <a:spcPct val="85000"/>
        </a:lnSpc>
        <a:spcBef>
          <a:spcPct val="0"/>
        </a:spcBef>
        <a:buNone/>
        <a:defRPr sz="3200" kern="1200" cap="all" baseline="0">
          <a:solidFill>
            <a:schemeClr val="bg2"/>
          </a:solidFill>
          <a:latin typeface="+mj-lt"/>
          <a:ea typeface="+mj-ea"/>
          <a:cs typeface="+mj-cs"/>
        </a:defRPr>
      </a:lvl1pPr>
    </p:titleStyle>
    <p:bodyStyle>
      <a:lvl1pPr marL="146304" indent="-146304" algn="l" defTabSz="731520" rtl="0" eaLnBrk="1" latinLnBrk="0" hangingPunct="1">
        <a:lnSpc>
          <a:spcPct val="90000"/>
        </a:lnSpc>
        <a:spcBef>
          <a:spcPts val="960"/>
        </a:spcBef>
        <a:spcAft>
          <a:spcPts val="160"/>
        </a:spcAft>
        <a:buClr>
          <a:schemeClr val="tx1"/>
        </a:buClr>
        <a:buFont typeface="Wingdings" pitchFamily="2" charset="2"/>
        <a:buChar char=""/>
        <a:defRPr sz="1760" kern="1200">
          <a:solidFill>
            <a:schemeClr val="tx1"/>
          </a:solidFill>
          <a:latin typeface="+mn-lt"/>
          <a:ea typeface="+mn-ea"/>
          <a:cs typeface="+mn-cs"/>
        </a:defRPr>
      </a:lvl1pPr>
      <a:lvl2pPr marL="329184" indent="-146304" algn="l" defTabSz="731520" rtl="0" eaLnBrk="1" latinLnBrk="0" hangingPunct="1">
        <a:lnSpc>
          <a:spcPct val="90000"/>
        </a:lnSpc>
        <a:spcBef>
          <a:spcPts val="160"/>
        </a:spcBef>
        <a:spcAft>
          <a:spcPts val="320"/>
        </a:spcAft>
        <a:buClr>
          <a:schemeClr val="tx1"/>
        </a:buClr>
        <a:buFont typeface="Wingdings" pitchFamily="2" charset="2"/>
        <a:buChar char=""/>
        <a:defRPr sz="1600" kern="1200">
          <a:solidFill>
            <a:schemeClr val="tx1"/>
          </a:solidFill>
          <a:latin typeface="+mn-lt"/>
          <a:ea typeface="+mn-ea"/>
          <a:cs typeface="+mn-cs"/>
        </a:defRPr>
      </a:lvl2pPr>
      <a:lvl3pPr marL="512064" indent="-146304" algn="l" defTabSz="731520" rtl="0" eaLnBrk="1" latinLnBrk="0" hangingPunct="1">
        <a:lnSpc>
          <a:spcPct val="90000"/>
        </a:lnSpc>
        <a:spcBef>
          <a:spcPts val="160"/>
        </a:spcBef>
        <a:spcAft>
          <a:spcPts val="320"/>
        </a:spcAft>
        <a:buClr>
          <a:schemeClr val="tx1"/>
        </a:buClr>
        <a:buFont typeface="Wingdings" pitchFamily="2" charset="2"/>
        <a:buChar char=""/>
        <a:defRPr sz="1440" kern="1200">
          <a:solidFill>
            <a:schemeClr val="tx1"/>
          </a:solidFill>
          <a:latin typeface="+mn-lt"/>
          <a:ea typeface="+mn-ea"/>
          <a:cs typeface="+mn-cs"/>
        </a:defRPr>
      </a:lvl3pPr>
      <a:lvl4pPr marL="69494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4pPr>
      <a:lvl5pPr marL="87782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5pPr>
      <a:lvl6pPr marL="102768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6pPr>
      <a:lvl7pPr marL="117744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7pPr>
      <a:lvl8pPr marL="130320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8pPr>
      <a:lvl9pPr marL="144496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hyperlink" Target="https://my.matterport.com/show/?m=TzJqV6fVE7s" TargetMode="External"/><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gif"/><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304801" y="511411"/>
            <a:ext cx="3124201" cy="2082801"/>
          </a:xfrm>
          <a:prstGeom prst="rect">
            <a:avLst/>
          </a:prstGeom>
          <a:effectLst>
            <a:outerShdw blurRad="50800" dist="38100" dir="2700000" algn="tl" rotWithShape="0">
              <a:prstClr val="black">
                <a:alpha val="40000"/>
              </a:prstClr>
            </a:outerShdw>
          </a:effectLst>
        </p:spPr>
      </p:pic>
      <p:sp>
        <p:nvSpPr>
          <p:cNvPr id="2" name="Title 1"/>
          <p:cNvSpPr>
            <a:spLocks noGrp="1"/>
          </p:cNvSpPr>
          <p:nvPr>
            <p:ph type="ctrTitle"/>
          </p:nvPr>
        </p:nvSpPr>
        <p:spPr>
          <a:xfrm>
            <a:off x="-4495800" y="1717179"/>
            <a:ext cx="3886200" cy="647844"/>
          </a:xfrm>
        </p:spPr>
        <p:txBody>
          <a:bodyPr>
            <a:noAutofit/>
          </a:bodyPr>
          <a:lstStyle/>
          <a:p>
            <a:r>
              <a:rPr lang="en-US" sz="1600" b="1" i="1" dirty="0">
                <a:solidFill>
                  <a:srgbClr val="FFFF00"/>
                </a:solidFill>
                <a:latin typeface="Trebuchet MS" panose="020B0603020202020204" pitchFamily="34" charset="0"/>
              </a:rPr>
              <a:t>Why wait for new construction?</a:t>
            </a:r>
            <a:br>
              <a:rPr lang="en-US" sz="1600" b="1" i="1" dirty="0">
                <a:solidFill>
                  <a:srgbClr val="FFFF00"/>
                </a:solidFill>
                <a:latin typeface="Trebuchet MS" panose="020B0603020202020204" pitchFamily="34" charset="0"/>
              </a:rPr>
            </a:br>
            <a:r>
              <a:rPr lang="en-US" sz="1200" i="1" dirty="0">
                <a:solidFill>
                  <a:srgbClr val="FFFF00"/>
                </a:solidFill>
                <a:latin typeface="Trebuchet MS" panose="020B0603020202020204" pitchFamily="34" charset="0"/>
              </a:rPr>
              <a:t>This Park Circle area home is LESS THAN 2 YEARS!</a:t>
            </a:r>
            <a:endParaRPr lang="en-US" sz="2000" i="1" dirty="0">
              <a:solidFill>
                <a:srgbClr val="FFFF00"/>
              </a:solidFill>
              <a:latin typeface="Trebuchet MS" panose="020B0603020202020204" pitchFamily="34" charset="0"/>
            </a:endParaRPr>
          </a:p>
        </p:txBody>
      </p:sp>
      <p:sp>
        <p:nvSpPr>
          <p:cNvPr id="3" name="Subtitle 2"/>
          <p:cNvSpPr>
            <a:spLocks noGrp="1"/>
          </p:cNvSpPr>
          <p:nvPr>
            <p:ph type="subTitle" idx="1"/>
          </p:nvPr>
        </p:nvSpPr>
        <p:spPr>
          <a:xfrm>
            <a:off x="304801" y="3429000"/>
            <a:ext cx="6705601" cy="1752600"/>
          </a:xfrm>
        </p:spPr>
        <p:txBody>
          <a:bodyPr numCol="1" anchor="ctr">
            <a:noAutofit/>
          </a:bodyPr>
          <a:lstStyle/>
          <a:p>
            <a:r>
              <a:rPr lang="en-US" sz="1300" dirty="0">
                <a:solidFill>
                  <a:srgbClr val="00263D"/>
                </a:solidFill>
                <a:latin typeface="Trebuchet MS" panose="020B0603020202020204" pitchFamily="34" charset="0"/>
              </a:rPr>
              <a:t>Welcome to 3 Penn Avenue. This 3 bedroom, 1 bathroom ranch is in an ideal location. It is less than 2 miles from downtown Charleston! This house has great bones and sits on a huge 0.32 acre lot one house over from the Ashley River. Other great characteristics are the hardwood floors, roof, HVAC and the blank slate that is the attic. Not only are you close to downtown but you are also close to Mex1, Home Team BBQ, Spanglish </a:t>
            </a:r>
            <a:r>
              <a:rPr lang="en-US" sz="1300" dirty="0" err="1">
                <a:solidFill>
                  <a:srgbClr val="00263D"/>
                </a:solidFill>
                <a:latin typeface="Trebuchet MS" panose="020B0603020202020204" pitchFamily="34" charset="0"/>
              </a:rPr>
              <a:t>Cocina+Bar</a:t>
            </a:r>
            <a:r>
              <a:rPr lang="en-US" sz="1300" dirty="0">
                <a:solidFill>
                  <a:srgbClr val="00263D"/>
                </a:solidFill>
                <a:latin typeface="Trebuchet MS" panose="020B0603020202020204" pitchFamily="34" charset="0"/>
              </a:rPr>
              <a:t> and others. Such an amazing opportunity. Schedule a showing today at your convenience!</a:t>
            </a:r>
          </a:p>
          <a:p>
            <a:r>
              <a:rPr lang="en-US" sz="1300" dirty="0">
                <a:solidFill>
                  <a:srgbClr val="00263D"/>
                </a:solidFill>
                <a:latin typeface="Trebuchet MS" panose="020B0603020202020204" pitchFamily="34" charset="0"/>
                <a:hlinkClick r:id="rId3"/>
              </a:rPr>
              <a:t>https://my.matterport.com/show/?m=TzJqV6fVE7s</a:t>
            </a:r>
            <a:endParaRPr lang="en-US" sz="1300" dirty="0">
              <a:solidFill>
                <a:srgbClr val="00263D"/>
              </a:solidFill>
              <a:latin typeface="Trebuchet MS" panose="020B0603020202020204" pitchFamily="34" charset="0"/>
            </a:endParaRPr>
          </a:p>
        </p:txBody>
      </p:sp>
      <p:sp>
        <p:nvSpPr>
          <p:cNvPr id="13" name="Title 1"/>
          <p:cNvSpPr txBox="1">
            <a:spLocks/>
          </p:cNvSpPr>
          <p:nvPr/>
        </p:nvSpPr>
        <p:spPr>
          <a:xfrm>
            <a:off x="228602" y="2747336"/>
            <a:ext cx="6857999" cy="68166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solidFill>
                  <a:srgbClr val="00263D"/>
                </a:solidFill>
                <a:latin typeface="Trebuchet MS" panose="020B0603020202020204" pitchFamily="34" charset="0"/>
              </a:rPr>
              <a:t>3 Penn Avenue</a:t>
            </a:r>
            <a:br>
              <a:rPr lang="en-US" sz="1600" dirty="0">
                <a:solidFill>
                  <a:srgbClr val="00263D"/>
                </a:solidFill>
                <a:latin typeface="Trebuchet MS" panose="020B0603020202020204" pitchFamily="34" charset="0"/>
              </a:rPr>
            </a:br>
            <a:r>
              <a:rPr lang="fr-FR" sz="1600" dirty="0" err="1">
                <a:solidFill>
                  <a:srgbClr val="00263D"/>
                </a:solidFill>
                <a:latin typeface="Trebuchet MS" panose="020B0603020202020204" pitchFamily="34" charset="0"/>
              </a:rPr>
              <a:t>Avondale</a:t>
            </a:r>
            <a:r>
              <a:rPr lang="fr-FR" sz="1600" dirty="0">
                <a:solidFill>
                  <a:srgbClr val="00263D"/>
                </a:solidFill>
                <a:latin typeface="Trebuchet MS" panose="020B0603020202020204" pitchFamily="34" charset="0"/>
              </a:rPr>
              <a:t> ~ Charleston, SC 29407 ~ MLS# 20012329 ~ $300,000</a:t>
            </a:r>
            <a:endParaRPr lang="en-US" sz="1800" dirty="0">
              <a:solidFill>
                <a:srgbClr val="00263D"/>
              </a:solidFill>
              <a:latin typeface="Trebuchet MS" panose="020B0603020202020204" pitchFamily="34" charset="0"/>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04799" y="8220670"/>
            <a:ext cx="598154"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915177" y="8220670"/>
            <a:ext cx="4485017" cy="923330"/>
          </a:xfrm>
          <a:prstGeom prst="rect">
            <a:avLst/>
          </a:prstGeom>
        </p:spPr>
        <p:txBody>
          <a:bodyPr wrap="square">
            <a:spAutoFit/>
          </a:bodyPr>
          <a:lstStyle/>
          <a:p>
            <a:r>
              <a:rPr lang="en-US" b="1" dirty="0">
                <a:latin typeface="Trebuchet MS" panose="020B0603020202020204" pitchFamily="34" charset="0"/>
              </a:rPr>
              <a:t>Del Shaffer </a:t>
            </a:r>
          </a:p>
          <a:p>
            <a:r>
              <a:rPr lang="en-US" dirty="0">
                <a:latin typeface="Trebuchet MS" panose="020B0603020202020204" pitchFamily="34" charset="0"/>
              </a:rPr>
              <a:t>843.408.6821 </a:t>
            </a:r>
          </a:p>
          <a:p>
            <a:r>
              <a:rPr lang="en-US" sz="1600" dirty="0">
                <a:latin typeface="Trebuchet MS" panose="020B0603020202020204" pitchFamily="34" charset="0"/>
              </a:rPr>
              <a:t>dshaffer@carolinaoneplus.com</a:t>
            </a:r>
          </a:p>
        </p:txBody>
      </p:sp>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579664" y="12266904"/>
            <a:ext cx="354539" cy="243949"/>
          </a:xfrm>
          <a:prstGeom prst="rect">
            <a:avLst/>
          </a:prstGeom>
          <a:effectLst>
            <a:outerShdw blurRad="12700" dist="12700" algn="ctr" rotWithShape="0">
              <a:schemeClr val="tx1">
                <a:alpha val="48000"/>
              </a:scheme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04800" y="5258080"/>
            <a:ext cx="2027148" cy="1351432"/>
          </a:xfrm>
          <a:prstGeom prst="rect">
            <a:avLst/>
          </a:prstGeom>
          <a:effectLst>
            <a:outerShdw blurRad="50800" dist="38100" dir="2700000" algn="tl" rotWithShape="0">
              <a:prstClr val="black">
                <a:alpha val="40000"/>
              </a:prst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644026" y="5258080"/>
            <a:ext cx="2027148" cy="1351432"/>
          </a:xfrm>
          <a:prstGeom prst="rect">
            <a:avLst/>
          </a:prstGeom>
          <a:effectLst>
            <a:outerShdw blurRad="50800" dist="38100" dir="2700000" algn="tl" rotWithShape="0">
              <a:prstClr val="black">
                <a:alpha val="40000"/>
              </a:prst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04800" y="6739844"/>
            <a:ext cx="2027148" cy="1351432"/>
          </a:xfrm>
          <a:prstGeom prst="rect">
            <a:avLst/>
          </a:prstGeom>
          <a:effectLst>
            <a:outerShdw blurRad="50800" dist="38100" dir="2700000" algn="tl" rotWithShape="0">
              <a:prstClr val="black">
                <a:alpha val="40000"/>
              </a:prstClr>
            </a:outerShdw>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983252" y="5258080"/>
            <a:ext cx="2027148" cy="1351432"/>
          </a:xfrm>
          <a:prstGeom prst="rect">
            <a:avLst/>
          </a:prstGeom>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983252" y="6739844"/>
            <a:ext cx="2027148" cy="1351432"/>
          </a:xfrm>
          <a:prstGeom prst="rect">
            <a:avLst/>
          </a:prstGeom>
          <a:effectLst>
            <a:outerShdw blurRad="50800" dist="38100" dir="2700000" algn="tl" rotWithShape="0">
              <a:prstClr val="black">
                <a:alpha val="40000"/>
              </a:prstClr>
            </a:outerShdw>
          </a:effectLst>
        </p:spPr>
      </p:pic>
      <p:pic>
        <p:nvPicPr>
          <p:cNvPr id="19" name="Picture 18">
            <a:extLst>
              <a:ext uri="{FF2B5EF4-FFF2-40B4-BE49-F238E27FC236}">
                <a16:creationId xmlns:a16="http://schemas.microsoft.com/office/drawing/2014/main" id="{06743416-55DF-47C1-9345-21038A6BD874}"/>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644026" y="6739844"/>
            <a:ext cx="2027148" cy="1351432"/>
          </a:xfrm>
          <a:prstGeom prst="rect">
            <a:avLst/>
          </a:prstGeom>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382DE4A7-521B-460B-B882-CD306AD77FF9}"/>
              </a:ext>
            </a:extLst>
          </p:cNvPr>
          <p:cNvSpPr/>
          <p:nvPr/>
        </p:nvSpPr>
        <p:spPr>
          <a:xfrm>
            <a:off x="228600" y="0"/>
            <a:ext cx="6858000" cy="523220"/>
          </a:xfrm>
          <a:prstGeom prst="rect">
            <a:avLst/>
          </a:prstGeom>
        </p:spPr>
        <p:txBody>
          <a:bodyPr wrap="square">
            <a:spAutoFit/>
          </a:bodyPr>
          <a:lstStyle/>
          <a:p>
            <a:pPr algn="ctr"/>
            <a:r>
              <a:rPr lang="en-US" sz="2800" i="1" dirty="0">
                <a:solidFill>
                  <a:srgbClr val="FFFF00"/>
                </a:solidFill>
                <a:effectLst>
                  <a:outerShdw blurRad="38100" dist="38100" dir="2700000" algn="tl">
                    <a:srgbClr val="000000">
                      <a:alpha val="43137"/>
                    </a:srgbClr>
                  </a:outerShdw>
                </a:effectLst>
                <a:latin typeface="Trebuchet MS" panose="020B0603020202020204" pitchFamily="34" charset="0"/>
              </a:rPr>
              <a:t>Avondale Gem</a:t>
            </a:r>
          </a:p>
        </p:txBody>
      </p:sp>
      <p:pic>
        <p:nvPicPr>
          <p:cNvPr id="5" name="Picture 2" descr="Related image">
            <a:extLst>
              <a:ext uri="{FF2B5EF4-FFF2-40B4-BE49-F238E27FC236}">
                <a16:creationId xmlns:a16="http://schemas.microsoft.com/office/drawing/2014/main" id="{14CEC61F-528F-4217-BAF8-0558E35B09C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042602" y="8220670"/>
            <a:ext cx="1967798" cy="45049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6A0CA032-BED6-4E1F-95DA-14099519FD17}"/>
              </a:ext>
            </a:extLst>
          </p:cNvPr>
          <p:cNvSpPr/>
          <p:nvPr/>
        </p:nvSpPr>
        <p:spPr>
          <a:xfrm>
            <a:off x="4953000" y="8729246"/>
            <a:ext cx="2103348" cy="338554"/>
          </a:xfrm>
          <a:prstGeom prst="rect">
            <a:avLst/>
          </a:prstGeom>
        </p:spPr>
        <p:txBody>
          <a:bodyPr wrap="square">
            <a:spAutoFit/>
          </a:bodyPr>
          <a:lstStyle/>
          <a:p>
            <a:pPr algn="r"/>
            <a:r>
              <a:rPr lang="en-US" sz="800" dirty="0">
                <a:solidFill>
                  <a:srgbClr val="00263D"/>
                </a:solidFill>
                <a:latin typeface="Trebuchet MS" panose="020B0603020202020204" pitchFamily="34" charset="0"/>
              </a:rPr>
              <a:t>2713 Highway 17 North</a:t>
            </a:r>
          </a:p>
          <a:p>
            <a:pPr algn="r"/>
            <a:r>
              <a:rPr lang="en-US" sz="800" dirty="0">
                <a:solidFill>
                  <a:srgbClr val="00263D"/>
                </a:solidFill>
                <a:latin typeface="Trebuchet MS" panose="020B0603020202020204" pitchFamily="34" charset="0"/>
              </a:rPr>
              <a:t>Mt. Pleasant, SC 29466</a:t>
            </a:r>
          </a:p>
        </p:txBody>
      </p:sp>
      <p:pic>
        <p:nvPicPr>
          <p:cNvPr id="20" name="Picture 19">
            <a:extLst>
              <a:ext uri="{FF2B5EF4-FFF2-40B4-BE49-F238E27FC236}">
                <a16:creationId xmlns:a16="http://schemas.microsoft.com/office/drawing/2014/main" id="{A6890C33-4B17-4998-A8A2-F23AAAE61ED2}"/>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3886199" y="511407"/>
            <a:ext cx="3124203" cy="2082802"/>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1914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1117</TotalTime>
  <Words>177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Corbel</vt:lpstr>
      <vt:lpstr>Trebuchet MS</vt:lpstr>
      <vt:lpstr>Wingdings</vt:lpstr>
      <vt:lpstr>Banded</vt:lpstr>
      <vt:lpstr>Why wait for new construction? This Park Circle area home is LESS THAN 2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50</cp:revision>
  <dcterms:created xsi:type="dcterms:W3CDTF">2006-08-16T00:00:00Z</dcterms:created>
  <dcterms:modified xsi:type="dcterms:W3CDTF">2020-05-08T11:14:09Z</dcterms:modified>
</cp:coreProperties>
</file>