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178" y="4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2/5/2020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333538" y="9067801"/>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Subtitle 2"/>
          <p:cNvSpPr>
            <a:spLocks noGrp="1"/>
          </p:cNvSpPr>
          <p:nvPr>
            <p:ph type="subTitle" idx="1"/>
          </p:nvPr>
        </p:nvSpPr>
        <p:spPr>
          <a:xfrm>
            <a:off x="228034" y="4571998"/>
            <a:ext cx="7772186" cy="1626957"/>
          </a:xfrm>
        </p:spPr>
        <p:txBody>
          <a:bodyPr anchor="ctr">
            <a:noAutofit/>
          </a:bodyPr>
          <a:lstStyle/>
          <a:p>
            <a:r>
              <a:rPr lang="en-US" sz="1200" dirty="0">
                <a:solidFill>
                  <a:schemeClr val="bg1"/>
                </a:solidFill>
                <a:latin typeface="Georgia" panose="02040502050405020303" pitchFamily="18" charset="0"/>
                <a:cs typeface="Microsoft Sans Serif" panose="020B0604020202020204" pitchFamily="34" charset="0"/>
              </a:rPr>
              <a:t>Beautiful Home, Move-in Ready. Gorgeous Updated Kitchen, with new stainless steel appliances, new tile kitchen flooring. New carpet in all upstairs rooms and the loft area. Lovely spacious master bedroom with walk in closets, and master bathroom has a garden tub, shower and dual vanities. All of the family bedrooms are nicely </a:t>
            </a:r>
            <a:r>
              <a:rPr lang="en-US" sz="1200" dirty="0" err="1">
                <a:solidFill>
                  <a:schemeClr val="bg1"/>
                </a:solidFill>
                <a:latin typeface="Georgia" panose="02040502050405020303" pitchFamily="18" charset="0"/>
                <a:cs typeface="Microsoft Sans Serif" panose="020B0604020202020204" pitchFamily="34" charset="0"/>
              </a:rPr>
              <a:t>sized.The</a:t>
            </a:r>
            <a:r>
              <a:rPr lang="en-US" sz="1200" dirty="0">
                <a:solidFill>
                  <a:schemeClr val="bg1"/>
                </a:solidFill>
                <a:latin typeface="Georgia" panose="02040502050405020303" pitchFamily="18" charset="0"/>
                <a:cs typeface="Microsoft Sans Serif" panose="020B0604020202020204" pitchFamily="34" charset="0"/>
              </a:rPr>
              <a:t> backyard is perfect for barbecues and family fun. Moncks Corner is growing and is close enough to Charleston to enjoy everything it has to offer. There are </a:t>
            </a:r>
            <a:r>
              <a:rPr lang="en-US" sz="1200" dirty="0" err="1">
                <a:solidFill>
                  <a:schemeClr val="bg1"/>
                </a:solidFill>
                <a:latin typeface="Georgia" panose="02040502050405020303" pitchFamily="18" charset="0"/>
                <a:cs typeface="Microsoft Sans Serif" panose="020B0604020202020204" pitchFamily="34" charset="0"/>
              </a:rPr>
              <a:t>are</a:t>
            </a:r>
            <a:r>
              <a:rPr lang="en-US" sz="1200" dirty="0">
                <a:solidFill>
                  <a:schemeClr val="bg1"/>
                </a:solidFill>
                <a:latin typeface="Georgia" panose="02040502050405020303" pitchFamily="18" charset="0"/>
                <a:cs typeface="Microsoft Sans Serif" panose="020B0604020202020204" pitchFamily="34" charset="0"/>
              </a:rPr>
              <a:t> plenty of opportunities here for a new business or for employment. Some of the companies in Berkeley County are Volvo Cars USA, Google, Nucor Co, CR Bard, and many others. This is a perfect Home for new beginning. Make an appointment to see it today.</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2070310" y="685801"/>
            <a:ext cx="4087636" cy="3065727"/>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228601" y="9102372"/>
            <a:ext cx="3104937" cy="646331"/>
          </a:xfrm>
          <a:prstGeom prst="rect">
            <a:avLst/>
          </a:prstGeom>
        </p:spPr>
        <p:txBody>
          <a:bodyPr wrap="square">
            <a:spAutoFit/>
          </a:bodyPr>
          <a:lstStyle/>
          <a:p>
            <a:r>
              <a:rPr lang="en-US" sz="1400" b="1" dirty="0">
                <a:solidFill>
                  <a:schemeClr val="bg1"/>
                </a:solidFill>
                <a:latin typeface="Georgia" panose="02040502050405020303" pitchFamily="18" charset="0"/>
                <a:cs typeface="Microsoft Sans Serif" panose="020B0604020202020204" pitchFamily="34" charset="0"/>
              </a:rPr>
              <a:t>James Hopkins</a:t>
            </a:r>
          </a:p>
          <a:p>
            <a:r>
              <a:rPr lang="en-US" sz="1100" dirty="0">
                <a:solidFill>
                  <a:schemeClr val="bg1"/>
                </a:solidFill>
                <a:latin typeface="Georgia" panose="02040502050405020303" pitchFamily="18" charset="0"/>
                <a:cs typeface="Microsoft Sans Serif" panose="020B0604020202020204" pitchFamily="34" charset="0"/>
              </a:rPr>
              <a:t>(843) 708-5930</a:t>
            </a:r>
          </a:p>
          <a:p>
            <a:r>
              <a:rPr lang="en-US" sz="1100" dirty="0">
                <a:solidFill>
                  <a:schemeClr val="bg1"/>
                </a:solidFill>
                <a:latin typeface="Georgia" panose="02040502050405020303" pitchFamily="18" charset="0"/>
                <a:cs typeface="Microsoft Sans Serif" panose="020B0604020202020204" pitchFamily="34" charset="0"/>
              </a:rPr>
              <a:t>James.Hopkins@AgentOwnedRealty.com</a:t>
            </a:r>
          </a:p>
        </p:txBody>
      </p:sp>
      <p:sp>
        <p:nvSpPr>
          <p:cNvPr id="9" name="Rectangle 8"/>
          <p:cNvSpPr/>
          <p:nvPr/>
        </p:nvSpPr>
        <p:spPr>
          <a:xfrm>
            <a:off x="4945785" y="9125454"/>
            <a:ext cx="3054328" cy="600164"/>
          </a:xfrm>
          <a:prstGeom prst="rect">
            <a:avLst/>
          </a:prstGeom>
        </p:spPr>
        <p:txBody>
          <a:bodyPr wrap="square">
            <a:spAutoFit/>
          </a:bodyPr>
          <a:lstStyle/>
          <a:p>
            <a:pPr algn="r"/>
            <a:r>
              <a:rPr lang="en-US" sz="1100" dirty="0">
                <a:solidFill>
                  <a:schemeClr val="bg1"/>
                </a:solidFill>
                <a:latin typeface="Georgia" panose="02040502050405020303" pitchFamily="18" charset="0"/>
                <a:cs typeface="Microsoft Sans Serif" panose="020B0604020202020204" pitchFamily="34" charset="0"/>
              </a:rPr>
              <a:t>AgentOwned Premiere Group</a:t>
            </a:r>
          </a:p>
          <a:p>
            <a:pPr algn="r"/>
            <a:r>
              <a:rPr lang="en-US" sz="1100" dirty="0">
                <a:solidFill>
                  <a:schemeClr val="bg1"/>
                </a:solidFill>
                <a:latin typeface="Georgia" panose="02040502050405020303" pitchFamily="18" charset="0"/>
                <a:cs typeface="Microsoft Sans Serif" panose="020B0604020202020204" pitchFamily="34" charset="0"/>
              </a:rPr>
              <a:t>1800 Trolley Rd</a:t>
            </a:r>
          </a:p>
          <a:p>
            <a:pPr algn="r"/>
            <a:r>
              <a:rPr lang="en-US" sz="1100" dirty="0">
                <a:solidFill>
                  <a:schemeClr val="bg1"/>
                </a:solidFill>
                <a:latin typeface="Georgia" panose="02040502050405020303" pitchFamily="18" charset="0"/>
                <a:cs typeface="Microsoft Sans Serif" panose="020B0604020202020204" pitchFamily="34" charset="0"/>
              </a:rPr>
              <a:t>Summerville, SC 29485</a:t>
            </a:r>
          </a:p>
        </p:txBody>
      </p:sp>
      <p:sp>
        <p:nvSpPr>
          <p:cNvPr id="10" name="Down Ribbon 9"/>
          <p:cNvSpPr/>
          <p:nvPr/>
        </p:nvSpPr>
        <p:spPr>
          <a:xfrm>
            <a:off x="-3190883" y="-685800"/>
            <a:ext cx="3030819" cy="838200"/>
          </a:xfrm>
          <a:prstGeom prst="ribbon">
            <a:avLst>
              <a:gd name="adj1" fmla="val 16667"/>
              <a:gd name="adj2" fmla="val 75000"/>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7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solidFill>
                  <a:schemeClr val="tx1"/>
                </a:solidFill>
                <a:latin typeface="Gabriola" panose="04040605051002020D02" pitchFamily="82" charset="0"/>
              </a:rPr>
              <a:t>Open House Saturday</a:t>
            </a:r>
          </a:p>
          <a:p>
            <a:pPr algn="ctr"/>
            <a:r>
              <a:rPr lang="en-US" b="1" dirty="0">
                <a:solidFill>
                  <a:schemeClr val="tx1"/>
                </a:solidFill>
                <a:latin typeface="Gabriola" panose="04040605051002020D02" pitchFamily="82" charset="0"/>
              </a:rPr>
              <a:t>12:00 until 4:00</a:t>
            </a:r>
            <a:endParaRPr lang="en-US" i="1" dirty="0">
              <a:solidFill>
                <a:schemeClr val="tx1"/>
              </a:solidFill>
              <a:latin typeface="Gabriola" panose="04040605051002020D02" pitchFamily="82" charset="0"/>
            </a:endParaRPr>
          </a:p>
        </p:txBody>
      </p:sp>
      <p:pic>
        <p:nvPicPr>
          <p:cNvPr id="15" name="Picture 8"/>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8763000" y="9051007"/>
            <a:ext cx="911481" cy="713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2044591" y="6229349"/>
            <a:ext cx="6858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1030" name="Picture 6"/>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3366600" y="6229349"/>
            <a:ext cx="12192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12" name="Picture 6"/>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722582" y="6229349"/>
            <a:ext cx="6858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13"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544019" y="6229349"/>
            <a:ext cx="12192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2"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7153619" y="7543800"/>
            <a:ext cx="6858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228141" y="3823440"/>
            <a:ext cx="7771972" cy="672360"/>
          </a:xfrm>
        </p:spPr>
        <p:txBody>
          <a:bodyPr>
            <a:noAutofit/>
          </a:bodyPr>
          <a:lstStyle/>
          <a:p>
            <a:r>
              <a:rPr lang="en-US" sz="2400" b="1" dirty="0">
                <a:solidFill>
                  <a:schemeClr val="bg1"/>
                </a:solidFill>
                <a:latin typeface="Georgia" panose="02040502050405020303" pitchFamily="18" charset="0"/>
                <a:cs typeface="Microsoft Sans Serif" panose="020B0604020202020204" pitchFamily="34" charset="0"/>
              </a:rPr>
              <a:t>4004 Carolina Bay Drive</a:t>
            </a:r>
            <a:br>
              <a:rPr lang="en-US" sz="1800" dirty="0">
                <a:solidFill>
                  <a:schemeClr val="bg1"/>
                </a:solidFill>
                <a:latin typeface="Georgia" panose="02040502050405020303" pitchFamily="18" charset="0"/>
                <a:cs typeface="Microsoft Sans Serif" panose="020B0604020202020204" pitchFamily="34" charset="0"/>
              </a:rPr>
            </a:br>
            <a:r>
              <a:rPr lang="it-IT" sz="1800" dirty="0">
                <a:solidFill>
                  <a:schemeClr val="bg1"/>
                </a:solidFill>
                <a:latin typeface="Georgia" panose="02040502050405020303" pitchFamily="18" charset="0"/>
                <a:cs typeface="Microsoft Sans Serif" panose="020B0604020202020204" pitchFamily="34" charset="0"/>
              </a:rPr>
              <a:t>Oak Hill Plantation </a:t>
            </a:r>
            <a:r>
              <a:rPr lang="it-IT" sz="1800" dirty="0">
                <a:solidFill>
                  <a:schemeClr val="bg1"/>
                </a:solidFill>
                <a:latin typeface="Trebuchet MS" panose="020B0603020202020204" pitchFamily="34" charset="0"/>
                <a:cs typeface="Microsoft Sans Serif" panose="020B0604020202020204" pitchFamily="34" charset="0"/>
              </a:rPr>
              <a:t>· </a:t>
            </a:r>
            <a:r>
              <a:rPr lang="it-IT" sz="1800" dirty="0">
                <a:solidFill>
                  <a:schemeClr val="bg1"/>
                </a:solidFill>
                <a:latin typeface="Georgia" panose="02040502050405020303" pitchFamily="18" charset="0"/>
                <a:cs typeface="Microsoft Sans Serif" panose="020B0604020202020204" pitchFamily="34" charset="0"/>
              </a:rPr>
              <a:t>Moncks Corner </a:t>
            </a:r>
            <a:r>
              <a:rPr lang="it-IT" sz="1800" dirty="0">
                <a:solidFill>
                  <a:schemeClr val="bg1"/>
                </a:solidFill>
                <a:latin typeface="Trebuchet MS" panose="020B0603020202020204" pitchFamily="34" charset="0"/>
                <a:cs typeface="Microsoft Sans Serif" panose="020B0604020202020204" pitchFamily="34" charset="0"/>
              </a:rPr>
              <a:t>· </a:t>
            </a:r>
            <a:r>
              <a:rPr lang="it-IT" sz="1800" dirty="0">
                <a:solidFill>
                  <a:schemeClr val="bg1"/>
                </a:solidFill>
                <a:latin typeface="Georgia" panose="02040502050405020303" pitchFamily="18" charset="0"/>
                <a:cs typeface="Microsoft Sans Serif" panose="020B0604020202020204" pitchFamily="34" charset="0"/>
              </a:rPr>
              <a:t>MLS# 20001337 </a:t>
            </a:r>
            <a:r>
              <a:rPr lang="it-IT" sz="1800" dirty="0">
                <a:solidFill>
                  <a:schemeClr val="bg1"/>
                </a:solidFill>
                <a:latin typeface="Trebuchet MS" panose="020B0603020202020204" pitchFamily="34" charset="0"/>
                <a:cs typeface="Microsoft Sans Serif" panose="020B0604020202020204" pitchFamily="34" charset="0"/>
              </a:rPr>
              <a:t>· </a:t>
            </a:r>
            <a:r>
              <a:rPr lang="it-IT" sz="1800" dirty="0">
                <a:solidFill>
                  <a:schemeClr val="bg1"/>
                </a:solidFill>
                <a:latin typeface="Georgia" panose="02040502050405020303" pitchFamily="18" charset="0"/>
                <a:cs typeface="Microsoft Sans Serif" panose="020B0604020202020204" pitchFamily="34" charset="0"/>
              </a:rPr>
              <a:t>$229,500</a:t>
            </a:r>
            <a:endParaRPr lang="en-US" sz="1200" dirty="0">
              <a:solidFill>
                <a:schemeClr val="bg1"/>
              </a:solidFill>
              <a:latin typeface="Georgia" panose="02040502050405020303" pitchFamily="18" charset="0"/>
              <a:cs typeface="Microsoft Sans Serif" panose="020B0604020202020204" pitchFamily="34" charset="0"/>
            </a:endParaRPr>
          </a:p>
        </p:txBody>
      </p:sp>
      <p:sp>
        <p:nvSpPr>
          <p:cNvPr id="4" name="Rectangle 3">
            <a:extLst>
              <a:ext uri="{FF2B5EF4-FFF2-40B4-BE49-F238E27FC236}">
                <a16:creationId xmlns:a16="http://schemas.microsoft.com/office/drawing/2014/main" id="{EEE51621-7B65-4418-8136-3CEFC1AB779D}"/>
              </a:ext>
            </a:extLst>
          </p:cNvPr>
          <p:cNvSpPr/>
          <p:nvPr/>
        </p:nvSpPr>
        <p:spPr>
          <a:xfrm>
            <a:off x="0" y="1"/>
            <a:ext cx="8229600" cy="584775"/>
          </a:xfrm>
          <a:prstGeom prst="rect">
            <a:avLst/>
          </a:prstGeom>
        </p:spPr>
        <p:txBody>
          <a:bodyPr wrap="square">
            <a:spAutoFit/>
          </a:bodyPr>
          <a:lstStyle/>
          <a:p>
            <a:pPr algn="ctr"/>
            <a:r>
              <a:rPr lang="en-US" sz="3200" b="1" dirty="0">
                <a:ln w="3175">
                  <a:noFill/>
                </a:ln>
                <a:solidFill>
                  <a:srgbClr val="FFFF00"/>
                </a:solidFill>
                <a:effectLst>
                  <a:outerShdw blurRad="38100" dist="38100" dir="2700000" algn="tl">
                    <a:srgbClr val="000000">
                      <a:alpha val="43137"/>
                    </a:srgbClr>
                  </a:outerShdw>
                </a:effectLst>
                <a:latin typeface="Gabriola" panose="04040605051002020D02" pitchFamily="82" charset="0"/>
              </a:rPr>
              <a:t>Get Ready For Springtime With This Beautiful Spacious Home</a:t>
            </a:r>
            <a:endParaRPr lang="en-US" sz="3200" b="1" i="1" dirty="0">
              <a:ln w="3175">
                <a:noFill/>
              </a:ln>
              <a:solidFill>
                <a:srgbClr val="FFFF00"/>
              </a:solidFill>
              <a:effectLst>
                <a:outerShdw blurRad="38100" dist="38100" dir="2700000" algn="tl">
                  <a:srgbClr val="000000">
                    <a:alpha val="43137"/>
                  </a:srgbClr>
                </a:outerShdw>
              </a:effectLst>
              <a:latin typeface="Gabriola" panose="04040605051002020D02" pitchFamily="82" charset="0"/>
            </a:endParaRPr>
          </a:p>
        </p:txBody>
      </p:sp>
      <p:pic>
        <p:nvPicPr>
          <p:cNvPr id="18" name="Picture 5">
            <a:extLst>
              <a:ext uri="{FF2B5EF4-FFF2-40B4-BE49-F238E27FC236}">
                <a16:creationId xmlns:a16="http://schemas.microsoft.com/office/drawing/2014/main" id="{5D4DD655-7B75-4099-992B-D4A8F0FA1550}"/>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455882" y="7543800"/>
            <a:ext cx="12192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0" name="Picture 6">
            <a:extLst>
              <a:ext uri="{FF2B5EF4-FFF2-40B4-BE49-F238E27FC236}">
                <a16:creationId xmlns:a16="http://schemas.microsoft.com/office/drawing/2014/main" id="{DC797C08-3FB3-454E-BD7C-A42A76C704DD}"/>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115469" y="7543800"/>
            <a:ext cx="12192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1" name="Picture 6">
            <a:extLst>
              <a:ext uri="{FF2B5EF4-FFF2-40B4-BE49-F238E27FC236}">
                <a16:creationId xmlns:a16="http://schemas.microsoft.com/office/drawing/2014/main" id="{CFAA84E5-F17C-4301-A39A-4EF28296BB0F}"/>
              </a:ext>
            </a:extLst>
          </p:cNvPr>
          <p:cNvPicPr>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5222009" y="6229349"/>
            <a:ext cx="6858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3" name="Picture 5">
            <a:extLst>
              <a:ext uri="{FF2B5EF4-FFF2-40B4-BE49-F238E27FC236}">
                <a16:creationId xmlns:a16="http://schemas.microsoft.com/office/drawing/2014/main" id="{621D7623-2FB4-45CA-823D-F5C2F9A31BE6}"/>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3775056" y="7543800"/>
            <a:ext cx="6858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4" name="Picture 5">
            <a:extLst>
              <a:ext uri="{FF2B5EF4-FFF2-40B4-BE49-F238E27FC236}">
                <a16:creationId xmlns:a16="http://schemas.microsoft.com/office/drawing/2014/main" id="{68BAF3C1-B6EF-4096-B0DA-86A2041D686B}"/>
              </a:ext>
            </a:extLst>
          </p:cNvPr>
          <p:cNvPicPr>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6027430" y="7543800"/>
            <a:ext cx="6858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
        <p:nvSpPr>
          <p:cNvPr id="5" name="Rectangle 4">
            <a:extLst>
              <a:ext uri="{FF2B5EF4-FFF2-40B4-BE49-F238E27FC236}">
                <a16:creationId xmlns:a16="http://schemas.microsoft.com/office/drawing/2014/main" id="{1C596346-2AC0-4F33-B69D-8FD32CF55E4E}"/>
              </a:ext>
            </a:extLst>
          </p:cNvPr>
          <p:cNvSpPr/>
          <p:nvPr/>
        </p:nvSpPr>
        <p:spPr>
          <a:xfrm>
            <a:off x="-2969945" y="1706101"/>
            <a:ext cx="2588945" cy="1015663"/>
          </a:xfrm>
          <a:prstGeom prst="rect">
            <a:avLst/>
          </a:prstGeom>
        </p:spPr>
        <p:txBody>
          <a:bodyPr wrap="square">
            <a:spAutoFit/>
          </a:bodyPr>
          <a:lstStyle/>
          <a:p>
            <a:r>
              <a:rPr lang="en-US" dirty="0">
                <a:latin typeface="Georgia" panose="02040502050405020303" pitchFamily="18" charset="0"/>
              </a:rPr>
              <a:t>Open House Saturday 8/24/19</a:t>
            </a:r>
          </a:p>
          <a:p>
            <a:r>
              <a:rPr lang="en-US" dirty="0">
                <a:latin typeface="Georgia" panose="02040502050405020303" pitchFamily="18" charset="0"/>
              </a:rPr>
              <a:t>12:00 until 4:00</a:t>
            </a:r>
          </a:p>
        </p:txBody>
      </p:sp>
      <p:pic>
        <p:nvPicPr>
          <p:cNvPr id="25" name="Picture 5">
            <a:extLst>
              <a:ext uri="{FF2B5EF4-FFF2-40B4-BE49-F238E27FC236}">
                <a16:creationId xmlns:a16="http://schemas.microsoft.com/office/drawing/2014/main" id="{BA609215-8DFF-469D-8972-E17293E01647}"/>
              </a:ext>
            </a:extLst>
          </p:cNvPr>
          <p:cNvPicPr>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4901243" y="7534527"/>
            <a:ext cx="6858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TotalTime>
  <Words>210</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Trebuchet MS</vt:lpstr>
      <vt:lpstr>Office Theme</vt:lpstr>
      <vt:lpstr>4004 Carolina Bay Drive Oak Hill Plantation · Moncks Corner · MLS# 20001337 · $229,500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34</cp:revision>
  <dcterms:created xsi:type="dcterms:W3CDTF">2006-08-16T00:00:00Z</dcterms:created>
  <dcterms:modified xsi:type="dcterms:W3CDTF">2020-02-05T18:10:34Z</dcterms:modified>
</cp:coreProperties>
</file>