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31F20"/>
    <a:srgbClr val="DE6B3E"/>
    <a:srgbClr val="424042"/>
    <a:srgbClr val="EA2D00"/>
    <a:srgbClr val="D953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754" y="41"/>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8/25/2021</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31"/>
          <p:cNvPicPr>
            <a:picLocks noChangeAspect="1"/>
          </p:cNvPicPr>
          <p:nvPr/>
        </p:nvPicPr>
        <p:blipFill rotWithShape="1">
          <a:blip r:embed="rId2">
            <a:extLst>
              <a:ext uri="{28A0092B-C50C-407E-A947-70E740481C1C}">
                <a14:useLocalDpi xmlns:a14="http://schemas.microsoft.com/office/drawing/2010/main" val="0"/>
              </a:ext>
            </a:extLst>
          </a:blip>
          <a:srcRect b="18539"/>
          <a:stretch/>
        </p:blipFill>
        <p:spPr>
          <a:xfrm>
            <a:off x="0" y="0"/>
            <a:ext cx="8229600" cy="5029200"/>
          </a:xfrm>
          <a:prstGeom prst="rect">
            <a:avLst/>
          </a:prstGeom>
          <a:ln w="3175" cap="sq">
            <a:solidFill>
              <a:schemeClr val="bg1"/>
            </a:solidFill>
            <a:miter lim="800000"/>
          </a:ln>
          <a:effectLst/>
        </p:spPr>
      </p:pic>
      <p:sp>
        <p:nvSpPr>
          <p:cNvPr id="2" name="Title 1"/>
          <p:cNvSpPr>
            <a:spLocks noGrp="1"/>
          </p:cNvSpPr>
          <p:nvPr>
            <p:ph type="ctrTitle"/>
          </p:nvPr>
        </p:nvSpPr>
        <p:spPr>
          <a:xfrm>
            <a:off x="0" y="0"/>
            <a:ext cx="8229600" cy="1257299"/>
          </a:xfrm>
          <a:noFill/>
        </p:spPr>
        <p:txBody>
          <a:bodyPr anchor="t">
            <a:noAutofit/>
          </a:bodyPr>
          <a:lstStyle/>
          <a:p>
            <a:pPr algn="l"/>
            <a:r>
              <a:rPr lang="en-US" sz="1800" b="1" i="1" dirty="0">
                <a:latin typeface="Cambria" panose="02040503050406030204" pitchFamily="18" charset="0"/>
              </a:rPr>
              <a:t>Deep Water Renovated Home w/ Dock</a:t>
            </a:r>
            <a:br>
              <a:rPr lang="en-US" sz="1800" b="1" i="1" dirty="0">
                <a:latin typeface="Cambria" panose="02040503050406030204" pitchFamily="18" charset="0"/>
              </a:rPr>
            </a:br>
            <a:r>
              <a:rPr lang="en-US" sz="1800" b="1" i="1" dirty="0">
                <a:latin typeface="Cambria" panose="02040503050406030204" pitchFamily="18" charset="0"/>
              </a:rPr>
              <a:t>Private Boat Ramp &amp; No HOA</a:t>
            </a:r>
          </a:p>
        </p:txBody>
      </p:sp>
      <p:sp>
        <p:nvSpPr>
          <p:cNvPr id="3" name="Subtitle 2"/>
          <p:cNvSpPr>
            <a:spLocks noGrp="1"/>
          </p:cNvSpPr>
          <p:nvPr>
            <p:ph type="subTitle" idx="1"/>
          </p:nvPr>
        </p:nvSpPr>
        <p:spPr>
          <a:xfrm>
            <a:off x="0" y="4985603"/>
            <a:ext cx="8229600" cy="3335196"/>
          </a:xfrm>
        </p:spPr>
        <p:txBody>
          <a:bodyPr anchor="ctr">
            <a:noAutofit/>
          </a:bodyPr>
          <a:lstStyle/>
          <a:p>
            <a:r>
              <a:rPr lang="en-US" sz="1200" dirty="0">
                <a:solidFill>
                  <a:schemeClr val="bg1">
                    <a:lumMod val="50000"/>
                  </a:schemeClr>
                </a:solidFill>
                <a:latin typeface="Cambria" panose="02040503050406030204" pitchFamily="18" charset="0"/>
              </a:rPr>
              <a:t>Deep Water Renovated Home with Dock, Private Boat Ramp, Large Outbuilding, and NO HOA under $1M! Expansive 180° Lowcountry views and encompassing more than a half an acre of stunning deep water access, this serene setting offers an unparalleled amenity, a private backyard boat ramp. Walk from the backyard to step onto your floating dock, or just launch directly from your own boat ramp in the backyard. This is a unique set up that is rarely found, and this location keeps you off the Johns Island and James Island traffic while maintaining a similar distance to Downtown straight on Hwy 17. An additional detached building makes an incredible 2-4 car garage and workshop measuring 36x24 (approximately 865 </a:t>
            </a:r>
            <a:r>
              <a:rPr lang="en-US" sz="1200" dirty="0" err="1">
                <a:solidFill>
                  <a:schemeClr val="bg1">
                    <a:lumMod val="50000"/>
                  </a:schemeClr>
                </a:solidFill>
                <a:latin typeface="Cambria" panose="02040503050406030204" pitchFamily="18" charset="0"/>
              </a:rPr>
              <a:t>sqft</a:t>
            </a:r>
            <a:r>
              <a:rPr lang="en-US" sz="1200" dirty="0">
                <a:solidFill>
                  <a:schemeClr val="bg1">
                    <a:lumMod val="50000"/>
                  </a:schemeClr>
                </a:solidFill>
                <a:latin typeface="Cambria" panose="02040503050406030204" pitchFamily="18" charset="0"/>
              </a:rPr>
              <a:t>) and is the perfect place to pursue your hobbies, store your boat, and extra cars. This building currently has electricity and could also possibly be further improved to make a separate home office with private entrance, additional detached living areas, and even a full mother-in-law suite complete with deep water views. The main house just underwent a complete renovation from top to bottom, inside and out, by a local Charleston builder. New roof on all buildings. Fresh interior and exterior paint with extensive landscaping. Gleaming hardwood floors greet you and run throughout all main living areas. Both Bathrooms were gutted and renovated. Updated kitchen with direct outside access and brand new deck to enjoy the .60 acres of pure waterfront bliss! Don't want to fight the Johns Island or James Island traffic? Looking for something without an HOA? How about a boat ramp in your own backyard, floating dock, and a detached workshop? You just found it all and much more! Conveniently located off Hwy 17 for direct access to West Ashley, Downtown Charleston, and 15 minutes to Roper St Francis Hospital and I-526. Break away from the norm to pursue your passions and live your own lifestyle with this unique Charleston opportunity.</a:t>
            </a:r>
            <a:endParaRPr lang="en-US" sz="1200" b="1" i="1" dirty="0">
              <a:solidFill>
                <a:schemeClr val="bg1">
                  <a:lumMod val="50000"/>
                </a:schemeClr>
              </a:solidFill>
              <a:latin typeface="Cambria" panose="02040503050406030204" pitchFamily="18" charset="0"/>
            </a:endParaRP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283293" y="9230717"/>
            <a:ext cx="805014" cy="7394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28042" y="9198114"/>
            <a:ext cx="7772400" cy="707886"/>
          </a:xfrm>
          <a:prstGeom prst="rect">
            <a:avLst/>
          </a:prstGeom>
        </p:spPr>
        <p:txBody>
          <a:bodyPr wrap="square">
            <a:spAutoFit/>
          </a:bodyPr>
          <a:lstStyle/>
          <a:p>
            <a:pPr algn="ctr"/>
            <a:r>
              <a:rPr lang="en-US" sz="1600" b="1" dirty="0">
                <a:solidFill>
                  <a:srgbClr val="231F20"/>
                </a:solidFill>
                <a:latin typeface="Cambria" panose="02040503050406030204" pitchFamily="18" charset="0"/>
              </a:rPr>
              <a:t>Jerod Coulter, ABR, REALTOR</a:t>
            </a:r>
          </a:p>
          <a:p>
            <a:pPr algn="ctr"/>
            <a:r>
              <a:rPr lang="en-US" sz="1200" dirty="0">
                <a:solidFill>
                  <a:srgbClr val="231F20"/>
                </a:solidFill>
                <a:latin typeface="Cambria" panose="02040503050406030204" pitchFamily="18" charset="0"/>
              </a:rPr>
              <a:t>(843) 513-3741</a:t>
            </a:r>
          </a:p>
          <a:p>
            <a:pPr algn="ctr"/>
            <a:r>
              <a:rPr lang="en-US" sz="1200" dirty="0">
                <a:solidFill>
                  <a:srgbClr val="231F20"/>
                </a:solidFill>
                <a:latin typeface="Cambria" panose="02040503050406030204" pitchFamily="18" charset="0"/>
              </a:rPr>
              <a:t>jerod@realtor.com | www.HomesOfMountPleasant.com</a:t>
            </a:r>
          </a:p>
        </p:txBody>
      </p:sp>
      <p:sp>
        <p:nvSpPr>
          <p:cNvPr id="6" name="Rectangle 5"/>
          <p:cNvSpPr/>
          <p:nvPr/>
        </p:nvSpPr>
        <p:spPr>
          <a:xfrm>
            <a:off x="228042" y="9827010"/>
            <a:ext cx="7772400" cy="230832"/>
          </a:xfrm>
          <a:prstGeom prst="rect">
            <a:avLst/>
          </a:prstGeom>
        </p:spPr>
        <p:txBody>
          <a:bodyPr wrap="square">
            <a:spAutoFit/>
          </a:bodyPr>
          <a:lstStyle/>
          <a:p>
            <a:pPr algn="ctr"/>
            <a:r>
              <a:rPr lang="en-US" sz="900" dirty="0">
                <a:solidFill>
                  <a:srgbClr val="231F20"/>
                </a:solidFill>
                <a:latin typeface="Cambria" panose="02040503050406030204" pitchFamily="18" charset="0"/>
              </a:rPr>
              <a:t>The Boulevard Company, LLC | 35 Broad Street | Charleston, SC 29401</a:t>
            </a:r>
          </a:p>
        </p:txBody>
      </p:sp>
      <p:sp>
        <p:nvSpPr>
          <p:cNvPr id="8" name="Rectangle 7"/>
          <p:cNvSpPr/>
          <p:nvPr/>
        </p:nvSpPr>
        <p:spPr>
          <a:xfrm>
            <a:off x="0" y="0"/>
            <a:ext cx="8229600" cy="1000274"/>
          </a:xfrm>
          <a:prstGeom prst="rect">
            <a:avLst/>
          </a:prstGeom>
          <a:noFill/>
        </p:spPr>
        <p:txBody>
          <a:bodyPr wrap="square">
            <a:spAutoFit/>
          </a:bodyPr>
          <a:lstStyle/>
          <a:p>
            <a:pPr algn="r"/>
            <a:r>
              <a:rPr lang="en-US" sz="2300" b="1" dirty="0">
                <a:ln w="3175">
                  <a:solidFill>
                    <a:srgbClr val="231F20"/>
                  </a:solidFill>
                </a:ln>
                <a:solidFill>
                  <a:schemeClr val="bg1"/>
                </a:solidFill>
                <a:effectLst>
                  <a:outerShdw blurRad="50800" dist="25400" dir="2700000" algn="tl" rotWithShape="0">
                    <a:prstClr val="black">
                      <a:alpha val="65000"/>
                    </a:prstClr>
                  </a:outerShdw>
                </a:effectLst>
                <a:latin typeface="Cambria" panose="02040503050406030204" pitchFamily="18" charset="0"/>
              </a:rPr>
              <a:t>4004 </a:t>
            </a:r>
            <a:r>
              <a:rPr lang="en-US" sz="2300" b="1" dirty="0" err="1">
                <a:ln w="3175">
                  <a:solidFill>
                    <a:srgbClr val="231F20"/>
                  </a:solidFill>
                </a:ln>
                <a:solidFill>
                  <a:schemeClr val="bg1"/>
                </a:solidFill>
                <a:effectLst>
                  <a:outerShdw blurRad="50800" dist="25400" dir="2700000" algn="tl" rotWithShape="0">
                    <a:prstClr val="black">
                      <a:alpha val="65000"/>
                    </a:prstClr>
                  </a:outerShdw>
                </a:effectLst>
                <a:latin typeface="Cambria" panose="02040503050406030204" pitchFamily="18" charset="0"/>
              </a:rPr>
              <a:t>Rantowles</a:t>
            </a:r>
            <a:r>
              <a:rPr lang="en-US" sz="2300" b="1" dirty="0">
                <a:ln w="3175">
                  <a:solidFill>
                    <a:srgbClr val="231F20"/>
                  </a:solidFill>
                </a:ln>
                <a:solidFill>
                  <a:schemeClr val="bg1"/>
                </a:solidFill>
                <a:effectLst>
                  <a:outerShdw blurRad="50800" dist="25400" dir="2700000" algn="tl" rotWithShape="0">
                    <a:prstClr val="black">
                      <a:alpha val="65000"/>
                    </a:prstClr>
                  </a:outerShdw>
                </a:effectLst>
                <a:latin typeface="Cambria" panose="02040503050406030204" pitchFamily="18" charset="0"/>
              </a:rPr>
              <a:t> Court</a:t>
            </a:r>
          </a:p>
          <a:p>
            <a:pPr algn="r"/>
            <a:r>
              <a:rPr lang="en-US" sz="1800" b="1" dirty="0" err="1">
                <a:ln w="3175">
                  <a:solidFill>
                    <a:srgbClr val="231F20"/>
                  </a:solidFill>
                </a:ln>
                <a:solidFill>
                  <a:schemeClr val="bg1"/>
                </a:solidFill>
                <a:effectLst>
                  <a:outerShdw blurRad="50800" dist="25400" dir="2700000" algn="tl" rotWithShape="0">
                    <a:prstClr val="black">
                      <a:alpha val="65000"/>
                    </a:prstClr>
                  </a:outerShdw>
                </a:effectLst>
                <a:latin typeface="Cambria" panose="02040503050406030204" pitchFamily="18" charset="0"/>
              </a:rPr>
              <a:t>Rantowles</a:t>
            </a:r>
            <a:r>
              <a:rPr lang="en-US" sz="1800" b="1" dirty="0">
                <a:ln w="3175">
                  <a:solidFill>
                    <a:srgbClr val="231F20"/>
                  </a:solidFill>
                </a:ln>
                <a:solidFill>
                  <a:schemeClr val="bg1"/>
                </a:solidFill>
                <a:effectLst>
                  <a:outerShdw blurRad="50800" dist="25400" dir="2700000" algn="tl" rotWithShape="0">
                    <a:prstClr val="black">
                      <a:alpha val="65000"/>
                    </a:prstClr>
                  </a:outerShdw>
                </a:effectLst>
                <a:latin typeface="Cambria" panose="02040503050406030204" pitchFamily="18" charset="0"/>
              </a:rPr>
              <a:t> Shores ~ Ravenel</a:t>
            </a:r>
          </a:p>
          <a:p>
            <a:pPr algn="r"/>
            <a:r>
              <a:rPr lang="en-US" sz="1800" b="1" dirty="0">
                <a:ln w="3175">
                  <a:solidFill>
                    <a:srgbClr val="231F20"/>
                  </a:solidFill>
                </a:ln>
                <a:solidFill>
                  <a:schemeClr val="bg1"/>
                </a:solidFill>
                <a:effectLst>
                  <a:outerShdw blurRad="50800" dist="25400" dir="2700000" algn="tl" rotWithShape="0">
                    <a:prstClr val="black">
                      <a:alpha val="65000"/>
                    </a:prstClr>
                  </a:outerShdw>
                </a:effectLst>
                <a:latin typeface="Cambria" panose="02040503050406030204" pitchFamily="18" charset="0"/>
              </a:rPr>
              <a:t>MLS# 21005412 ~ $985,000</a:t>
            </a:r>
            <a:endParaRPr lang="en-US" sz="1600" b="1" dirty="0">
              <a:ln w="3175">
                <a:solidFill>
                  <a:srgbClr val="231F20"/>
                </a:solidFill>
              </a:ln>
              <a:solidFill>
                <a:schemeClr val="bg1"/>
              </a:solidFill>
              <a:effectLst>
                <a:outerShdw blurRad="50800" dist="25400" dir="2700000" algn="tl" rotWithShape="0">
                  <a:prstClr val="black">
                    <a:alpha val="65000"/>
                  </a:prstClr>
                </a:outerShdw>
              </a:effectLst>
              <a:latin typeface="Cambria" panose="02040503050406030204" pitchFamily="18" charset="0"/>
            </a:endParaRPr>
          </a:p>
        </p:txBody>
      </p:sp>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7162801" y="9281549"/>
            <a:ext cx="492904" cy="637784"/>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3">
            <a:extLst>
              <a:ext uri="{FF2B5EF4-FFF2-40B4-BE49-F238E27FC236}">
                <a16:creationId xmlns:a16="http://schemas.microsoft.com/office/drawing/2014/main" id="{72AD5716-BB67-4BE0-BC0B-FC1B1E87D913}"/>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4196037" y="8320801"/>
            <a:ext cx="1216152" cy="795528"/>
          </a:xfrm>
          <a:prstGeom prst="rect">
            <a:avLst/>
          </a:prstGeom>
          <a:ln w="3175" cap="sq">
            <a:solidFill>
              <a:schemeClr val="bg1"/>
            </a:solidFill>
            <a:miter lim="800000"/>
          </a:ln>
          <a:effectLst/>
        </p:spPr>
      </p:pic>
      <p:pic>
        <p:nvPicPr>
          <p:cNvPr id="22" name="Picture 21"/>
          <p:cNvPicPr>
            <a:picLocks/>
          </p:cNvPicPr>
          <p:nvPr/>
        </p:nvPicPr>
        <p:blipFill>
          <a:blip r:embed="rId6" cstate="print">
            <a:extLst>
              <a:ext uri="{28A0092B-C50C-407E-A947-70E740481C1C}">
                <a14:useLocalDpi xmlns:a14="http://schemas.microsoft.com/office/drawing/2010/main" val="0"/>
              </a:ext>
            </a:extLst>
          </a:blip>
          <a:srcRect/>
          <a:stretch/>
        </p:blipFill>
        <p:spPr>
          <a:xfrm>
            <a:off x="2817413" y="8320801"/>
            <a:ext cx="1216152" cy="795528"/>
          </a:xfrm>
          <a:prstGeom prst="rect">
            <a:avLst/>
          </a:prstGeom>
          <a:ln w="3175" cap="sq">
            <a:solidFill>
              <a:schemeClr val="bg1"/>
            </a:solidFill>
            <a:miter lim="800000"/>
          </a:ln>
          <a:effectLst/>
        </p:spPr>
      </p:pic>
      <p:pic>
        <p:nvPicPr>
          <p:cNvPr id="23" name="Picture 22"/>
          <p:cNvPicPr>
            <a:picLocks/>
          </p:cNvPicPr>
          <p:nvPr/>
        </p:nvPicPr>
        <p:blipFill>
          <a:blip r:embed="rId7" cstate="print">
            <a:extLst>
              <a:ext uri="{28A0092B-C50C-407E-A947-70E740481C1C}">
                <a14:useLocalDpi xmlns:a14="http://schemas.microsoft.com/office/drawing/2010/main" val="0"/>
              </a:ext>
            </a:extLst>
          </a:blip>
          <a:srcRect/>
          <a:stretch/>
        </p:blipFill>
        <p:spPr>
          <a:xfrm>
            <a:off x="1438789" y="8320801"/>
            <a:ext cx="1216152" cy="795528"/>
          </a:xfrm>
          <a:prstGeom prst="rect">
            <a:avLst/>
          </a:prstGeom>
          <a:ln w="3175" cap="sq">
            <a:solidFill>
              <a:schemeClr val="bg1"/>
            </a:solidFill>
            <a:miter lim="800000"/>
          </a:ln>
          <a:effectLst/>
        </p:spPr>
      </p:pic>
      <p:pic>
        <p:nvPicPr>
          <p:cNvPr id="25" name="Picture 24">
            <a:extLst>
              <a:ext uri="{FF2B5EF4-FFF2-40B4-BE49-F238E27FC236}">
                <a16:creationId xmlns:a16="http://schemas.microsoft.com/office/drawing/2014/main" id="{D63DB560-D17F-43DF-B15A-D90397CF4B62}"/>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60165" y="8320799"/>
            <a:ext cx="1216152" cy="795529"/>
          </a:xfrm>
          <a:prstGeom prst="rect">
            <a:avLst/>
          </a:prstGeom>
          <a:ln w="3175" cap="sq">
            <a:solidFill>
              <a:schemeClr val="bg1"/>
            </a:solidFill>
            <a:miter lim="800000"/>
          </a:ln>
          <a:effectLst/>
        </p:spPr>
      </p:pic>
      <p:pic>
        <p:nvPicPr>
          <p:cNvPr id="16" name="Picture 15">
            <a:extLst>
              <a:ext uri="{FF2B5EF4-FFF2-40B4-BE49-F238E27FC236}">
                <a16:creationId xmlns:a16="http://schemas.microsoft.com/office/drawing/2014/main" id="{EF396D36-1865-45DF-9F10-F9B5BF853C05}"/>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5574661" y="8320801"/>
            <a:ext cx="1216152" cy="795528"/>
          </a:xfrm>
          <a:prstGeom prst="rect">
            <a:avLst/>
          </a:prstGeom>
          <a:ln w="3175" cap="sq">
            <a:solidFill>
              <a:schemeClr val="bg1"/>
            </a:solidFill>
            <a:miter lim="800000"/>
          </a:ln>
          <a:effectLst/>
        </p:spPr>
      </p:pic>
      <p:pic>
        <p:nvPicPr>
          <p:cNvPr id="17" name="Picture 16">
            <a:extLst>
              <a:ext uri="{FF2B5EF4-FFF2-40B4-BE49-F238E27FC236}">
                <a16:creationId xmlns:a16="http://schemas.microsoft.com/office/drawing/2014/main" id="{E7C24965-9F0B-4B10-A02B-ABC9D15B06FC}"/>
              </a:ext>
            </a:extLst>
          </p:cNvPr>
          <p:cNvPicPr>
            <a:picLocks noChangeAspect="1"/>
          </p:cNvPicPr>
          <p:nvPr/>
        </p:nvPicPr>
        <p:blipFill rotWithShape="1">
          <a:blip r:embed="rId10" cstate="print">
            <a:extLst>
              <a:ext uri="{28A0092B-C50C-407E-A947-70E740481C1C}">
                <a14:useLocalDpi xmlns:a14="http://schemas.microsoft.com/office/drawing/2010/main" val="0"/>
              </a:ext>
            </a:extLst>
          </a:blip>
          <a:srcRect t="18624"/>
          <a:stretch/>
        </p:blipFill>
        <p:spPr>
          <a:xfrm>
            <a:off x="6953283" y="8320800"/>
            <a:ext cx="1216152" cy="795530"/>
          </a:xfrm>
          <a:prstGeom prst="rect">
            <a:avLst/>
          </a:prstGeom>
          <a:ln w="3175" cap="sq">
            <a:solidFill>
              <a:schemeClr val="bg1"/>
            </a:solidFill>
            <a:miter lim="800000"/>
          </a:ln>
          <a:effectLst/>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629</TotalTime>
  <Words>423</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Deep Water Renovated Home w/ Dock Private Boat Ramp &amp; No HOA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102</cp:revision>
  <dcterms:created xsi:type="dcterms:W3CDTF">2006-08-16T00:00:00Z</dcterms:created>
  <dcterms:modified xsi:type="dcterms:W3CDTF">2021-08-25T23:15:07Z</dcterms:modified>
</cp:coreProperties>
</file>