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2/28/2022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2/28/2022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seetheproperty.com/397206"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29" b="929"/>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781666"/>
          </a:xfrm>
        </p:spPr>
        <p:txBody>
          <a:bodyPr anchor="ctr">
            <a:noAutofit/>
          </a:bodyPr>
          <a:lstStyle/>
          <a:p>
            <a:r>
              <a:rPr lang="en-US" sz="800" dirty="0">
                <a:latin typeface="Century Gothic" panose="020B0502020202020204" pitchFamily="34" charset="0"/>
              </a:rPr>
              <a:t>Coastal living at its best!! An exceptional opportunity to own this exquisite beach home on the Isle of Palms, with beach access directly in front of the house. Professionally landscaped property surrounds this beautiful home with lots of indigenous plants and gracious trees. Featuring Brazilian cherry floors throughout the house. Granite Countertops. Top of the line appliances, </a:t>
            </a:r>
            <a:r>
              <a:rPr lang="en-US" sz="800" dirty="0" err="1">
                <a:latin typeface="Century Gothic" panose="020B0502020202020204" pitchFamily="34" charset="0"/>
              </a:rPr>
              <a:t>Dacor</a:t>
            </a:r>
            <a:r>
              <a:rPr lang="en-US" sz="800" dirty="0">
                <a:latin typeface="Century Gothic" panose="020B050202020202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wine/coffee bar. This home really has 2 master bedrooms,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replaces with a pool if desired. Call today for your appointment to preview this one of a kind beach home!! All furnishings convey except for artwork. A $3,000 Lender Credit is available and will be applied towards the buyer's closing costs and pre-</a:t>
            </a:r>
            <a:r>
              <a:rPr lang="en-US" sz="800" dirty="0" err="1">
                <a:latin typeface="Century Gothic" panose="020B0502020202020204" pitchFamily="34" charset="0"/>
              </a:rPr>
              <a:t>paids</a:t>
            </a:r>
            <a:r>
              <a:rPr lang="en-US" sz="800" dirty="0">
                <a:latin typeface="Century Gothic" panose="020B0502020202020204" pitchFamily="34" charset="0"/>
              </a:rPr>
              <a:t> if the buyer chooses to use the seller's preferred lender. This credit is in addition to any negotiated seller concessions.</a:t>
            </a:r>
          </a:p>
          <a:p>
            <a:endPar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Take a virtual tour: </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https://www.seetheproperty.com/397206</a:t>
            </a:r>
            <a:r>
              <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2700"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$3,385,000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738664"/>
          </a:xfrm>
          <a:prstGeom prst="rect">
            <a:avLst/>
          </a:prstGeom>
          <a:solidFill>
            <a:srgbClr val="10253F">
              <a:alpha val="50196"/>
            </a:srgbClr>
          </a:solidFill>
        </p:spPr>
        <p:txBody>
          <a:bodyPr wrap="square">
            <a:spAutoFit/>
          </a:bodyPr>
          <a:lstStyle/>
          <a:p>
            <a:pPr algn="ctr"/>
            <a:r>
              <a:rPr lang="en-US" sz="2400" b="1" i="1" dirty="0">
                <a:ln w="6350">
                  <a:solidFill>
                    <a:srgbClr val="10253F"/>
                  </a:solidFill>
                </a:ln>
                <a:solidFill>
                  <a:srgbClr val="FFFF00"/>
                </a:solidFill>
                <a:latin typeface="Century Gothic" panose="020B0502020202020204" pitchFamily="34" charset="0"/>
              </a:rPr>
              <a:t>Must See Dream </a:t>
            </a:r>
            <a:r>
              <a:rPr lang="en-US" sz="2400" b="1" i="1">
                <a:ln w="6350">
                  <a:solidFill>
                    <a:srgbClr val="10253F"/>
                  </a:solidFill>
                </a:ln>
                <a:solidFill>
                  <a:srgbClr val="FFFF00"/>
                </a:solidFill>
                <a:latin typeface="Century Gothic" panose="020B0502020202020204" pitchFamily="34" charset="0"/>
              </a:rPr>
              <a:t>Beach House!</a:t>
            </a:r>
            <a:endParaRPr lang="en-US" sz="2400" b="1" i="1" dirty="0">
              <a:ln w="6350">
                <a:solidFill>
                  <a:srgbClr val="10253F"/>
                </a:solidFill>
              </a:ln>
              <a:solidFill>
                <a:srgbClr val="FFFF00"/>
              </a:solidFill>
              <a:latin typeface="Century Gothic" panose="020B0502020202020204" pitchFamily="34" charset="0"/>
            </a:endParaRPr>
          </a:p>
          <a:p>
            <a:pPr algn="ctr"/>
            <a:r>
              <a:rPr lang="en-US" sz="1800" b="1" dirty="0">
                <a:ln w="6350">
                  <a:solidFill>
                    <a:srgbClr val="10253F"/>
                  </a:solidFill>
                </a:ln>
                <a:solidFill>
                  <a:schemeClr val="bg1"/>
                </a:solidFill>
                <a:latin typeface="Century Gothic" panose="020B0502020202020204" pitchFamily="34" charset="0"/>
              </a:rPr>
              <a:t>Ocean Views | Steps to the Beach | Putting Green | Corner Lot</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1929" y="7569631"/>
            <a:ext cx="1607671" cy="1071083"/>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24828" y="5939722"/>
            <a:ext cx="1604772" cy="106984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939722"/>
            <a:ext cx="1609765" cy="1072478"/>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7569282"/>
            <a:ext cx="1607671" cy="1071781"/>
          </a:xfrm>
          <a:prstGeom prst="rect">
            <a:avLst/>
          </a:prstGeom>
          <a:ln>
            <a:noFill/>
          </a:ln>
          <a:effectLst/>
        </p:spPr>
      </p:pic>
      <p:sp>
        <p:nvSpPr>
          <p:cNvPr id="20" name="Title 1">
            <a:extLst>
              <a:ext uri="{FF2B5EF4-FFF2-40B4-BE49-F238E27FC236}">
                <a16:creationId xmlns:a16="http://schemas.microsoft.com/office/drawing/2014/main" id="{6AC9766A-ED30-4DF5-B447-8ADD19345F4C}"/>
              </a:ext>
            </a:extLst>
          </p:cNvPr>
          <p:cNvSpPr txBox="1">
            <a:spLocks/>
          </p:cNvSpPr>
          <p:nvPr/>
        </p:nvSpPr>
        <p:spPr>
          <a:xfrm>
            <a:off x="5516459" y="907952"/>
            <a:ext cx="1103376"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Ravenel Bridge to Charleston</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1" name="Title 1">
            <a:extLst>
              <a:ext uri="{FF2B5EF4-FFF2-40B4-BE49-F238E27FC236}">
                <a16:creationId xmlns:a16="http://schemas.microsoft.com/office/drawing/2014/main" id="{8B6911AC-0C42-44DA-9DD6-99D4B6604E33}"/>
              </a:ext>
            </a:extLst>
          </p:cNvPr>
          <p:cNvSpPr txBox="1">
            <a:spLocks/>
          </p:cNvSpPr>
          <p:nvPr/>
        </p:nvSpPr>
        <p:spPr>
          <a:xfrm>
            <a:off x="4495800" y="907952"/>
            <a:ext cx="639659"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Connector</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
        <p:nvSpPr>
          <p:cNvPr id="23" name="Title 1">
            <a:extLst>
              <a:ext uri="{FF2B5EF4-FFF2-40B4-BE49-F238E27FC236}">
                <a16:creationId xmlns:a16="http://schemas.microsoft.com/office/drawing/2014/main" id="{08C77A63-512E-409B-BB28-288EE3826D6F}"/>
              </a:ext>
            </a:extLst>
          </p:cNvPr>
          <p:cNvSpPr txBox="1">
            <a:spLocks/>
          </p:cNvSpPr>
          <p:nvPr/>
        </p:nvSpPr>
        <p:spPr>
          <a:xfrm>
            <a:off x="3779941" y="907952"/>
            <a:ext cx="639659" cy="153869"/>
          </a:xfrm>
          <a:prstGeom prst="rect">
            <a:avLst/>
          </a:prstGeom>
          <a:solidFill>
            <a:srgbClr val="C00000"/>
          </a:solidFill>
          <a:ln w="3175">
            <a:solidFill>
              <a:schemeClr val="bg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chemeClr val="bg1"/>
                </a:solidFill>
                <a:effectLst/>
                <a:latin typeface="Century Gothic" panose="020B0502020202020204" pitchFamily="34" charset="0"/>
              </a:rPr>
              <a:t>4007 Palm Blvd</a:t>
            </a:r>
            <a:endParaRPr lang="en-US" sz="550" i="1" cap="none" dirty="0">
              <a:ln w="10541" cmpd="sng">
                <a:noFill/>
                <a:prstDash val="solid"/>
              </a:ln>
              <a:solidFill>
                <a:schemeClr val="bg1"/>
              </a:solidFill>
              <a:effectLst/>
              <a:latin typeface="Century Gothic" panose="020B0502020202020204" pitchFamily="34" charset="0"/>
            </a:endParaRPr>
          </a:p>
        </p:txBody>
      </p:sp>
      <p:sp>
        <p:nvSpPr>
          <p:cNvPr id="26" name="Title 1">
            <a:extLst>
              <a:ext uri="{FF2B5EF4-FFF2-40B4-BE49-F238E27FC236}">
                <a16:creationId xmlns:a16="http://schemas.microsoft.com/office/drawing/2014/main" id="{B24B51F8-5AF6-4FD6-947B-6DFDD35A9BB0}"/>
              </a:ext>
            </a:extLst>
          </p:cNvPr>
          <p:cNvSpPr txBox="1">
            <a:spLocks/>
          </p:cNvSpPr>
          <p:nvPr/>
        </p:nvSpPr>
        <p:spPr>
          <a:xfrm>
            <a:off x="2514600" y="907952"/>
            <a:ext cx="710395" cy="153869"/>
          </a:xfrm>
          <a:prstGeom prst="rect">
            <a:avLst/>
          </a:prstGeom>
          <a:solidFill>
            <a:schemeClr val="bg1"/>
          </a:solidFill>
          <a:ln w="3175">
            <a:solidFill>
              <a:schemeClr val="tx1"/>
            </a:solid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550" cap="none" dirty="0">
                <a:ln w="12700" cmpd="sng">
                  <a:noFill/>
                  <a:prstDash val="solid"/>
                </a:ln>
                <a:solidFill>
                  <a:sysClr val="windowText" lastClr="000000"/>
                </a:solidFill>
                <a:effectLst/>
                <a:latin typeface="Century Gothic" panose="020B0502020202020204" pitchFamily="34" charset="0"/>
              </a:rPr>
              <a:t>IOP Business Area</a:t>
            </a:r>
            <a:endParaRPr lang="en-US" sz="550" i="1" cap="none" dirty="0">
              <a:ln w="10541" cmpd="sng">
                <a:noFill/>
                <a:prstDash val="solid"/>
              </a:ln>
              <a:solidFill>
                <a:sysClr val="windowText" lastClr="000000"/>
              </a:solidFill>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384</TotalTime>
  <Words>438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$3,385,000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2022-02-28T17:23:06Z</dcterms:modified>
</cp:coreProperties>
</file>