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82296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253F"/>
    <a:srgbClr val="79B8F9"/>
    <a:srgbClr val="79B8F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9" d="100"/>
          <a:sy n="59" d="100"/>
        </p:scale>
        <p:origin x="2825" y="58"/>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79828" y="2011680"/>
            <a:ext cx="740664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a:t>Click to edit Master title style</a:t>
            </a:r>
          </a:p>
        </p:txBody>
      </p:sp>
      <p:sp>
        <p:nvSpPr>
          <p:cNvPr id="28" name="Date Placeholder 27"/>
          <p:cNvSpPr>
            <a:spLocks noGrp="1"/>
          </p:cNvSpPr>
          <p:nvPr>
            <p:ph type="dt" sz="half" idx="10"/>
          </p:nvPr>
        </p:nvSpPr>
        <p:spPr/>
        <p:txBody>
          <a:bodyPr/>
          <a:lstStyle/>
          <a:p>
            <a:fld id="{1D8BD707-D9CF-40AE-B4C6-C98DA3205C09}" type="datetimeFigureOut">
              <a:rPr lang="en-US" smtClean="0"/>
              <a:pPr/>
              <a:t>9/27/2021</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234440" y="4886490"/>
            <a:ext cx="576072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5"/>
            <a:ext cx="1851660" cy="8582237"/>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11480" y="402805"/>
            <a:ext cx="5417820" cy="8582237"/>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0180" y="894080"/>
            <a:ext cx="637794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a:t>Click to edit Master title style</a:t>
            </a:r>
          </a:p>
        </p:txBody>
      </p:sp>
      <p:sp>
        <p:nvSpPr>
          <p:cNvPr id="3" name="Text Placeholder 2"/>
          <p:cNvSpPr>
            <a:spLocks noGrp="1"/>
          </p:cNvSpPr>
          <p:nvPr>
            <p:ph type="body" idx="1"/>
          </p:nvPr>
        </p:nvSpPr>
        <p:spPr>
          <a:xfrm>
            <a:off x="1440180" y="3678086"/>
            <a:ext cx="637794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9/27/2021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7132320" y="9411126"/>
            <a:ext cx="685800" cy="535517"/>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183380" y="2346963"/>
            <a:ext cx="363474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11480" y="400473"/>
            <a:ext cx="7406640" cy="1676400"/>
          </a:xfrm>
        </p:spPr>
        <p:txBody>
          <a:bodyPr anchor="ctr"/>
          <a:lstStyle>
            <a:lvl1pPr>
              <a:defRPr/>
            </a:lvl1pPr>
          </a:lstStyle>
          <a:p>
            <a:r>
              <a:rPr kumimoji="0" lang="en-US"/>
              <a:t>Click to edit Master title style</a:t>
            </a:r>
          </a:p>
        </p:txBody>
      </p:sp>
      <p:sp>
        <p:nvSpPr>
          <p:cNvPr id="3" name="Text Placeholder 2"/>
          <p:cNvSpPr>
            <a:spLocks noGrp="1"/>
          </p:cNvSpPr>
          <p:nvPr>
            <p:ph type="body" idx="1"/>
          </p:nvPr>
        </p:nvSpPr>
        <p:spPr>
          <a:xfrm>
            <a:off x="411481" y="2251500"/>
            <a:ext cx="363616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4" name="Text Placeholder 3"/>
          <p:cNvSpPr>
            <a:spLocks noGrp="1"/>
          </p:cNvSpPr>
          <p:nvPr>
            <p:ph type="body" sz="half" idx="3"/>
          </p:nvPr>
        </p:nvSpPr>
        <p:spPr>
          <a:xfrm>
            <a:off x="4180523" y="2251500"/>
            <a:ext cx="3637598"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a:t>Click to edit Master text styles</a:t>
            </a:r>
          </a:p>
        </p:txBody>
      </p:sp>
      <p:sp>
        <p:nvSpPr>
          <p:cNvPr id="5" name="Content Placeholder 4"/>
          <p:cNvSpPr>
            <a:spLocks noGrp="1"/>
          </p:cNvSpPr>
          <p:nvPr>
            <p:ph sz="quarter" idx="2"/>
          </p:nvPr>
        </p:nvSpPr>
        <p:spPr>
          <a:xfrm>
            <a:off x="411481" y="3464563"/>
            <a:ext cx="363616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6" name="Content Placeholder 5"/>
          <p:cNvSpPr>
            <a:spLocks noGrp="1"/>
          </p:cNvSpPr>
          <p:nvPr>
            <p:ph sz="quarter" idx="4"/>
          </p:nvPr>
        </p:nvSpPr>
        <p:spPr>
          <a:xfrm>
            <a:off x="4180523" y="3464563"/>
            <a:ext cx="3637598"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9/27/2021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9/27/2021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9/27/2021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3"/>
            <a:ext cx="2707482"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a:t>Click to edit Master title style</a:t>
            </a:r>
          </a:p>
        </p:txBody>
      </p:sp>
      <p:sp>
        <p:nvSpPr>
          <p:cNvPr id="3" name="Text Placeholder 2"/>
          <p:cNvSpPr>
            <a:spLocks noGrp="1"/>
          </p:cNvSpPr>
          <p:nvPr>
            <p:ph type="body" idx="2"/>
          </p:nvPr>
        </p:nvSpPr>
        <p:spPr>
          <a:xfrm>
            <a:off x="411481" y="2235203"/>
            <a:ext cx="2707482"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4" name="Content Placeholder 3"/>
          <p:cNvSpPr>
            <a:spLocks noGrp="1"/>
          </p:cNvSpPr>
          <p:nvPr>
            <p:ph sz="half" idx="1"/>
          </p:nvPr>
        </p:nvSpPr>
        <p:spPr>
          <a:xfrm>
            <a:off x="3217544" y="400474"/>
            <a:ext cx="4600576"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45920" y="894080"/>
            <a:ext cx="4937760" cy="766022"/>
          </a:xfrm>
        </p:spPr>
        <p:txBody>
          <a:bodyPr lIns="45720" rIns="45720" bIns="0" anchor="b">
            <a:sp3d prstMaterial="softEdge"/>
          </a:bodyPr>
          <a:lstStyle>
            <a:lvl1pPr algn="ctr">
              <a:buNone/>
              <a:defRPr sz="2000" b="1"/>
            </a:lvl1pPr>
          </a:lstStyle>
          <a:p>
            <a:r>
              <a:rPr kumimoji="0" lang="en-US"/>
              <a:t>Click to edit Master title style</a:t>
            </a:r>
          </a:p>
        </p:txBody>
      </p:sp>
      <p:sp>
        <p:nvSpPr>
          <p:cNvPr id="3" name="Picture Placeholder 2"/>
          <p:cNvSpPr>
            <a:spLocks noGrp="1"/>
          </p:cNvSpPr>
          <p:nvPr>
            <p:ph type="pic" idx="1"/>
          </p:nvPr>
        </p:nvSpPr>
        <p:spPr>
          <a:xfrm>
            <a:off x="1645920" y="2686897"/>
            <a:ext cx="493776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marL="0" indent="0" algn="l" rtl="0" eaLnBrk="1" latinLnBrk="0" hangingPunct="1">
              <a:buNone/>
              <a:defRPr sz="3200"/>
            </a:lvl1pPr>
          </a:lstStyle>
          <a:p>
            <a:pPr marL="0" algn="l" rtl="0" eaLnBrk="1" latinLnBrk="0" hangingPunct="1"/>
            <a:r>
              <a:rPr kumimoji="0" lang="en-US">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645920" y="1711287"/>
            <a:ext cx="493776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9/27/2021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11480" y="402802"/>
            <a:ext cx="740664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a:t>Click to edit Master title style</a:t>
            </a:r>
          </a:p>
        </p:txBody>
      </p:sp>
      <p:sp>
        <p:nvSpPr>
          <p:cNvPr id="13" name="Text Placeholder 12"/>
          <p:cNvSpPr>
            <a:spLocks noGrp="1"/>
          </p:cNvSpPr>
          <p:nvPr>
            <p:ph type="body" idx="1"/>
          </p:nvPr>
        </p:nvSpPr>
        <p:spPr>
          <a:xfrm>
            <a:off x="411480" y="2346960"/>
            <a:ext cx="7406640" cy="6906768"/>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411480" y="9411126"/>
            <a:ext cx="192024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9/27/2021</a:t>
            </a:fld>
            <a:endParaRPr lang="en-US"/>
          </a:p>
        </p:txBody>
      </p:sp>
      <p:sp>
        <p:nvSpPr>
          <p:cNvPr id="3" name="Footer Placeholder 2"/>
          <p:cNvSpPr>
            <a:spLocks noGrp="1"/>
          </p:cNvSpPr>
          <p:nvPr>
            <p:ph type="ftr" sz="quarter" idx="3"/>
          </p:nvPr>
        </p:nvSpPr>
        <p:spPr>
          <a:xfrm>
            <a:off x="2811780" y="9411126"/>
            <a:ext cx="260604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7132320" y="9411126"/>
            <a:ext cx="6858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g"/><Relationship Id="rId3" Type="http://schemas.openxmlformats.org/officeDocument/2006/relationships/image" Target="../media/image3.jpg"/><Relationship Id="rId7" Type="http://schemas.openxmlformats.org/officeDocument/2006/relationships/image" Target="../media/image7.jp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g"/><Relationship Id="rId5" Type="http://schemas.openxmlformats.org/officeDocument/2006/relationships/image" Target="../media/image5.jpg"/><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 name="Picture 24"/>
          <p:cNvPicPr>
            <a:picLocks noChangeAspect="1"/>
          </p:cNvPicPr>
          <p:nvPr/>
        </p:nvPicPr>
        <p:blipFill>
          <a:blip r:embed="rId2">
            <a:extLst>
              <a:ext uri="{28A0092B-C50C-407E-A947-70E740481C1C}">
                <a14:useLocalDpi xmlns:a14="http://schemas.microsoft.com/office/drawing/2010/main" val="0"/>
              </a:ext>
            </a:extLst>
          </a:blip>
          <a:srcRect t="946" b="946"/>
          <a:stretch/>
        </p:blipFill>
        <p:spPr>
          <a:xfrm>
            <a:off x="0" y="0"/>
            <a:ext cx="8229600" cy="5382640"/>
          </a:xfrm>
          <a:prstGeom prst="rect">
            <a:avLst/>
          </a:prstGeom>
          <a:ln>
            <a:noFill/>
          </a:ln>
          <a:effectLst/>
        </p:spPr>
      </p:pic>
      <p:sp>
        <p:nvSpPr>
          <p:cNvPr id="3" name="Subtitle 2"/>
          <p:cNvSpPr>
            <a:spLocks noGrp="1"/>
          </p:cNvSpPr>
          <p:nvPr>
            <p:ph type="subTitle" idx="1"/>
          </p:nvPr>
        </p:nvSpPr>
        <p:spPr>
          <a:xfrm>
            <a:off x="1609765" y="5859396"/>
            <a:ext cx="5010070" cy="2723975"/>
          </a:xfrm>
        </p:spPr>
        <p:txBody>
          <a:bodyPr anchor="ctr">
            <a:noAutofit/>
          </a:bodyPr>
          <a:lstStyle/>
          <a:p>
            <a:r>
              <a:rPr lang="en-US" sz="9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An exceptional opportunity to own this exquisite beach home on the Isle of Palms, with beach access directly in front of the house. Professionally landscaped property surrounds this beautiful home with lots of indigenous plants and gracious trees. Featuring </a:t>
            </a:r>
            <a:r>
              <a:rPr lang="en-US" sz="9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brazilian</a:t>
            </a:r>
            <a:r>
              <a:rPr lang="en-US" sz="9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cherry floors throughout the house. Granite Countertops. Top of the line appliances, </a:t>
            </a:r>
            <a:r>
              <a:rPr lang="en-US" sz="900" dirty="0" err="1">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Dacor</a:t>
            </a:r>
            <a:r>
              <a:rPr lang="en-US" sz="900" dirty="0">
                <a:solidFill>
                  <a:schemeClr val="tx2">
                    <a:lumMod val="75000"/>
                  </a:schemeClr>
                </a:solidFill>
                <a:latin typeface="Century Gothic" panose="020B0502020202020204" pitchFamily="34" charset="0"/>
                <a:ea typeface="Verdana" panose="020B0604030504040204" pitchFamily="34" charset="0"/>
                <a:cs typeface="Verdana" panose="020B0604030504040204" pitchFamily="34" charset="0"/>
              </a:rPr>
              <a:t> Gas Cooktop/Oven/Warming Drawer, Fisher &amp; Paykel / Bosch dishwashers, built-in GE Profile microwave, Arctic refrigerator, trash compactor, front loading washer and dryer. Smart home wired which allows you the ability to control lights remotely. Zoned speakers and sound system. The great room has ocean views with lots of beautiful accents. 4 bedrooms downstairs with a large master bedroom upstairs, which includes a gas custom fireplace and mini wine / coffee bar. This home really has 2 master bedrooms, the bathrooms are incredibly beautiful with the master featuring a modern jetted soaking tub, large shower, tile and marble flooring, granite and many other custom features. Anderson windows, lots of large closets and cabinetry for storage. This exclusive home is being sold mostly furnished with some exceptions. Easy to move right in, rent or designate as a second home. Lots of outdoor living space, multiple parking spaces for all your vehicles and boats. Gated entrance to the rear of the home where the garage is located. The front yard features your very own putting green, which could probably be replaced with a pool if desired. Call today for your appointment to preview this one of a kind beach home!!</a:t>
            </a:r>
          </a:p>
        </p:txBody>
      </p:sp>
      <p:sp>
        <p:nvSpPr>
          <p:cNvPr id="2" name="Title 1"/>
          <p:cNvSpPr>
            <a:spLocks noGrp="1"/>
          </p:cNvSpPr>
          <p:nvPr>
            <p:ph type="ctrTitle"/>
          </p:nvPr>
        </p:nvSpPr>
        <p:spPr>
          <a:xfrm>
            <a:off x="0" y="4809359"/>
            <a:ext cx="8229599" cy="1032101"/>
          </a:xfrm>
        </p:spPr>
        <p:txBody>
          <a:bodyPr anchor="ctr">
            <a:noAutofit/>
            <a:scene3d>
              <a:camera prst="orthographicFront"/>
              <a:lightRig rig="soft" dir="t">
                <a:rot lat="0" lon="0" rev="17220000"/>
              </a:lightRig>
            </a:scene3d>
            <a:sp3d prstMaterial="softEdge"/>
          </a:bodyPr>
          <a:lstStyle/>
          <a:p>
            <a:r>
              <a:rPr lang="en-US" sz="2800" cap="none" dirty="0">
                <a:ln w="10541" cmpd="sng">
                  <a:solidFill>
                    <a:srgbClr val="10253F"/>
                  </a:solidFill>
                  <a:prstDash val="solid"/>
                </a:ln>
                <a:solidFill>
                  <a:schemeClr val="bg1"/>
                </a:solidFill>
                <a:effectLst/>
                <a:latin typeface="Century Gothic" panose="020B0502020202020204" pitchFamily="34" charset="0"/>
              </a:rPr>
              <a:t>4007 Palm Boulevard</a:t>
            </a:r>
            <a:br>
              <a:rPr lang="en-US" sz="2800" cap="none" dirty="0">
                <a:ln w="10541" cmpd="sng">
                  <a:solidFill>
                    <a:srgbClr val="10253F"/>
                  </a:solidFill>
                  <a:prstDash val="solid"/>
                </a:ln>
                <a:solidFill>
                  <a:schemeClr val="bg1"/>
                </a:solidFill>
                <a:effectLst/>
                <a:latin typeface="Century Gothic" panose="020B0502020202020204" pitchFamily="34" charset="0"/>
              </a:rPr>
            </a:br>
            <a:r>
              <a:rPr lang="en-US" sz="1800" cap="none" dirty="0">
                <a:ln w="10541" cmpd="sng">
                  <a:noFill/>
                  <a:prstDash val="solid"/>
                </a:ln>
                <a:solidFill>
                  <a:srgbClr val="10253F"/>
                </a:solidFill>
                <a:effectLst/>
                <a:latin typeface="Century Gothic" panose="020B0502020202020204" pitchFamily="34" charset="0"/>
              </a:rPr>
              <a:t>Isle of Palms, SC 29451 | MLS# 21026206 | $3,400,000</a:t>
            </a:r>
            <a:endParaRPr lang="en-US" sz="1600" i="1" cap="none" dirty="0">
              <a:ln w="10541" cmpd="sng">
                <a:noFill/>
                <a:prstDash val="solid"/>
              </a:ln>
              <a:solidFill>
                <a:srgbClr val="10253F"/>
              </a:solidFill>
              <a:effectLst/>
              <a:latin typeface="Century Gothic" panose="020B0502020202020204" pitchFamily="34" charset="0"/>
            </a:endParaRPr>
          </a:p>
        </p:txBody>
      </p:sp>
      <p:pic>
        <p:nvPicPr>
          <p:cNvPr id="14" name="Picture 1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162860" y="8970051"/>
            <a:ext cx="838139" cy="1047674"/>
          </a:xfrm>
          <a:prstGeom prst="rect">
            <a:avLst/>
          </a:prstGeom>
        </p:spPr>
      </p:pic>
      <p:sp>
        <p:nvSpPr>
          <p:cNvPr id="17" name="Rectangle 16"/>
          <p:cNvSpPr/>
          <p:nvPr/>
        </p:nvSpPr>
        <p:spPr>
          <a:xfrm>
            <a:off x="228601" y="8970668"/>
            <a:ext cx="7772399" cy="1046440"/>
          </a:xfrm>
          <a:prstGeom prst="rect">
            <a:avLst/>
          </a:prstGeom>
        </p:spPr>
        <p:txBody>
          <a:bodyPr wrap="square">
            <a:spAutoFit/>
          </a:bodyPr>
          <a:lstStyle/>
          <a:p>
            <a:pPr algn="ctr"/>
            <a:r>
              <a:rPr lang="en-US" sz="1800" dirty="0">
                <a:solidFill>
                  <a:schemeClr val="tx2"/>
                </a:solidFill>
                <a:latin typeface="Century Gothic" panose="020B0502020202020204" pitchFamily="34" charset="0"/>
              </a:rPr>
              <a:t>Darlene Smith</a:t>
            </a:r>
            <a:br>
              <a:rPr lang="en-US" sz="1800" dirty="0">
                <a:solidFill>
                  <a:schemeClr val="tx2"/>
                </a:solidFill>
                <a:latin typeface="Century Gothic" panose="020B0502020202020204" pitchFamily="34" charset="0"/>
              </a:rPr>
            </a:br>
            <a:r>
              <a:rPr lang="en-US" sz="1100" dirty="0">
                <a:solidFill>
                  <a:schemeClr val="tx2"/>
                </a:solidFill>
                <a:latin typeface="Century Gothic" panose="020B0502020202020204" pitchFamily="34" charset="0"/>
              </a:rPr>
              <a:t>Office - (843) 886-8110</a:t>
            </a:r>
          </a:p>
          <a:p>
            <a:pPr algn="ctr"/>
            <a:r>
              <a:rPr lang="en-US" sz="1100" dirty="0">
                <a:solidFill>
                  <a:schemeClr val="tx2"/>
                </a:solidFill>
                <a:latin typeface="Century Gothic" panose="020B0502020202020204" pitchFamily="34" charset="0"/>
              </a:rPr>
              <a:t>Mobile - (843) 696-7824</a:t>
            </a:r>
          </a:p>
          <a:p>
            <a:pPr algn="ctr"/>
            <a:r>
              <a:rPr lang="en-US" sz="1100" dirty="0">
                <a:solidFill>
                  <a:schemeClr val="tx2"/>
                </a:solidFill>
                <a:latin typeface="Century Gothic" panose="020B0502020202020204" pitchFamily="34" charset="0"/>
              </a:rPr>
              <a:t>darlenesmith@carolinaone.com</a:t>
            </a:r>
          </a:p>
          <a:p>
            <a:pPr algn="ctr"/>
            <a:r>
              <a:rPr lang="en-US" sz="1100" dirty="0">
                <a:solidFill>
                  <a:schemeClr val="tx2"/>
                </a:solidFill>
                <a:latin typeface="Century Gothic" panose="020B0502020202020204" pitchFamily="34" charset="0"/>
              </a:rPr>
              <a:t>DarleneSmithTeam.com</a:t>
            </a:r>
          </a:p>
        </p:txBody>
      </p:sp>
      <p:grpSp>
        <p:nvGrpSpPr>
          <p:cNvPr id="24" name="Group 23"/>
          <p:cNvGrpSpPr/>
          <p:nvPr/>
        </p:nvGrpSpPr>
        <p:grpSpPr>
          <a:xfrm>
            <a:off x="-28575" y="9038193"/>
            <a:ext cx="1524000" cy="911393"/>
            <a:chOff x="0" y="9037683"/>
            <a:chExt cx="1524000" cy="911393"/>
          </a:xfrm>
        </p:grpSpPr>
        <p:pic>
          <p:nvPicPr>
            <p:cNvPr id="16" name="Picture 15"/>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29491" y="9037683"/>
              <a:ext cx="665018" cy="457200"/>
            </a:xfrm>
            <a:prstGeom prst="rect">
              <a:avLst/>
            </a:prstGeom>
          </p:spPr>
        </p:pic>
        <p:sp>
          <p:nvSpPr>
            <p:cNvPr id="18" name="Rectangle 17"/>
            <p:cNvSpPr/>
            <p:nvPr/>
          </p:nvSpPr>
          <p:spPr>
            <a:xfrm>
              <a:off x="0" y="9533578"/>
              <a:ext cx="1524000" cy="415498"/>
            </a:xfrm>
            <a:prstGeom prst="rect">
              <a:avLst/>
            </a:prstGeom>
          </p:spPr>
          <p:txBody>
            <a:bodyPr wrap="square">
              <a:spAutoFit/>
            </a:bodyPr>
            <a:lstStyle/>
            <a:p>
              <a:pPr algn="ctr"/>
              <a:r>
                <a:rPr lang="en-US" sz="700" dirty="0">
                  <a:solidFill>
                    <a:schemeClr val="tx2"/>
                  </a:solidFill>
                  <a:latin typeface="Century Gothic" panose="020B0502020202020204" pitchFamily="34" charset="0"/>
                </a:rPr>
                <a:t>Carolina One Real Estate</a:t>
              </a:r>
            </a:p>
            <a:p>
              <a:pPr algn="ctr"/>
              <a:r>
                <a:rPr lang="en-US" sz="700" dirty="0">
                  <a:solidFill>
                    <a:schemeClr val="tx2"/>
                  </a:solidFill>
                  <a:latin typeface="Century Gothic" panose="020B0502020202020204" pitchFamily="34" charset="0"/>
                </a:rPr>
                <a:t>1503 Palm Blvd </a:t>
              </a:r>
              <a:r>
                <a:rPr lang="en-US" sz="700" dirty="0" err="1">
                  <a:solidFill>
                    <a:schemeClr val="tx2"/>
                  </a:solidFill>
                  <a:latin typeface="Century Gothic" panose="020B0502020202020204" pitchFamily="34" charset="0"/>
                </a:rPr>
                <a:t>Ste</a:t>
              </a:r>
              <a:endParaRPr lang="en-US" sz="700" dirty="0">
                <a:solidFill>
                  <a:schemeClr val="tx2"/>
                </a:solidFill>
                <a:latin typeface="Century Gothic" panose="020B0502020202020204" pitchFamily="34" charset="0"/>
              </a:endParaRPr>
            </a:p>
            <a:p>
              <a:pPr algn="ctr"/>
              <a:r>
                <a:rPr lang="en-US" sz="700" dirty="0">
                  <a:solidFill>
                    <a:schemeClr val="tx2"/>
                  </a:solidFill>
                  <a:latin typeface="Century Gothic" panose="020B0502020202020204" pitchFamily="34" charset="0"/>
                </a:rPr>
                <a:t>Isle of Palms, SC 29451</a:t>
              </a:r>
            </a:p>
          </p:txBody>
        </p:sp>
      </p:grpSp>
      <p:sp>
        <p:nvSpPr>
          <p:cNvPr id="30" name="Rectangle 29"/>
          <p:cNvSpPr/>
          <p:nvPr/>
        </p:nvSpPr>
        <p:spPr>
          <a:xfrm>
            <a:off x="-1" y="0"/>
            <a:ext cx="8229600" cy="1200329"/>
          </a:xfrm>
          <a:prstGeom prst="rect">
            <a:avLst/>
          </a:prstGeom>
          <a:noFill/>
        </p:spPr>
        <p:txBody>
          <a:bodyPr wrap="square">
            <a:spAutoFit/>
          </a:bodyPr>
          <a:lstStyle/>
          <a:p>
            <a:pPr algn="r"/>
            <a:r>
              <a:rPr lang="en-US" sz="2400" b="1" i="1" dirty="0">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rPr>
              <a:t>Coastal Living At Its Best!!</a:t>
            </a:r>
          </a:p>
          <a:p>
            <a:pPr algn="r"/>
            <a:r>
              <a:rPr lang="en-US" sz="2400" b="1" i="1" dirty="0">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rPr>
              <a:t>Ocean Views</a:t>
            </a:r>
          </a:p>
          <a:p>
            <a:pPr algn="r"/>
            <a:r>
              <a:rPr lang="en-US" sz="2400" b="1" i="1" dirty="0">
                <a:ln w="3175">
                  <a:solidFill>
                    <a:schemeClr val="tx1"/>
                  </a:solidFill>
                </a:ln>
                <a:solidFill>
                  <a:srgbClr val="FFFF00"/>
                </a:solidFill>
                <a:effectLst>
                  <a:outerShdw blurRad="50800" dist="38100" dir="2700000" algn="tl" rotWithShape="0">
                    <a:prstClr val="black">
                      <a:alpha val="40000"/>
                    </a:prstClr>
                  </a:outerShdw>
                </a:effectLst>
                <a:latin typeface="Century Gothic" panose="020B0502020202020204" pitchFamily="34" charset="0"/>
              </a:rPr>
              <a:t>Tons Of Upgrades</a:t>
            </a:r>
          </a:p>
        </p:txBody>
      </p:sp>
      <p:pic>
        <p:nvPicPr>
          <p:cNvPr id="10" name="Picture 9"/>
          <p:cNvPicPr>
            <a:picLocks noChangeAspect="1"/>
          </p:cNvPicPr>
          <p:nvPr/>
        </p:nvPicPr>
        <p:blipFill>
          <a:blip r:embed="rId5">
            <a:extLst>
              <a:ext uri="{28A0092B-C50C-407E-A947-70E740481C1C}">
                <a14:useLocalDpi xmlns:a14="http://schemas.microsoft.com/office/drawing/2010/main" val="0"/>
              </a:ext>
            </a:extLst>
          </a:blip>
          <a:srcRect/>
          <a:stretch/>
        </p:blipFill>
        <p:spPr>
          <a:xfrm>
            <a:off x="6619835" y="7414724"/>
            <a:ext cx="1609765" cy="1073177"/>
          </a:xfrm>
          <a:prstGeom prst="rect">
            <a:avLst/>
          </a:prstGeom>
          <a:ln>
            <a:noFill/>
          </a:ln>
          <a:effectLst/>
        </p:spPr>
      </p:pic>
      <p:pic>
        <p:nvPicPr>
          <p:cNvPr id="22" name="Picture 21"/>
          <p:cNvPicPr>
            <a:picLocks noChangeAspect="1"/>
          </p:cNvPicPr>
          <p:nvPr/>
        </p:nvPicPr>
        <p:blipFill>
          <a:blip r:embed="rId6">
            <a:extLst>
              <a:ext uri="{28A0092B-C50C-407E-A947-70E740481C1C}">
                <a14:useLocalDpi xmlns:a14="http://schemas.microsoft.com/office/drawing/2010/main" val="0"/>
              </a:ext>
            </a:extLst>
          </a:blip>
          <a:srcRect/>
          <a:stretch/>
        </p:blipFill>
        <p:spPr>
          <a:xfrm>
            <a:off x="6625839" y="5866768"/>
            <a:ext cx="1603761" cy="1063828"/>
          </a:xfrm>
          <a:prstGeom prst="rect">
            <a:avLst/>
          </a:prstGeom>
          <a:ln>
            <a:noFill/>
          </a:ln>
          <a:effectLst/>
        </p:spPr>
      </p:pic>
      <p:pic>
        <p:nvPicPr>
          <p:cNvPr id="15" name="Picture 14">
            <a:extLst>
              <a:ext uri="{FF2B5EF4-FFF2-40B4-BE49-F238E27FC236}">
                <a16:creationId xmlns:a16="http://schemas.microsoft.com/office/drawing/2014/main" id="{364DACBF-0AED-4187-AC3D-BC9C027D979E}"/>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0" y="5859397"/>
            <a:ext cx="1609765" cy="1073177"/>
          </a:xfrm>
          <a:prstGeom prst="rect">
            <a:avLst/>
          </a:prstGeom>
          <a:ln>
            <a:noFill/>
          </a:ln>
          <a:effectLst/>
        </p:spPr>
      </p:pic>
      <p:pic>
        <p:nvPicPr>
          <p:cNvPr id="19" name="Picture 18">
            <a:extLst>
              <a:ext uri="{FF2B5EF4-FFF2-40B4-BE49-F238E27FC236}">
                <a16:creationId xmlns:a16="http://schemas.microsoft.com/office/drawing/2014/main" id="{6B645971-69BA-4B8D-BF0C-01D044A7D69B}"/>
              </a:ext>
            </a:extLst>
          </p:cNvPr>
          <p:cNvPicPr>
            <a:picLocks noChangeAspect="1"/>
          </p:cNvPicPr>
          <p:nvPr/>
        </p:nvPicPr>
        <p:blipFill>
          <a:blip r:embed="rId8">
            <a:extLst>
              <a:ext uri="{28A0092B-C50C-407E-A947-70E740481C1C}">
                <a14:useLocalDpi xmlns:a14="http://schemas.microsoft.com/office/drawing/2010/main" val="0"/>
              </a:ext>
            </a:extLst>
          </a:blip>
          <a:srcRect/>
          <a:stretch/>
        </p:blipFill>
        <p:spPr>
          <a:xfrm>
            <a:off x="0" y="7414724"/>
            <a:ext cx="1609765" cy="1073177"/>
          </a:xfrm>
          <a:prstGeom prst="rect">
            <a:avLst/>
          </a:prstGeom>
          <a:ln>
            <a:noFill/>
          </a:ln>
          <a:effectLst/>
        </p:spPr>
      </p:pic>
    </p:spTree>
    <p:extLst>
      <p:ext uri="{BB962C8B-B14F-4D97-AF65-F5344CB8AC3E}">
        <p14:creationId xmlns:p14="http://schemas.microsoft.com/office/powerpoint/2010/main" val="412795034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345</TotalTime>
  <Words>352</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Book Antiqua</vt:lpstr>
      <vt:lpstr>Century Gothic</vt:lpstr>
      <vt:lpstr>Lucida Sans</vt:lpstr>
      <vt:lpstr>Wingdings</vt:lpstr>
      <vt:lpstr>Wingdings 2</vt:lpstr>
      <vt:lpstr>Wingdings 3</vt:lpstr>
      <vt:lpstr>Apex</vt:lpstr>
      <vt:lpstr>4007 Palm Boulevard Isle of Palms, SC 29451 | MLS# 21026206 | $3,400,000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68</cp:revision>
  <dcterms:created xsi:type="dcterms:W3CDTF">2006-08-16T00:00:00Z</dcterms:created>
  <dcterms:modified xsi:type="dcterms:W3CDTF">2021-09-27T10:08:40Z</dcterms:modified>
</cp:coreProperties>
</file>