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9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10/4/2021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10/4/2021</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rcRect t="946" b="946"/>
          <a:stretch/>
        </p:blipFill>
        <p:spPr>
          <a:xfrm>
            <a:off x="0" y="0"/>
            <a:ext cx="8229600" cy="5382640"/>
          </a:xfrm>
          <a:prstGeom prst="rect">
            <a:avLst/>
          </a:prstGeom>
          <a:ln>
            <a:noFill/>
          </a:ln>
          <a:effectLst/>
        </p:spPr>
      </p:pic>
      <p:sp>
        <p:nvSpPr>
          <p:cNvPr id="3" name="Subtitle 2"/>
          <p:cNvSpPr>
            <a:spLocks noGrp="1"/>
          </p:cNvSpPr>
          <p:nvPr>
            <p:ph type="subTitle" idx="1"/>
          </p:nvPr>
        </p:nvSpPr>
        <p:spPr>
          <a:xfrm>
            <a:off x="1609765" y="5859396"/>
            <a:ext cx="5010070" cy="2723975"/>
          </a:xfrm>
        </p:spPr>
        <p:txBody>
          <a:bodyPr anchor="ctr">
            <a:noAutofit/>
          </a:bodyPr>
          <a:lstStyle/>
          <a:p>
            <a:r>
              <a:rPr lang="en-US" sz="8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Coastal living at its best!! An exceptional opportunity to own this exquisite beach home on the Isle of Palms, with beach access directly in front of the house. Professionally landscaped property surrounds this beautiful home with lots of indigenous plants and gracious trees. Featuring </a:t>
            </a:r>
            <a:r>
              <a:rPr lang="en-US" sz="8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brazilian</a:t>
            </a:r>
            <a:r>
              <a:rPr lang="en-US" sz="8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cherry floors throughout the house. Granite Countertops. Top of the line appliances, </a:t>
            </a:r>
            <a:r>
              <a:rPr lang="en-US" sz="8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Dacor</a:t>
            </a:r>
            <a:r>
              <a:rPr lang="en-US" sz="8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Gas Cooktop/Oven/Warming Drawer, Fisher &amp; Paykel / Bosch dishwashers, built-in GE Profile microwave, Arctic refrigerator, trash compactor, front loading washer and dryer. Smart home wired which allows you the ability to control lights remotely. Zoned speakers and sound system. The great room has ocean views with lots of beautiful accents. 4 bedrooms downstairs with a large master bedroom upstairs, which includes a gas custom fireplace and mini wine / coffee bar. This home really has 2 master bedrooms, the bathrooms are incredibly beautiful with the master featuring a modern jetted soaking tub, large shower, tile and marble flooring, granite and many other custom features. Anderson windows, lots of large closets and cabinetry for storage. This exclusive home is being sold mostly furnished with some exceptions. Easy to move right in, rent or designate as a second home. Lots of outdoor living space, multiple parking spaces for all your vehicles and boats. Gated entrance to the rear of the home where the garage is located. The front yard features your very own putting green, which could probably be replaced with a pool if desired. Call today for your appointment to preview this one of a kind beach home!!</a:t>
            </a:r>
          </a:p>
          <a:p>
            <a:r>
              <a:rPr lang="en-US" sz="8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 $3,000 Lender Credit is available and will be applied towards the buyer's closing costs and pre-</a:t>
            </a:r>
            <a:r>
              <a:rPr lang="en-US" sz="8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paids</a:t>
            </a:r>
            <a:r>
              <a:rPr lang="en-US" sz="8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if the buyer chooses to use the seller's preferred lender. This credit is in addition to any negotiated seller concessions.</a:t>
            </a:r>
          </a:p>
        </p:txBody>
      </p:sp>
      <p:sp>
        <p:nvSpPr>
          <p:cNvPr id="2" name="Title 1"/>
          <p:cNvSpPr>
            <a:spLocks noGrp="1"/>
          </p:cNvSpPr>
          <p:nvPr>
            <p:ph type="ctrTitle"/>
          </p:nvPr>
        </p:nvSpPr>
        <p:spPr>
          <a:xfrm>
            <a:off x="0" y="4809359"/>
            <a:ext cx="8229599" cy="1032101"/>
          </a:xfrm>
        </p:spPr>
        <p:txBody>
          <a:bodyPr anchor="ctr">
            <a:noAutofit/>
            <a:scene3d>
              <a:camera prst="orthographicFront"/>
              <a:lightRig rig="soft" dir="t">
                <a:rot lat="0" lon="0" rev="17220000"/>
              </a:lightRig>
            </a:scene3d>
            <a:sp3d prstMaterial="softEdge"/>
          </a:bodyPr>
          <a:lstStyle/>
          <a:p>
            <a:r>
              <a:rPr lang="en-US" sz="2800" cap="none" dirty="0">
                <a:ln w="10541" cmpd="sng">
                  <a:solidFill>
                    <a:srgbClr val="10253F"/>
                  </a:solidFill>
                  <a:prstDash val="solid"/>
                </a:ln>
                <a:solidFill>
                  <a:schemeClr val="bg1"/>
                </a:solidFill>
                <a:effectLst/>
                <a:latin typeface="Century Gothic" panose="020B0502020202020204" pitchFamily="34" charset="0"/>
              </a:rPr>
              <a:t>4007 Palm Boulevard</a:t>
            </a:r>
            <a:br>
              <a:rPr lang="en-US" sz="2800" cap="none" dirty="0">
                <a:ln w="10541" cmpd="sng">
                  <a:solidFill>
                    <a:srgbClr val="10253F"/>
                  </a:solidFill>
                  <a:prstDash val="solid"/>
                </a:ln>
                <a:solidFill>
                  <a:schemeClr val="bg1"/>
                </a:solidFill>
                <a:effectLst/>
                <a:latin typeface="Century Gothic" panose="020B0502020202020204" pitchFamily="34" charset="0"/>
              </a:rPr>
            </a:br>
            <a:r>
              <a:rPr lang="en-US" sz="1800" cap="none" dirty="0">
                <a:ln w="10541" cmpd="sng">
                  <a:noFill/>
                  <a:prstDash val="solid"/>
                </a:ln>
                <a:solidFill>
                  <a:srgbClr val="10253F"/>
                </a:solidFill>
                <a:effectLst/>
                <a:latin typeface="Century Gothic" panose="020B0502020202020204" pitchFamily="34" charset="0"/>
              </a:rPr>
              <a:t>Isle of Palms, SC 29451 | MLS# 21026206 | $3,400,000</a:t>
            </a:r>
            <a:endParaRPr lang="en-US" sz="16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62860"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28575"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1" y="0"/>
            <a:ext cx="8229600" cy="1200329"/>
          </a:xfrm>
          <a:prstGeom prst="rect">
            <a:avLst/>
          </a:prstGeom>
          <a:noFill/>
        </p:spPr>
        <p:txBody>
          <a:bodyPr wrap="square">
            <a:spAutoFit/>
          </a:bodyPr>
          <a:lstStyle/>
          <a:p>
            <a:pPr algn="r"/>
            <a:r>
              <a:rPr lang="en-US" sz="2400" b="1" i="1" dirty="0">
                <a:ln w="3175">
                  <a:solidFill>
                    <a:schemeClr val="tx1"/>
                  </a:solidFill>
                </a:ln>
                <a:solidFill>
                  <a:srgbClr val="FFFF00"/>
                </a:solidFill>
                <a:effectLst>
                  <a:outerShdw blurRad="50800" dist="38100" dir="2700000" algn="tl" rotWithShape="0">
                    <a:prstClr val="black">
                      <a:alpha val="40000"/>
                    </a:prstClr>
                  </a:outerShdw>
                </a:effectLst>
                <a:latin typeface="Century Gothic" panose="020B0502020202020204" pitchFamily="34" charset="0"/>
              </a:rPr>
              <a:t>Coastal Living At Its Best!!</a:t>
            </a:r>
          </a:p>
          <a:p>
            <a:pPr algn="r"/>
            <a:r>
              <a:rPr lang="en-US" sz="2400" b="1" i="1" dirty="0">
                <a:ln w="3175">
                  <a:solidFill>
                    <a:schemeClr val="tx1"/>
                  </a:solidFill>
                </a:ln>
                <a:solidFill>
                  <a:srgbClr val="FFFF00"/>
                </a:solidFill>
                <a:effectLst>
                  <a:outerShdw blurRad="50800" dist="38100" dir="2700000" algn="tl" rotWithShape="0">
                    <a:prstClr val="black">
                      <a:alpha val="40000"/>
                    </a:prstClr>
                  </a:outerShdw>
                </a:effectLst>
                <a:latin typeface="Century Gothic" panose="020B0502020202020204" pitchFamily="34" charset="0"/>
              </a:rPr>
              <a:t>Ocean Views ~ 2</a:t>
            </a:r>
            <a:r>
              <a:rPr lang="en-US" sz="2400" b="1" i="1" baseline="30000" dirty="0">
                <a:ln w="3175">
                  <a:solidFill>
                    <a:schemeClr val="tx1"/>
                  </a:solidFill>
                </a:ln>
                <a:solidFill>
                  <a:srgbClr val="FFFF00"/>
                </a:solidFill>
                <a:effectLst>
                  <a:outerShdw blurRad="50800" dist="38100" dir="2700000" algn="tl" rotWithShape="0">
                    <a:prstClr val="black">
                      <a:alpha val="40000"/>
                    </a:prstClr>
                  </a:outerShdw>
                </a:effectLst>
                <a:latin typeface="Century Gothic" panose="020B0502020202020204" pitchFamily="34" charset="0"/>
              </a:rPr>
              <a:t>nd</a:t>
            </a:r>
            <a:r>
              <a:rPr lang="en-US" sz="2400" b="1" i="1" dirty="0">
                <a:ln w="3175">
                  <a:solidFill>
                    <a:schemeClr val="tx1"/>
                  </a:solidFill>
                </a:ln>
                <a:solidFill>
                  <a:srgbClr val="FFFF00"/>
                </a:solidFill>
                <a:effectLst>
                  <a:outerShdw blurRad="50800" dist="38100" dir="2700000" algn="tl" rotWithShape="0">
                    <a:prstClr val="black">
                      <a:alpha val="40000"/>
                    </a:prstClr>
                  </a:outerShdw>
                </a:effectLst>
                <a:latin typeface="Century Gothic" panose="020B0502020202020204" pitchFamily="34" charset="0"/>
              </a:rPr>
              <a:t> Row</a:t>
            </a:r>
          </a:p>
          <a:p>
            <a:pPr algn="r"/>
            <a:r>
              <a:rPr lang="en-US" sz="2400" b="1" i="1">
                <a:ln w="3175">
                  <a:solidFill>
                    <a:schemeClr val="tx1"/>
                  </a:solidFill>
                </a:ln>
                <a:solidFill>
                  <a:srgbClr val="FFFF00"/>
                </a:solidFill>
                <a:effectLst>
                  <a:outerShdw blurRad="50800" dist="38100" dir="2700000" algn="tl" rotWithShape="0">
                    <a:prstClr val="black">
                      <a:alpha val="40000"/>
                    </a:prstClr>
                  </a:outerShdw>
                </a:effectLst>
                <a:latin typeface="Century Gothic" panose="020B0502020202020204" pitchFamily="34" charset="0"/>
              </a:rPr>
              <a:t>Corner Lot</a:t>
            </a:r>
            <a:endParaRPr lang="en-US" sz="2400" b="1" i="1" dirty="0">
              <a:ln w="3175">
                <a:solidFill>
                  <a:schemeClr val="tx1"/>
                </a:solidFill>
              </a:ln>
              <a:solidFill>
                <a:srgbClr val="FFFF00"/>
              </a:solidFill>
              <a:effectLst>
                <a:outerShdw blurRad="50800" dist="38100" dir="2700000" algn="tl" rotWithShape="0">
                  <a:prstClr val="black">
                    <a:alpha val="40000"/>
                  </a:prstClr>
                </a:outerShdw>
              </a:effectLst>
              <a:latin typeface="Century Gothic" panose="020B0502020202020204" pitchFamily="34" charset="0"/>
            </a:endParaRPr>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rcRect/>
          <a:stretch/>
        </p:blipFill>
        <p:spPr>
          <a:xfrm>
            <a:off x="6619835" y="7414724"/>
            <a:ext cx="1609765" cy="1073177"/>
          </a:xfrm>
          <a:prstGeom prst="rect">
            <a:avLst/>
          </a:prstGeom>
          <a:ln>
            <a:noFill/>
          </a:ln>
          <a:effectLst/>
        </p:spPr>
      </p:pic>
      <p:pic>
        <p:nvPicPr>
          <p:cNvPr id="22" name="Picture 21"/>
          <p:cNvPicPr>
            <a:picLocks noChangeAspect="1"/>
          </p:cNvPicPr>
          <p:nvPr/>
        </p:nvPicPr>
        <p:blipFill>
          <a:blip r:embed="rId6">
            <a:extLst>
              <a:ext uri="{28A0092B-C50C-407E-A947-70E740481C1C}">
                <a14:useLocalDpi xmlns:a14="http://schemas.microsoft.com/office/drawing/2010/main" val="0"/>
              </a:ext>
            </a:extLst>
          </a:blip>
          <a:srcRect/>
          <a:stretch/>
        </p:blipFill>
        <p:spPr>
          <a:xfrm>
            <a:off x="6625839" y="5866768"/>
            <a:ext cx="1603761" cy="1063828"/>
          </a:xfrm>
          <a:prstGeom prst="rect">
            <a:avLst/>
          </a:prstGeom>
          <a:ln>
            <a:noFill/>
          </a:ln>
          <a:effectLst/>
        </p:spPr>
      </p:pic>
      <p:pic>
        <p:nvPicPr>
          <p:cNvPr id="15" name="Picture 14">
            <a:extLst>
              <a:ext uri="{FF2B5EF4-FFF2-40B4-BE49-F238E27FC236}">
                <a16:creationId xmlns:a16="http://schemas.microsoft.com/office/drawing/2014/main" id="{364DACBF-0AED-4187-AC3D-BC9C027D979E}"/>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0" y="5859397"/>
            <a:ext cx="1609765" cy="1073177"/>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0" y="7414724"/>
            <a:ext cx="1609765" cy="1073177"/>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346</TotalTime>
  <Words>400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4007 Palm Boulevard Isle of Palms, SC 29451 | MLS# 21026206 | $3,400,000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69</cp:revision>
  <dcterms:created xsi:type="dcterms:W3CDTF">2006-08-16T00:00:00Z</dcterms:created>
  <dcterms:modified xsi:type="dcterms:W3CDTF">2021-10-04T19:15:23Z</dcterms:modified>
</cp:coreProperties>
</file>