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C0C0C0"/>
    <a:srgbClr val="79B8FC"/>
    <a:srgbClr val="79B8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754" y="-2683"/>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11/17/2021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11/17/2021</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hyperlink" Target="https://www.seetheproperty.com/397206" TargetMode="External"/><Relationship Id="rId7" Type="http://schemas.openxmlformats.org/officeDocument/2006/relationships/image" Target="../media/image6.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e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p:cNvPicPr>
            <a:picLocks noChangeAspect="1"/>
          </p:cNvPicPr>
          <p:nvPr/>
        </p:nvPicPr>
        <p:blipFill>
          <a:blip r:embed="rId2">
            <a:extLst>
              <a:ext uri="{28A0092B-C50C-407E-A947-70E740481C1C}">
                <a14:useLocalDpi xmlns:a14="http://schemas.microsoft.com/office/drawing/2010/main" val="0"/>
              </a:ext>
            </a:extLst>
          </a:blip>
          <a:srcRect t="929" b="929"/>
          <a:stretch/>
        </p:blipFill>
        <p:spPr>
          <a:xfrm>
            <a:off x="0" y="0"/>
            <a:ext cx="8229600" cy="5382640"/>
          </a:xfrm>
          <a:prstGeom prst="rect">
            <a:avLst/>
          </a:prstGeom>
          <a:ln>
            <a:noFill/>
          </a:ln>
          <a:effectLst/>
        </p:spPr>
      </p:pic>
      <p:sp>
        <p:nvSpPr>
          <p:cNvPr id="3" name="Subtitle 2"/>
          <p:cNvSpPr>
            <a:spLocks noGrp="1"/>
          </p:cNvSpPr>
          <p:nvPr>
            <p:ph type="subTitle" idx="1"/>
          </p:nvPr>
        </p:nvSpPr>
        <p:spPr>
          <a:xfrm>
            <a:off x="1609765" y="5859397"/>
            <a:ext cx="5010070" cy="2979804"/>
          </a:xfrm>
        </p:spPr>
        <p:txBody>
          <a:bodyPr anchor="ctr">
            <a:noAutofit/>
          </a:bodyPr>
          <a:lstStyle/>
          <a:p>
            <a:r>
              <a:rPr lang="en-US" sz="8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Coastal living at its best!! An exceptional opportunity to own this exquisite beach home on the Isle of Palms, with beach access directly in front of the house. Professionally landscaped property surrounds this beautiful home with lots of indigenous plants and gracious trees. Featuring Brazilian Cherry floors throughout the house. Granite Countertops. Top of the line appliances, </a:t>
            </a:r>
            <a:r>
              <a:rPr lang="en-US" sz="85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Dacor</a:t>
            </a:r>
            <a:r>
              <a:rPr lang="en-US" sz="8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Gas Cooktop/Oven/Warming Drawer, Fisher &amp; Paykel / Bosch dishwashers, built-in GE Profile microwave, Arctic refrigerator, trash compactor, front loading washer and dryer. Smart home wired which allows you the ability to control lights remotely. Zoned speakers and sound system. The great room has ocean views with lots of beautiful accents. 4 bedrooms downstairs with a large master bedroom upstairs, which includes a gas custom fireplace and mini wine / coffee bar. This home really has 2 master bedrooms, the bathrooms are incredibly beautiful with the master featuring a modern jetted soaking tub, large shower, tile and marble flooring, granite and many other custom features. Anderson windows, lots of large closets and cabinetry for storage. This exclusive home is being sold mostly furnished with some exceptions. Easy to move right in, rent or designate as a second home. Lots of outdoor living space, multiple parking spaces for all your vehicles and boats. Gated entrance to the rear of the home where the garage is located. The front yard features your very own putting green, which could probably be replaced with a pool if desired. Call today for your appointment to preview this one of a kind beach home!!</a:t>
            </a:r>
          </a:p>
          <a:p>
            <a:r>
              <a:rPr lang="en-US" sz="8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A $3,000 Lender Credit is available and will be applied towards the buyer's closing costs and pre-</a:t>
            </a:r>
            <a:r>
              <a:rPr lang="en-US" sz="85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paids</a:t>
            </a:r>
            <a:r>
              <a:rPr lang="en-US" sz="8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if the buyer chooses to use the seller's preferred lender. This credit is in addition to any negotiated seller concessions.</a:t>
            </a:r>
          </a:p>
          <a:p>
            <a:r>
              <a:rPr lang="en-US" sz="85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Take a virtual tour: </a:t>
            </a:r>
            <a:r>
              <a:rPr lang="en-US" sz="85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hlinkClick r:id="rId3"/>
              </a:rPr>
              <a:t>https://www.seetheproperty.com</a:t>
            </a:r>
            <a:r>
              <a:rPr lang="en-US" sz="850" b="1" i="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hlinkClick r:id="rId3"/>
              </a:rPr>
              <a:t>/397206</a:t>
            </a:r>
            <a:r>
              <a:rPr lang="en-US" sz="850" b="1" i="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a:t>
            </a:r>
            <a:endParaRPr lang="en-US" sz="85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p:txBody>
      </p:sp>
      <p:sp>
        <p:nvSpPr>
          <p:cNvPr id="2" name="Title 1"/>
          <p:cNvSpPr>
            <a:spLocks noGrp="1"/>
          </p:cNvSpPr>
          <p:nvPr>
            <p:ph type="ctrTitle"/>
          </p:nvPr>
        </p:nvSpPr>
        <p:spPr>
          <a:xfrm>
            <a:off x="0" y="4809359"/>
            <a:ext cx="8229599" cy="1032101"/>
          </a:xfrm>
        </p:spPr>
        <p:txBody>
          <a:bodyPr anchor="ctr">
            <a:noAutofit/>
            <a:scene3d>
              <a:camera prst="orthographicFront"/>
              <a:lightRig rig="soft" dir="t">
                <a:rot lat="0" lon="0" rev="17220000"/>
              </a:lightRig>
            </a:scene3d>
            <a:sp3d prstMaterial="softEdge"/>
          </a:bodyPr>
          <a:lstStyle/>
          <a:p>
            <a:r>
              <a:rPr lang="en-US" sz="2800" cap="none" dirty="0">
                <a:ln w="10541" cmpd="sng">
                  <a:solidFill>
                    <a:srgbClr val="10253F"/>
                  </a:solidFill>
                  <a:prstDash val="solid"/>
                </a:ln>
                <a:solidFill>
                  <a:schemeClr val="bg1"/>
                </a:solidFill>
                <a:effectLst/>
                <a:latin typeface="Century Gothic" panose="020B0502020202020204" pitchFamily="34" charset="0"/>
              </a:rPr>
              <a:t>4007 Palm Boulevard</a:t>
            </a:r>
            <a:br>
              <a:rPr lang="en-US" sz="2800" cap="none" dirty="0">
                <a:ln w="10541" cmpd="sng">
                  <a:solidFill>
                    <a:srgbClr val="10253F"/>
                  </a:solidFill>
                  <a:prstDash val="solid"/>
                </a:ln>
                <a:solidFill>
                  <a:schemeClr val="bg1"/>
                </a:solidFill>
                <a:effectLst/>
                <a:latin typeface="Century Gothic" panose="020B0502020202020204" pitchFamily="34" charset="0"/>
              </a:rPr>
            </a:br>
            <a:r>
              <a:rPr lang="en-US" sz="1800" cap="none" dirty="0">
                <a:ln w="10541" cmpd="sng">
                  <a:noFill/>
                  <a:prstDash val="solid"/>
                </a:ln>
                <a:solidFill>
                  <a:srgbClr val="10253F"/>
                </a:solidFill>
                <a:effectLst/>
                <a:latin typeface="Century Gothic" panose="020B0502020202020204" pitchFamily="34" charset="0"/>
              </a:rPr>
              <a:t>Isle of Palms, SC 29451 | MLS# 21026206 | $3,400,000</a:t>
            </a:r>
            <a:endParaRPr lang="en-US" sz="1600" i="1" cap="none" dirty="0">
              <a:ln w="10541" cmpd="sng">
                <a:noFill/>
                <a:prstDash val="solid"/>
              </a:ln>
              <a:solidFill>
                <a:srgbClr val="10253F"/>
              </a:solidFill>
              <a:effectLst/>
              <a:latin typeface="Century Gothic" panose="020B0502020202020204" pitchFamily="34" charset="0"/>
            </a:endParaRPr>
          </a:p>
        </p:txBody>
      </p:sp>
      <p:pic>
        <p:nvPicPr>
          <p:cNvPr id="14" name="Picture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62860" y="8970051"/>
            <a:ext cx="838139" cy="1047674"/>
          </a:xfrm>
          <a:prstGeom prst="rect">
            <a:avLst/>
          </a:prstGeom>
        </p:spPr>
      </p:pic>
      <p:sp>
        <p:nvSpPr>
          <p:cNvPr id="17" name="Rectangle 16"/>
          <p:cNvSpPr/>
          <p:nvPr/>
        </p:nvSpPr>
        <p:spPr>
          <a:xfrm>
            <a:off x="228601" y="8970668"/>
            <a:ext cx="7772399" cy="1046440"/>
          </a:xfrm>
          <a:prstGeom prst="rect">
            <a:avLst/>
          </a:prstGeom>
        </p:spPr>
        <p:txBody>
          <a:bodyPr wrap="square">
            <a:spAutoFit/>
          </a:bodyPr>
          <a:lstStyle/>
          <a:p>
            <a:pPr algn="ctr"/>
            <a:r>
              <a:rPr lang="en-US" sz="1800" dirty="0">
                <a:solidFill>
                  <a:schemeClr val="tx2"/>
                </a:solidFill>
                <a:latin typeface="Century Gothic" panose="020B0502020202020204" pitchFamily="34" charset="0"/>
              </a:rPr>
              <a:t>Darlene Smith</a:t>
            </a:r>
            <a:br>
              <a:rPr lang="en-US" sz="1800" dirty="0">
                <a:solidFill>
                  <a:schemeClr val="tx2"/>
                </a:solidFill>
                <a:latin typeface="Century Gothic" panose="020B0502020202020204" pitchFamily="34" charset="0"/>
              </a:rPr>
            </a:br>
            <a:r>
              <a:rPr lang="en-US" sz="1100" dirty="0">
                <a:solidFill>
                  <a:schemeClr val="tx2"/>
                </a:solidFill>
                <a:latin typeface="Century Gothic" panose="020B0502020202020204" pitchFamily="34" charset="0"/>
              </a:rPr>
              <a:t>Office - (843) 886-8110</a:t>
            </a:r>
          </a:p>
          <a:p>
            <a:pPr algn="ctr"/>
            <a:r>
              <a:rPr lang="en-US" sz="1100" dirty="0">
                <a:solidFill>
                  <a:schemeClr val="tx2"/>
                </a:solidFill>
                <a:latin typeface="Century Gothic" panose="020B0502020202020204" pitchFamily="34" charset="0"/>
              </a:rPr>
              <a:t>Mobile - (843) 696-7824</a:t>
            </a:r>
          </a:p>
          <a:p>
            <a:pPr algn="ctr"/>
            <a:r>
              <a:rPr lang="en-US" sz="1100" dirty="0">
                <a:solidFill>
                  <a:schemeClr val="tx2"/>
                </a:solidFill>
                <a:latin typeface="Century Gothic" panose="020B0502020202020204" pitchFamily="34" charset="0"/>
              </a:rPr>
              <a:t>darlenesmith@carolinaone.com</a:t>
            </a:r>
          </a:p>
          <a:p>
            <a:pPr algn="ctr"/>
            <a:r>
              <a:rPr lang="en-US" sz="1100" dirty="0">
                <a:solidFill>
                  <a:schemeClr val="tx2"/>
                </a:solidFill>
                <a:latin typeface="Century Gothic" panose="020B0502020202020204" pitchFamily="34" charset="0"/>
              </a:rPr>
              <a:t>DarleneSmithTeam.com</a:t>
            </a:r>
          </a:p>
        </p:txBody>
      </p:sp>
      <p:grpSp>
        <p:nvGrpSpPr>
          <p:cNvPr id="24" name="Group 23"/>
          <p:cNvGrpSpPr/>
          <p:nvPr/>
        </p:nvGrpSpPr>
        <p:grpSpPr>
          <a:xfrm>
            <a:off x="-28575" y="9038193"/>
            <a:ext cx="1524000" cy="911393"/>
            <a:chOff x="0" y="9037683"/>
            <a:chExt cx="1524000" cy="911393"/>
          </a:xfrm>
        </p:grpSpPr>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tx2"/>
                  </a:solidFill>
                  <a:latin typeface="Century Gothic" panose="020B0502020202020204" pitchFamily="34" charset="0"/>
                </a:rPr>
                <a:t>Carolina One Real Estate</a:t>
              </a:r>
            </a:p>
            <a:p>
              <a:pPr algn="ctr"/>
              <a:r>
                <a:rPr lang="en-US" sz="700" dirty="0">
                  <a:solidFill>
                    <a:schemeClr val="tx2"/>
                  </a:solidFill>
                  <a:latin typeface="Century Gothic" panose="020B0502020202020204" pitchFamily="34" charset="0"/>
                </a:rPr>
                <a:t>1503 Palm Blvd </a:t>
              </a:r>
              <a:r>
                <a:rPr lang="en-US" sz="700" dirty="0" err="1">
                  <a:solidFill>
                    <a:schemeClr val="tx2"/>
                  </a:solidFill>
                  <a:latin typeface="Century Gothic" panose="020B0502020202020204" pitchFamily="34" charset="0"/>
                </a:rPr>
                <a:t>Ste</a:t>
              </a:r>
              <a:endParaRPr lang="en-US" sz="700" dirty="0">
                <a:solidFill>
                  <a:schemeClr val="tx2"/>
                </a:solidFill>
                <a:latin typeface="Century Gothic" panose="020B0502020202020204" pitchFamily="34" charset="0"/>
              </a:endParaRPr>
            </a:p>
            <a:p>
              <a:pPr algn="ctr"/>
              <a:r>
                <a:rPr lang="en-US" sz="700" dirty="0">
                  <a:solidFill>
                    <a:schemeClr val="tx2"/>
                  </a:solidFill>
                  <a:latin typeface="Century Gothic" panose="020B0502020202020204" pitchFamily="34" charset="0"/>
                </a:rPr>
                <a:t>Isle of Palms, SC 29451</a:t>
              </a:r>
            </a:p>
          </p:txBody>
        </p:sp>
      </p:grpSp>
      <p:sp>
        <p:nvSpPr>
          <p:cNvPr id="30" name="Rectangle 29"/>
          <p:cNvSpPr/>
          <p:nvPr/>
        </p:nvSpPr>
        <p:spPr>
          <a:xfrm>
            <a:off x="-1" y="0"/>
            <a:ext cx="8229600" cy="446276"/>
          </a:xfrm>
          <a:prstGeom prst="rect">
            <a:avLst/>
          </a:prstGeom>
          <a:solidFill>
            <a:srgbClr val="10253F">
              <a:alpha val="50196"/>
            </a:srgbClr>
          </a:solidFill>
        </p:spPr>
        <p:txBody>
          <a:bodyPr wrap="square">
            <a:spAutoFit/>
          </a:bodyPr>
          <a:lstStyle/>
          <a:p>
            <a:pPr algn="ctr"/>
            <a:r>
              <a:rPr lang="en-US" sz="2300" b="1" i="1" dirty="0">
                <a:ln w="6350">
                  <a:solidFill>
                    <a:srgbClr val="10253F"/>
                  </a:solidFill>
                </a:ln>
                <a:solidFill>
                  <a:schemeClr val="bg1"/>
                </a:solidFill>
                <a:latin typeface="Century Gothic" panose="020B0502020202020204" pitchFamily="34" charset="0"/>
              </a:rPr>
              <a:t>Ocean Views ~ 2nd Row ~ 5bd/4.5ba ~ Corner Lot</a:t>
            </a:r>
          </a:p>
        </p:txBody>
      </p:sp>
      <p:pic>
        <p:nvPicPr>
          <p:cNvPr id="10" name="Picture 9"/>
          <p:cNvPicPr>
            <a:picLocks noChangeAspect="1"/>
          </p:cNvPicPr>
          <p:nvPr/>
        </p:nvPicPr>
        <p:blipFill>
          <a:blip r:embed="rId6">
            <a:extLst>
              <a:ext uri="{28A0092B-C50C-407E-A947-70E740481C1C}">
                <a14:useLocalDpi xmlns:a14="http://schemas.microsoft.com/office/drawing/2010/main" val="0"/>
              </a:ext>
            </a:extLst>
          </a:blip>
          <a:srcRect/>
          <a:stretch/>
        </p:blipFill>
        <p:spPr>
          <a:xfrm>
            <a:off x="6619835" y="7414724"/>
            <a:ext cx="1609765" cy="1073177"/>
          </a:xfrm>
          <a:prstGeom prst="rect">
            <a:avLst/>
          </a:prstGeom>
          <a:ln>
            <a:noFill/>
          </a:ln>
          <a:effectLst/>
        </p:spPr>
      </p:pic>
      <p:pic>
        <p:nvPicPr>
          <p:cNvPr id="22" name="Picture 21"/>
          <p:cNvPicPr>
            <a:picLocks noChangeAspect="1"/>
          </p:cNvPicPr>
          <p:nvPr/>
        </p:nvPicPr>
        <p:blipFill>
          <a:blip r:embed="rId7">
            <a:extLst>
              <a:ext uri="{28A0092B-C50C-407E-A947-70E740481C1C}">
                <a14:useLocalDpi xmlns:a14="http://schemas.microsoft.com/office/drawing/2010/main" val="0"/>
              </a:ext>
            </a:extLst>
          </a:blip>
          <a:srcRect/>
          <a:stretch/>
        </p:blipFill>
        <p:spPr>
          <a:xfrm>
            <a:off x="6625839" y="5859397"/>
            <a:ext cx="1603761" cy="1063828"/>
          </a:xfrm>
          <a:prstGeom prst="rect">
            <a:avLst/>
          </a:prstGeom>
          <a:ln>
            <a:noFill/>
          </a:ln>
          <a:effectLst/>
        </p:spPr>
      </p:pic>
      <p:pic>
        <p:nvPicPr>
          <p:cNvPr id="15" name="Picture 14">
            <a:extLst>
              <a:ext uri="{FF2B5EF4-FFF2-40B4-BE49-F238E27FC236}">
                <a16:creationId xmlns:a16="http://schemas.microsoft.com/office/drawing/2014/main" id="{364DACBF-0AED-4187-AC3D-BC9C027D979E}"/>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0" y="5859397"/>
            <a:ext cx="1609765" cy="1073177"/>
          </a:xfrm>
          <a:prstGeom prst="rect">
            <a:avLst/>
          </a:prstGeom>
          <a:ln>
            <a:noFill/>
          </a:ln>
          <a:effectLst/>
        </p:spPr>
      </p:pic>
      <p:pic>
        <p:nvPicPr>
          <p:cNvPr id="19" name="Picture 18">
            <a:extLst>
              <a:ext uri="{FF2B5EF4-FFF2-40B4-BE49-F238E27FC236}">
                <a16:creationId xmlns:a16="http://schemas.microsoft.com/office/drawing/2014/main" id="{6B645971-69BA-4B8D-BF0C-01D044A7D69B}"/>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0" y="7414724"/>
            <a:ext cx="1609765" cy="1073177"/>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357</TotalTime>
  <Words>413</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4007 Palm Boulevard Isle of Palms, SC 29451 | MLS# 21026206 | $3,400,000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71</cp:revision>
  <dcterms:created xsi:type="dcterms:W3CDTF">2006-08-16T00:00:00Z</dcterms:created>
  <dcterms:modified xsi:type="dcterms:W3CDTF">2021-11-17T17:08:21Z</dcterms:modified>
</cp:coreProperties>
</file>