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08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7"/>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578209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27625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226242" y="537846"/>
            <a:ext cx="1311593" cy="1144143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1467" y="537846"/>
            <a:ext cx="3805238" cy="1144143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510108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17523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3"/>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2922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91467" y="3129282"/>
            <a:ext cx="2558415" cy="8849996"/>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79422" y="3129282"/>
            <a:ext cx="2558415" cy="8849996"/>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502089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2"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2"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3"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3"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77104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50197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57087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2"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4" y="400477"/>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2" y="2104817"/>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41522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2"/>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8"/>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32368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3"/>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50"/>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6/1/2014</a:t>
            </a:fld>
            <a:endParaRPr lang="en-US"/>
          </a:p>
        </p:txBody>
      </p:sp>
      <p:sp>
        <p:nvSpPr>
          <p:cNvPr id="5" name="Footer Placeholder 4"/>
          <p:cNvSpPr>
            <a:spLocks noGrp="1"/>
          </p:cNvSpPr>
          <p:nvPr>
            <p:ph type="ftr" sz="quarter" idx="3"/>
          </p:nvPr>
        </p:nvSpPr>
        <p:spPr>
          <a:xfrm>
            <a:off x="2655570" y="9322650"/>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50"/>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1600305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15820" y="3910026"/>
            <a:ext cx="5384800" cy="1012066"/>
          </a:xfrm>
          <a:ln>
            <a:solidFill>
              <a:schemeClr val="bg1">
                <a:lumMod val="95000"/>
              </a:schemeClr>
            </a:solidFill>
          </a:ln>
        </p:spPr>
        <p:txBody>
          <a:bodyPr>
            <a:noAutofit/>
          </a:bodyPr>
          <a:lstStyle/>
          <a:p>
            <a:r>
              <a:rPr lang="en-US" sz="3200" i="1" dirty="0" smtClean="0">
                <a:solidFill>
                  <a:srgbClr val="C00000"/>
                </a:solidFill>
                <a:effectLst>
                  <a:outerShdw blurRad="38100" dist="38100" dir="2700000" algn="tl">
                    <a:srgbClr val="000000">
                      <a:alpha val="43137"/>
                    </a:srgbClr>
                  </a:outerShdw>
                </a:effectLst>
              </a:rPr>
              <a:t>$4,000 Bonus with Ratified Contract by 6/8/14</a:t>
            </a:r>
            <a:endParaRPr lang="en-US" sz="3200" dirty="0">
              <a:solidFill>
                <a:srgbClr val="C00000"/>
              </a:solidFill>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2133600" y="5005906"/>
            <a:ext cx="5385816" cy="3597079"/>
          </a:xfrm>
          <a:ln>
            <a:solidFill>
              <a:schemeClr val="bg1">
                <a:lumMod val="95000"/>
              </a:schemeClr>
            </a:solidFill>
          </a:ln>
        </p:spPr>
        <p:txBody>
          <a:bodyPr>
            <a:normAutofit fontScale="32500" lnSpcReduction="20000"/>
          </a:bodyPr>
          <a:lstStyle/>
          <a:p>
            <a:r>
              <a:rPr lang="en-US" sz="11200" dirty="0">
                <a:solidFill>
                  <a:schemeClr val="bg2">
                    <a:lumMod val="50000"/>
                  </a:schemeClr>
                </a:solidFill>
                <a:latin typeface="Monotype Corsiva" panose="03010101010201010101" pitchFamily="66" charset="0"/>
              </a:rPr>
              <a:t>Brand New Construction! </a:t>
            </a:r>
            <a:endParaRPr lang="en-US" dirty="0" smtClean="0">
              <a:solidFill>
                <a:schemeClr val="bg2">
                  <a:lumMod val="50000"/>
                </a:schemeClr>
              </a:solidFill>
              <a:latin typeface="Monotype Corsiva" panose="03010101010201010101" pitchFamily="66" charset="0"/>
            </a:endParaRPr>
          </a:p>
          <a:p>
            <a:r>
              <a:rPr lang="en-US" sz="4300" dirty="0" smtClean="0"/>
              <a:t>Over </a:t>
            </a:r>
            <a:r>
              <a:rPr lang="en-US" sz="4300" dirty="0"/>
              <a:t>$20,000 in bonus features included. 3 bedroom, 2 1/2 bath home in the desired Summerville area near the Historic District. This home is within walking distance or a short bike ride to Downtown featuring stores and restaurants. This open floor plan has a dining room and a large kitchen that flows to the great room. The breakfast area has sliding doors that lead to the huge fenced in back yard. There are custom 42" high cabinets, beautiful granite countertops and real hardwood floors throughout the downstairs. The spacious master bedroom upstairs has vaulted ceilings, a walk-in closet, a luxury tiled bath with a 60" garden tub, a large vanity with granite tops and dual sinks, and a linen closet. Upstairs, the bedrooms are well-proportioned and the main bath is complete with granite counters, and tiled floors. The walk in laundry is also located on the second floor. Designer lighting, fans in living and master, all compliment this well built home. Incomparable, value, quality and opulence in this price point. </a:t>
            </a:r>
            <a:r>
              <a:rPr lang="en-US" sz="4300" dirty="0" smtClean="0"/>
              <a:t>$1,500 </a:t>
            </a:r>
            <a:r>
              <a:rPr lang="en-US" sz="4300" dirty="0"/>
              <a:t>of closing cost are paid if the buyer uses the seller's preferred lender and attorney. This home is a must see and move in ready! </a:t>
            </a:r>
          </a:p>
        </p:txBody>
      </p:sp>
      <p:sp>
        <p:nvSpPr>
          <p:cNvPr id="4" name="Rectangle 3"/>
          <p:cNvSpPr/>
          <p:nvPr/>
        </p:nvSpPr>
        <p:spPr>
          <a:xfrm>
            <a:off x="0" y="0"/>
            <a:ext cx="7772400" cy="410654"/>
          </a:xfrm>
          <a:prstGeom prst="rect">
            <a:avLst/>
          </a:prstGeom>
          <a:solidFill>
            <a:schemeClr val="accent3">
              <a:lumMod val="75000"/>
            </a:schemeClr>
          </a:solidFill>
        </p:spPr>
        <p:txBody>
          <a:bodyPr wrap="square" lIns="101882" tIns="50941" rIns="101882" bIns="50941">
            <a:spAutoFit/>
          </a:bodyPr>
          <a:lstStyle/>
          <a:p>
            <a:pPr algn="ctr"/>
            <a:r>
              <a:rPr lang="en-US" dirty="0">
                <a:solidFill>
                  <a:schemeClr val="bg1"/>
                </a:solidFill>
                <a:effectLst>
                  <a:outerShdw blurRad="38100" dist="38100" dir="2700000" algn="tl">
                    <a:srgbClr val="000000">
                      <a:alpha val="43137"/>
                    </a:srgbClr>
                  </a:outerShdw>
                </a:effectLst>
                <a:latin typeface="Monotype Corsiva" panose="03010101010201010101" pitchFamily="66" charset="0"/>
              </a:rPr>
              <a:t>401 Simmons </a:t>
            </a:r>
            <a:r>
              <a:rPr lang="en-US" dirty="0" smtClean="0">
                <a:solidFill>
                  <a:schemeClr val="bg1"/>
                </a:solidFill>
                <a:effectLst>
                  <a:outerShdw blurRad="38100" dist="38100" dir="2700000" algn="tl">
                    <a:srgbClr val="000000">
                      <a:alpha val="43137"/>
                    </a:srgbClr>
                  </a:outerShdw>
                </a:effectLst>
                <a:latin typeface="Monotype Corsiva" panose="03010101010201010101" pitchFamily="66" charset="0"/>
              </a:rPr>
              <a:t>Ave    Historic District    Summerville    MLS</a:t>
            </a:r>
            <a:r>
              <a:rPr lang="en-US" dirty="0">
                <a:solidFill>
                  <a:schemeClr val="bg1"/>
                </a:solidFill>
                <a:effectLst>
                  <a:outerShdw blurRad="38100" dist="38100" dir="2700000" algn="tl">
                    <a:srgbClr val="000000">
                      <a:alpha val="43137"/>
                    </a:srgbClr>
                  </a:outerShdw>
                </a:effectLst>
                <a:latin typeface="Monotype Corsiva" panose="03010101010201010101" pitchFamily="66" charset="0"/>
              </a:rPr>
              <a:t># </a:t>
            </a:r>
            <a:r>
              <a:rPr lang="en-US" dirty="0" smtClean="0">
                <a:solidFill>
                  <a:schemeClr val="bg1"/>
                </a:solidFill>
                <a:effectLst>
                  <a:outerShdw blurRad="38100" dist="38100" dir="2700000" algn="tl">
                    <a:srgbClr val="000000">
                      <a:alpha val="43137"/>
                    </a:srgbClr>
                  </a:outerShdw>
                </a:effectLst>
                <a:latin typeface="Monotype Corsiva" panose="03010101010201010101" pitchFamily="66" charset="0"/>
              </a:rPr>
              <a:t>1324487    $189,900 </a:t>
            </a:r>
            <a:endParaRPr lang="en-US" dirty="0">
              <a:solidFill>
                <a:schemeClr val="bg1"/>
              </a:solidFill>
              <a:effectLst>
                <a:outerShdw blurRad="38100" dist="38100" dir="2700000" algn="tl">
                  <a:srgbClr val="000000">
                    <a:alpha val="43137"/>
                  </a:srgbClr>
                </a:outerShdw>
              </a:effectLst>
              <a:latin typeface="Monotype Corsiva" panose="03010101010201010101" pitchFamily="66" charset="0"/>
            </a:endParaRPr>
          </a:p>
        </p:txBody>
      </p:sp>
      <p:sp>
        <p:nvSpPr>
          <p:cNvPr id="5" name="Rectangle 4"/>
          <p:cNvSpPr/>
          <p:nvPr/>
        </p:nvSpPr>
        <p:spPr>
          <a:xfrm>
            <a:off x="5786120" y="8686800"/>
            <a:ext cx="1943100" cy="1320362"/>
          </a:xfrm>
          <a:prstGeom prst="rect">
            <a:avLst/>
          </a:prstGeom>
        </p:spPr>
        <p:txBody>
          <a:bodyPr wrap="square" lIns="101882" tIns="50941" rIns="101882" bIns="50941">
            <a:spAutoFit/>
          </a:bodyPr>
          <a:lstStyle/>
          <a:p>
            <a:r>
              <a:rPr lang="en-US" sz="1300" b="1" dirty="0"/>
              <a:t>Contact Information: </a:t>
            </a:r>
            <a:endParaRPr lang="en-US" sz="1300" dirty="0"/>
          </a:p>
          <a:p>
            <a:r>
              <a:rPr lang="en-US" sz="1300" dirty="0"/>
              <a:t>Sherry Brown </a:t>
            </a:r>
          </a:p>
          <a:p>
            <a:r>
              <a:rPr lang="en-US" sz="1300" dirty="0"/>
              <a:t>843-478-9266 </a:t>
            </a:r>
          </a:p>
          <a:p>
            <a:r>
              <a:rPr lang="en-US" sz="1300" dirty="0"/>
              <a:t>843-225-7935 </a:t>
            </a:r>
          </a:p>
          <a:p>
            <a:endParaRPr lang="en-US" sz="1300" dirty="0"/>
          </a:p>
          <a:p>
            <a:r>
              <a:rPr lang="en-US" sz="1300" dirty="0"/>
              <a:t>The Goodwin Group </a:t>
            </a:r>
          </a:p>
        </p:txBody>
      </p:sp>
      <p:sp>
        <p:nvSpPr>
          <p:cNvPr id="6" name="Rectangle 5"/>
          <p:cNvSpPr/>
          <p:nvPr/>
        </p:nvSpPr>
        <p:spPr>
          <a:xfrm>
            <a:off x="114300" y="533400"/>
            <a:ext cx="7543800" cy="9448800"/>
          </a:xfrm>
          <a:prstGeom prst="rect">
            <a:avLst/>
          </a:prstGeom>
          <a:noFill/>
          <a:ln w="38100">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r="21667"/>
          <a:stretch/>
        </p:blipFill>
        <p:spPr>
          <a:xfrm>
            <a:off x="3208020" y="761999"/>
            <a:ext cx="3200400" cy="3064213"/>
          </a:xfrm>
          <a:prstGeom prst="rect">
            <a:avLst/>
          </a:prstGeom>
          <a:ln>
            <a:noFill/>
          </a:ln>
          <a:effectLst>
            <a:softEdge rad="112500"/>
          </a:effectLst>
        </p:spPr>
      </p:pic>
      <p:pic>
        <p:nvPicPr>
          <p:cNvPr id="8" name="Picture 7"/>
          <p:cNvPicPr>
            <a:picLocks noChangeAspect="1"/>
          </p:cNvPicPr>
          <p:nvPr/>
        </p:nvPicPr>
        <p:blipFill rotWithShape="1">
          <a:blip r:embed="rId3" cstate="print">
            <a:extLst>
              <a:ext uri="{28A0092B-C50C-407E-A947-70E740481C1C}">
                <a14:useLocalDpi xmlns:a14="http://schemas.microsoft.com/office/drawing/2010/main" val="0"/>
              </a:ext>
            </a:extLst>
          </a:blip>
          <a:srcRect b="11279"/>
          <a:stretch/>
        </p:blipFill>
        <p:spPr>
          <a:xfrm>
            <a:off x="304800" y="2332672"/>
            <a:ext cx="1676909" cy="111582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rotWithShape="1">
          <a:blip r:embed="rId4" cstate="print">
            <a:extLst>
              <a:ext uri="{28A0092B-C50C-407E-A947-70E740481C1C}">
                <a14:useLocalDpi xmlns:a14="http://schemas.microsoft.com/office/drawing/2010/main" val="0"/>
              </a:ext>
            </a:extLst>
          </a:blip>
          <a:srcRect b="10834"/>
          <a:stretch/>
        </p:blipFill>
        <p:spPr>
          <a:xfrm>
            <a:off x="304800" y="7034053"/>
            <a:ext cx="1676909" cy="1121424"/>
          </a:xfrm>
          <a:prstGeom prst="rect">
            <a:avLst/>
          </a:prstGeom>
          <a:ln>
            <a:noFill/>
          </a:ln>
          <a:effectLst>
            <a:outerShdw blurRad="190500" algn="tl" rotWithShape="0">
              <a:srgbClr val="000000">
                <a:alpha val="70000"/>
              </a:srgbClr>
            </a:outerShdw>
          </a:effectLst>
        </p:spPr>
      </p:pic>
      <p:pic>
        <p:nvPicPr>
          <p:cNvPr id="10" name="Picture 9"/>
          <p:cNvPicPr>
            <a:picLocks noChangeAspect="1"/>
          </p:cNvPicPr>
          <p:nvPr/>
        </p:nvPicPr>
        <p:blipFill rotWithShape="1">
          <a:blip r:embed="rId5" cstate="print">
            <a:extLst>
              <a:ext uri="{28A0092B-C50C-407E-A947-70E740481C1C}">
                <a14:useLocalDpi xmlns:a14="http://schemas.microsoft.com/office/drawing/2010/main" val="0"/>
              </a:ext>
            </a:extLst>
          </a:blip>
          <a:srcRect b="11138"/>
          <a:stretch/>
        </p:blipFill>
        <p:spPr>
          <a:xfrm>
            <a:off x="304799" y="761999"/>
            <a:ext cx="1676909" cy="1117601"/>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rotWithShape="1">
          <a:blip r:embed="rId6" cstate="print">
            <a:extLst>
              <a:ext uri="{28A0092B-C50C-407E-A947-70E740481C1C}">
                <a14:useLocalDpi xmlns:a14="http://schemas.microsoft.com/office/drawing/2010/main" val="0"/>
              </a:ext>
            </a:extLst>
          </a:blip>
          <a:srcRect b="10975"/>
          <a:stretch/>
        </p:blipFill>
        <p:spPr>
          <a:xfrm>
            <a:off x="304800" y="8608549"/>
            <a:ext cx="1676909" cy="1119651"/>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b="11420"/>
          <a:stretch/>
        </p:blipFill>
        <p:spPr>
          <a:xfrm>
            <a:off x="304800" y="3901572"/>
            <a:ext cx="1676909" cy="1114055"/>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rotWithShape="1">
          <a:blip r:embed="rId8" cstate="print">
            <a:extLst>
              <a:ext uri="{28A0092B-C50C-407E-A947-70E740481C1C}">
                <a14:useLocalDpi xmlns:a14="http://schemas.microsoft.com/office/drawing/2010/main" val="0"/>
              </a:ext>
            </a:extLst>
          </a:blip>
          <a:srcRect b="11561"/>
          <a:stretch/>
        </p:blipFill>
        <p:spPr>
          <a:xfrm>
            <a:off x="304800" y="5468699"/>
            <a:ext cx="1676909" cy="1112282"/>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4162089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TotalTime>
  <Words>258</Words>
  <Application>Microsoft Office PowerPoint</Application>
  <PresentationFormat>Custom</PresentationFormat>
  <Paragraphs>10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$4,000 Bonus with Ratified Contract by 6/8/14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 New Construction!</dc:title>
  <dc:creator>CVH360</dc:creator>
  <cp:lastModifiedBy>atp1313@gmail.com</cp:lastModifiedBy>
  <cp:revision>4</cp:revision>
  <dcterms:created xsi:type="dcterms:W3CDTF">2006-08-16T00:00:00Z</dcterms:created>
  <dcterms:modified xsi:type="dcterms:W3CDTF">2014-06-01T17:25:50Z</dcterms:modified>
</cp:coreProperties>
</file>