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8" d="100"/>
          <a:sy n="98" d="100"/>
        </p:scale>
        <p:origin x="276" y="-2490"/>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10/23/2015</a:t>
            </a:fld>
            <a:endParaRPr lang="en-US"/>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JPG"/><Relationship Id="rId3" Type="http://schemas.openxmlformats.org/officeDocument/2006/relationships/image" Target="../media/image2.gif"/><Relationship Id="rId7" Type="http://schemas.openxmlformats.org/officeDocument/2006/relationships/image" Target="../media/image4.JPG"/><Relationship Id="rId12"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JPG"/><Relationship Id="rId11" Type="http://schemas.openxmlformats.org/officeDocument/2006/relationships/image" Target="../media/image8.JPG"/><Relationship Id="rId5" Type="http://schemas.openxmlformats.org/officeDocument/2006/relationships/hyperlink" Target="http://www.agentownedrealty.com/" TargetMode="External"/><Relationship Id="rId15" Type="http://schemas.openxmlformats.org/officeDocument/2006/relationships/image" Target="../media/image12.JPG"/><Relationship Id="rId10" Type="http://schemas.openxmlformats.org/officeDocument/2006/relationships/image" Target="../media/image7.JPG"/><Relationship Id="rId4" Type="http://schemas.openxmlformats.org/officeDocument/2006/relationships/hyperlink" Target="mailto:hillaryjones67@gmail.com" TargetMode="External"/><Relationship Id="rId9" Type="http://schemas.openxmlformats.org/officeDocument/2006/relationships/image" Target="../media/image6.JPG"/><Relationship Id="rId1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srcRect t="11765"/>
          <a:stretch/>
        </p:blipFill>
        <p:spPr bwMode="auto">
          <a:xfrm>
            <a:off x="1" y="0"/>
            <a:ext cx="7772398" cy="5143499"/>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7000" y="9025788"/>
            <a:ext cx="1562527" cy="71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505200" y="-38099"/>
            <a:ext cx="4267199" cy="2429502"/>
          </a:xfrm>
        </p:spPr>
        <p:txBody>
          <a:bodyPr anchor="t">
            <a:noAutofit/>
          </a:bodyPr>
          <a:lstStyle/>
          <a:p>
            <a:pPr algn="r"/>
            <a: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4028 Plantation House </a:t>
            </a:r>
            <a:r>
              <a:rPr lang="en-US" sz="2000" b="1"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Rd</a:t>
            </a:r>
            <a:r>
              <a:rPr lang="en-US" sz="18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
            </a:r>
            <a:br>
              <a:rPr lang="en-US" sz="18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2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
            </a:r>
            <a:br>
              <a:rPr lang="en-US" sz="12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8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Legend </a:t>
            </a:r>
            <a:r>
              <a:rPr lang="en-US" sz="18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Oaks Plantation</a:t>
            </a:r>
            <a:br>
              <a:rPr lang="en-US" sz="18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8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Summerville, SC 29485</a:t>
            </a:r>
            <a:br>
              <a:rPr lang="en-US" sz="18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8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MLS# </a:t>
            </a:r>
            <a:r>
              <a:rPr lang="en-US" sz="18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15012541 ~ $334,900</a:t>
            </a:r>
            <a:br>
              <a:rPr lang="en-US" sz="18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2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
            </a:r>
            <a:br>
              <a:rPr lang="en-US" sz="12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2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5 Bedrooms | 3 Baths | 3,166 sf</a:t>
            </a:r>
            <a:endParaRPr lang="en-US" sz="1100" dirty="0">
              <a:latin typeface="Georgia" panose="02040502050405020303" pitchFamily="18" charset="0"/>
              <a:cs typeface="Microsoft Sans Serif" panose="020B0604020202020204" pitchFamily="34" charset="0"/>
            </a:endParaRPr>
          </a:p>
        </p:txBody>
      </p:sp>
      <p:sp>
        <p:nvSpPr>
          <p:cNvPr id="3" name="Subtitle 2"/>
          <p:cNvSpPr>
            <a:spLocks noGrp="1"/>
          </p:cNvSpPr>
          <p:nvPr>
            <p:ph type="subTitle" idx="1"/>
          </p:nvPr>
        </p:nvSpPr>
        <p:spPr>
          <a:xfrm>
            <a:off x="0" y="5562598"/>
            <a:ext cx="7772399" cy="2286001"/>
          </a:xfrm>
        </p:spPr>
        <p:txBody>
          <a:bodyPr anchor="ctr">
            <a:noAutofit/>
          </a:bodyPr>
          <a:lstStyle/>
          <a:p>
            <a:r>
              <a:rPr lang="en-US" sz="1400" dirty="0">
                <a:solidFill>
                  <a:schemeClr val="tx1"/>
                </a:solidFill>
                <a:latin typeface="Georgia" panose="02040502050405020303" pitchFamily="18" charset="0"/>
                <a:cs typeface="Microsoft Sans Serif" panose="020B0604020202020204" pitchFamily="34" charset="0"/>
              </a:rPr>
              <a:t>This is the home for you! This home backs up to the first hole of Legend Oaks Golf green. The property features a fenced in back yard (very rare), and large storage shed in back in addition to the huge garage. New roof with 30 year shingles installed in 2014. Home stayed high and dry during the recent storms. The wrap around porch brings the southern charm. Inside you will find hardwood floors through the majority of the home</a:t>
            </a:r>
            <a:r>
              <a:rPr lang="en-US" sz="1400" dirty="0" smtClean="0">
                <a:solidFill>
                  <a:schemeClr val="tx1"/>
                </a:solidFill>
                <a:latin typeface="Georgia" panose="02040502050405020303" pitchFamily="18" charset="0"/>
                <a:cs typeface="Microsoft Sans Serif" panose="020B0604020202020204" pitchFamily="34" charset="0"/>
              </a:rPr>
              <a:t>. There </a:t>
            </a:r>
            <a:r>
              <a:rPr lang="en-US" sz="1400" dirty="0">
                <a:solidFill>
                  <a:schemeClr val="tx1"/>
                </a:solidFill>
                <a:latin typeface="Georgia" panose="02040502050405020303" pitchFamily="18" charset="0"/>
                <a:cs typeface="Microsoft Sans Serif" panose="020B0604020202020204" pitchFamily="34" charset="0"/>
              </a:rPr>
              <a:t>is a bedroom and connecting full bath downstairs with a separate entrance which could be used as a mother-in-law suite. The eat-in kitchen is bright and sunny and boasts white cabinetry. Upstairs bedrooms have all been re-carpeted and painted in the last month. If you have seen this home before, you need to see it again! Seller says sell! Make an offer! One year home warranty being offered by seller.</a:t>
            </a:r>
          </a:p>
        </p:txBody>
      </p:sp>
      <p:sp>
        <p:nvSpPr>
          <p:cNvPr id="6" name="Rectangle 5"/>
          <p:cNvSpPr/>
          <p:nvPr/>
        </p:nvSpPr>
        <p:spPr>
          <a:xfrm>
            <a:off x="5076190" y="8937248"/>
            <a:ext cx="2543810" cy="892552"/>
          </a:xfrm>
          <a:prstGeom prst="rect">
            <a:avLst/>
          </a:prstGeom>
        </p:spPr>
        <p:txBody>
          <a:bodyPr wrap="square">
            <a:spAutoFit/>
          </a:bodyPr>
          <a:lstStyle/>
          <a:p>
            <a:pPr algn="ctr"/>
            <a:r>
              <a:rPr lang="en-US" sz="1600" b="1" dirty="0" smtClean="0">
                <a:latin typeface="Georgia" panose="02040502050405020303" pitchFamily="18" charset="0"/>
                <a:cs typeface="Microsoft Sans Serif" panose="020B0604020202020204" pitchFamily="34" charset="0"/>
              </a:rPr>
              <a:t>Hillary Jones</a:t>
            </a:r>
          </a:p>
          <a:p>
            <a:pPr algn="ctr"/>
            <a:r>
              <a:rPr lang="en-US" sz="1200" dirty="0">
                <a:latin typeface="Georgia" panose="02040502050405020303" pitchFamily="18" charset="0"/>
              </a:rPr>
              <a:t>843-709-4666</a:t>
            </a:r>
            <a:r>
              <a:rPr lang="en-US" sz="1200" dirty="0">
                <a:latin typeface="Georgia" panose="02040502050405020303" pitchFamily="18" charset="0"/>
                <a:cs typeface="Microsoft Sans Serif" panose="020B0604020202020204" pitchFamily="34" charset="0"/>
              </a:rPr>
              <a:t/>
            </a:r>
            <a:br>
              <a:rPr lang="en-US" sz="1200" dirty="0">
                <a:latin typeface="Georgia" panose="02040502050405020303" pitchFamily="18" charset="0"/>
                <a:cs typeface="Microsoft Sans Serif" panose="020B0604020202020204" pitchFamily="34" charset="0"/>
              </a:rPr>
            </a:br>
            <a:r>
              <a:rPr lang="en-US" sz="1200" dirty="0">
                <a:latin typeface="Georgia" panose="02040502050405020303" pitchFamily="18" charset="0"/>
                <a:hlinkClick r:id="rId4"/>
              </a:rPr>
              <a:t>hillaryjones67@gmail.com </a:t>
            </a:r>
            <a:r>
              <a:rPr lang="en-US" sz="1200" dirty="0" smtClean="0">
                <a:latin typeface="Georgia" panose="02040502050405020303" pitchFamily="18" charset="0"/>
                <a:cs typeface="Microsoft Sans Serif" panose="020B0604020202020204" pitchFamily="34" charset="0"/>
                <a:hlinkClick r:id="rId5"/>
              </a:rPr>
              <a:t>www.agentownedrealty.com</a:t>
            </a:r>
            <a:r>
              <a:rPr lang="en-US" sz="1200" dirty="0" smtClean="0">
                <a:latin typeface="Georgia" panose="02040502050405020303" pitchFamily="18" charset="0"/>
                <a:cs typeface="Microsoft Sans Serif" panose="020B0604020202020204" pitchFamily="34" charset="0"/>
              </a:rPr>
              <a:t> </a:t>
            </a:r>
            <a:endParaRPr lang="en-US" sz="1200" dirty="0">
              <a:latin typeface="Georgia" panose="02040502050405020303" pitchFamily="18" charset="0"/>
              <a:cs typeface="Microsoft Sans Serif" panose="020B0604020202020204" pitchFamily="34" charset="0"/>
            </a:endParaRPr>
          </a:p>
        </p:txBody>
      </p:sp>
      <p:sp>
        <p:nvSpPr>
          <p:cNvPr id="9" name="Rectangle 8"/>
          <p:cNvSpPr/>
          <p:nvPr/>
        </p:nvSpPr>
        <p:spPr>
          <a:xfrm>
            <a:off x="0" y="9812179"/>
            <a:ext cx="7772400" cy="246221"/>
          </a:xfrm>
          <a:prstGeom prst="rect">
            <a:avLst/>
          </a:prstGeom>
        </p:spPr>
        <p:txBody>
          <a:bodyPr wrap="square">
            <a:spAutoFit/>
          </a:bodyPr>
          <a:lstStyle/>
          <a:p>
            <a:pPr algn="ctr"/>
            <a:r>
              <a:rPr lang="en-US" sz="1000" dirty="0">
                <a:latin typeface="Georgia" panose="02040502050405020303" pitchFamily="18" charset="0"/>
                <a:cs typeface="Microsoft Sans Serif" panose="020B0604020202020204" pitchFamily="34" charset="0"/>
              </a:rPr>
              <a:t>AgentOwned Realty Co. </a:t>
            </a:r>
            <a:r>
              <a:rPr lang="en-US" sz="1000" dirty="0" smtClean="0">
                <a:latin typeface="Georgia" panose="02040502050405020303" pitchFamily="18" charset="0"/>
                <a:cs typeface="Microsoft Sans Serif" panose="020B0604020202020204" pitchFamily="34" charset="0"/>
              </a:rPr>
              <a:t>Preferred Group</a:t>
            </a:r>
            <a:r>
              <a:rPr lang="en-US" sz="1000" dirty="0">
                <a:latin typeface="Georgia" panose="02040502050405020303" pitchFamily="18" charset="0"/>
                <a:cs typeface="Microsoft Sans Serif" panose="020B0604020202020204" pitchFamily="34" charset="0"/>
              </a:rPr>
              <a:t>, Inc</a:t>
            </a:r>
            <a:r>
              <a:rPr lang="en-US" sz="1000" dirty="0" smtClean="0">
                <a:latin typeface="Georgia" panose="02040502050405020303" pitchFamily="18" charset="0"/>
                <a:cs typeface="Microsoft Sans Serif" panose="020B0604020202020204" pitchFamily="34" charset="0"/>
              </a:rPr>
              <a:t>. | </a:t>
            </a:r>
            <a:r>
              <a:rPr lang="en-US" sz="1000" dirty="0">
                <a:latin typeface="Georgia" panose="02040502050405020303" pitchFamily="18" charset="0"/>
                <a:cs typeface="Microsoft Sans Serif" panose="020B0604020202020204" pitchFamily="34" charset="0"/>
              </a:rPr>
              <a:t>824 Johnnie </a:t>
            </a:r>
            <a:r>
              <a:rPr lang="en-US" sz="1000" dirty="0" err="1">
                <a:latin typeface="Georgia" panose="02040502050405020303" pitchFamily="18" charset="0"/>
                <a:cs typeface="Microsoft Sans Serif" panose="020B0604020202020204" pitchFamily="34" charset="0"/>
              </a:rPr>
              <a:t>Dodds</a:t>
            </a:r>
            <a:r>
              <a:rPr lang="en-US" sz="1000" dirty="0">
                <a:latin typeface="Georgia" panose="02040502050405020303" pitchFamily="18" charset="0"/>
                <a:cs typeface="Microsoft Sans Serif" panose="020B0604020202020204" pitchFamily="34" charset="0"/>
              </a:rPr>
              <a:t> Blvd | Mt Pleasant, SC 29464</a:t>
            </a:r>
          </a:p>
        </p:txBody>
      </p:sp>
      <p:sp>
        <p:nvSpPr>
          <p:cNvPr id="10" name="Down Ribbon 9"/>
          <p:cNvSpPr/>
          <p:nvPr/>
        </p:nvSpPr>
        <p:spPr>
          <a:xfrm>
            <a:off x="185251" y="-1181101"/>
            <a:ext cx="7376497" cy="996314"/>
          </a:xfrm>
          <a:prstGeom prst="ribbon">
            <a:avLst>
              <a:gd name="adj1" fmla="val 16667"/>
              <a:gd name="adj2" fmla="val 71557"/>
            </a:avLst>
          </a:prstGeom>
          <a:gradFill flip="none" rotWithShape="1">
            <a:gsLst>
              <a:gs pos="0">
                <a:srgbClr val="E6DCAC"/>
              </a:gs>
              <a:gs pos="12000">
                <a:srgbClr val="E6D78A"/>
              </a:gs>
              <a:gs pos="30000">
                <a:srgbClr val="C7AC4C"/>
              </a:gs>
              <a:gs pos="45000">
                <a:srgbClr val="E6D78A"/>
              </a:gs>
              <a:gs pos="77000">
                <a:srgbClr val="C7AC4C"/>
              </a:gs>
              <a:gs pos="100000">
                <a:srgbClr val="E6DCAC"/>
              </a:gs>
            </a:gsLst>
            <a:path path="circle">
              <a:fillToRect l="100000" t="100000"/>
            </a:path>
            <a:tileRect r="-100000" b="-100000"/>
          </a:gradFill>
          <a:ln w="6350">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i="1" dirty="0" smtClean="0">
                <a:solidFill>
                  <a:schemeClr val="tx1"/>
                </a:solidFill>
                <a:latin typeface="Gabriola" panose="04040605051002020D02" pitchFamily="82" charset="0"/>
              </a:rPr>
              <a:t>Open House Lunch ~ </a:t>
            </a:r>
            <a:r>
              <a:rPr lang="en-US" sz="2400" i="1" dirty="0">
                <a:solidFill>
                  <a:schemeClr val="tx1"/>
                </a:solidFill>
                <a:latin typeface="Gabriola" panose="04040605051002020D02" pitchFamily="82" charset="0"/>
              </a:rPr>
              <a:t>Friday, Oct 3 from 11 </a:t>
            </a:r>
            <a:r>
              <a:rPr lang="en-US" sz="2400" i="1" dirty="0" smtClean="0">
                <a:solidFill>
                  <a:schemeClr val="tx1"/>
                </a:solidFill>
                <a:latin typeface="Gabriola" panose="04040605051002020D02" pitchFamily="82" charset="0"/>
              </a:rPr>
              <a:t>- 1</a:t>
            </a:r>
          </a:p>
          <a:p>
            <a:pPr algn="ctr"/>
            <a:r>
              <a:rPr lang="en-US" sz="2400" i="1" dirty="0" smtClean="0">
                <a:solidFill>
                  <a:schemeClr val="tx1"/>
                </a:solidFill>
                <a:latin typeface="Gabriola" panose="04040605051002020D02" pitchFamily="82" charset="0"/>
              </a:rPr>
              <a:t>Handyman Special… Bring </a:t>
            </a:r>
            <a:r>
              <a:rPr lang="en-US" sz="2400" i="1" dirty="0">
                <a:solidFill>
                  <a:schemeClr val="tx1"/>
                </a:solidFill>
                <a:latin typeface="Gabriola" panose="04040605051002020D02" pitchFamily="82" charset="0"/>
              </a:rPr>
              <a:t>your hard </a:t>
            </a:r>
            <a:r>
              <a:rPr lang="en-US" sz="2400" i="1" dirty="0" smtClean="0">
                <a:solidFill>
                  <a:schemeClr val="tx1"/>
                </a:solidFill>
                <a:latin typeface="Gabriola" panose="04040605051002020D02" pitchFamily="82" charset="0"/>
              </a:rPr>
              <a:t>hats!</a:t>
            </a:r>
            <a:endParaRPr lang="en-US" sz="2400" i="1" dirty="0">
              <a:solidFill>
                <a:schemeClr val="tx1"/>
              </a:solidFill>
              <a:latin typeface="Gabriola" panose="04040605051002020D02" pitchFamily="82" charset="0"/>
            </a:endParaRPr>
          </a:p>
        </p:txBody>
      </p:sp>
      <p:sp>
        <p:nvSpPr>
          <p:cNvPr id="8" name="Rectangle 7"/>
          <p:cNvSpPr/>
          <p:nvPr/>
        </p:nvSpPr>
        <p:spPr>
          <a:xfrm>
            <a:off x="-1" y="-38100"/>
            <a:ext cx="3810000" cy="1323439"/>
          </a:xfrm>
          <a:prstGeom prst="rect">
            <a:avLst/>
          </a:prstGeom>
        </p:spPr>
        <p:txBody>
          <a:bodyPr wrap="square">
            <a:spAutoFit/>
          </a:bodyPr>
          <a:lstStyle/>
          <a:p>
            <a:r>
              <a:rPr lang="en-US" sz="4000" i="1" dirty="0">
                <a:solidFill>
                  <a:srgbClr val="FFFF00"/>
                </a:solidFill>
                <a:effectLst>
                  <a:outerShdw blurRad="38100" dist="38100" dir="2700000" algn="tl">
                    <a:srgbClr val="000000">
                      <a:alpha val="43137"/>
                    </a:srgbClr>
                  </a:outerShdw>
                </a:effectLst>
                <a:latin typeface="Gabriola" panose="04040605051002020D02" pitchFamily="82" charset="0"/>
              </a:rPr>
              <a:t>Reduced $20,000</a:t>
            </a:r>
          </a:p>
          <a:p>
            <a:r>
              <a:rPr lang="en-US" sz="4000" i="1" dirty="0" smtClean="0">
                <a:solidFill>
                  <a:srgbClr val="FFFF00"/>
                </a:solidFill>
                <a:effectLst>
                  <a:outerShdw blurRad="38100" dist="38100" dir="2700000" algn="tl">
                    <a:srgbClr val="000000">
                      <a:alpha val="43137"/>
                    </a:srgbClr>
                  </a:outerShdw>
                </a:effectLst>
                <a:latin typeface="Gabriola" panose="04040605051002020D02" pitchFamily="82" charset="0"/>
              </a:rPr>
              <a:t>~ $</a:t>
            </a:r>
            <a:r>
              <a:rPr lang="en-US" sz="4000" i="1" dirty="0">
                <a:solidFill>
                  <a:srgbClr val="FFFF00"/>
                </a:solidFill>
                <a:effectLst>
                  <a:outerShdw blurRad="38100" dist="38100" dir="2700000" algn="tl">
                    <a:srgbClr val="000000">
                      <a:alpha val="43137"/>
                    </a:srgbClr>
                  </a:outerShdw>
                </a:effectLst>
                <a:latin typeface="Gabriola" panose="04040605051002020D02" pitchFamily="82" charset="0"/>
              </a:rPr>
              <a:t>5,000 </a:t>
            </a:r>
            <a:r>
              <a:rPr lang="en-US" sz="4000" i="1" dirty="0" smtClean="0">
                <a:solidFill>
                  <a:srgbClr val="FFFF00"/>
                </a:solidFill>
                <a:effectLst>
                  <a:outerShdw blurRad="38100" dist="38100" dir="2700000" algn="tl">
                    <a:srgbClr val="000000">
                      <a:alpha val="43137"/>
                    </a:srgbClr>
                  </a:outerShdw>
                </a:effectLst>
                <a:latin typeface="Gabriola" panose="04040605051002020D02" pitchFamily="82" charset="0"/>
              </a:rPr>
              <a:t>Bonus ~</a:t>
            </a:r>
            <a:endParaRPr lang="en-US" sz="4000" b="1" i="1" dirty="0">
              <a:solidFill>
                <a:schemeClr val="bg1"/>
              </a:solidFill>
              <a:effectLst>
                <a:outerShdw blurRad="38100" dist="38100" dir="2700000" algn="tl">
                  <a:srgbClr val="000000">
                    <a:alpha val="43137"/>
                  </a:srgbClr>
                </a:outerShdw>
              </a:effectLst>
              <a:latin typeface="Gabriola" panose="04040605051002020D02" pitchFamily="82" charset="0"/>
            </a:endParaRPr>
          </a:p>
        </p:txBody>
      </p:sp>
      <p:pic>
        <p:nvPicPr>
          <p:cNvPr id="17" name="Picture 5"/>
          <p:cNvPicPr>
            <a:picLocks noChangeAspect="1" noChangeArrowheads="1"/>
          </p:cNvPicPr>
          <p:nvPr/>
        </p:nvPicPr>
        <p:blipFill>
          <a:blip r:embed="rId6"/>
          <a:stretch>
            <a:fillRect/>
          </a:stretch>
        </p:blipFill>
        <p:spPr bwMode="auto">
          <a:xfrm>
            <a:off x="6248400" y="7848600"/>
            <a:ext cx="1371600" cy="918182"/>
          </a:xfrm>
          <a:prstGeom prst="rect">
            <a:avLst/>
          </a:prstGeom>
          <a:ln>
            <a:noFill/>
          </a:ln>
          <a:effectLst>
            <a:outerShdw blurRad="63500" sx="103000" sy="103000" algn="ctr" rotWithShape="0">
              <a:prstClr val="black">
                <a:alpha val="60000"/>
              </a:prstClr>
            </a:outerShdw>
          </a:effectLst>
          <a:extLst>
            <a:ext uri="{909E8E84-426E-40DD-AFC4-6F175D3DCCD1}">
              <a14:hiddenFill xmlns:a14="http://schemas.microsoft.com/office/drawing/2010/main">
                <a:solidFill>
                  <a:schemeClr val="accent1"/>
                </a:solidFill>
              </a14:hiddenFill>
            </a:ext>
          </a:extLst>
        </p:spPr>
      </p:pic>
      <p:pic>
        <p:nvPicPr>
          <p:cNvPr id="18" name="Picture 6"/>
          <p:cNvPicPr>
            <a:picLocks noChangeAspect="1" noChangeArrowheads="1"/>
          </p:cNvPicPr>
          <p:nvPr/>
        </p:nvPicPr>
        <p:blipFill>
          <a:blip r:embed="rId7"/>
          <a:stretch>
            <a:fillRect/>
          </a:stretch>
        </p:blipFill>
        <p:spPr bwMode="auto">
          <a:xfrm>
            <a:off x="127000" y="7848600"/>
            <a:ext cx="1371600" cy="918182"/>
          </a:xfrm>
          <a:prstGeom prst="rect">
            <a:avLst/>
          </a:prstGeom>
          <a:ln>
            <a:noFill/>
          </a:ln>
          <a:effectLst>
            <a:outerShdw blurRad="63500" sx="103000" sy="103000" algn="ctr" rotWithShape="0">
              <a:prstClr val="black">
                <a:alpha val="60000"/>
              </a:prstClr>
            </a:outerShdw>
          </a:effectLst>
          <a:extLst>
            <a:ext uri="{909E8E84-426E-40DD-AFC4-6F175D3DCCD1}">
              <a14:hiddenFill xmlns:a14="http://schemas.microsoft.com/office/drawing/2010/main">
                <a:solidFill>
                  <a:schemeClr val="accent1"/>
                </a:solidFill>
              </a14:hiddenFill>
            </a:ext>
          </a:extLst>
        </p:spPr>
      </p:pic>
      <p:pic>
        <p:nvPicPr>
          <p:cNvPr id="16" name="Picture 5"/>
          <p:cNvPicPr>
            <a:picLocks noChangeAspect="1" noChangeArrowheads="1"/>
          </p:cNvPicPr>
          <p:nvPr/>
        </p:nvPicPr>
        <p:blipFill>
          <a:blip r:embed="rId8"/>
          <a:stretch>
            <a:fillRect/>
          </a:stretch>
        </p:blipFill>
        <p:spPr bwMode="auto">
          <a:xfrm>
            <a:off x="1657350" y="7848600"/>
            <a:ext cx="1371600" cy="918182"/>
          </a:xfrm>
          <a:prstGeom prst="rect">
            <a:avLst/>
          </a:prstGeom>
          <a:ln>
            <a:noFill/>
          </a:ln>
          <a:effectLst>
            <a:outerShdw blurRad="63500" sx="103000" sy="103000" algn="ctr" rotWithShape="0">
              <a:prstClr val="black">
                <a:alpha val="60000"/>
              </a:prstClr>
            </a:outerShdw>
          </a:effectLst>
          <a:extLst>
            <a:ext uri="{909E8E84-426E-40DD-AFC4-6F175D3DCCD1}">
              <a14:hiddenFill xmlns:a14="http://schemas.microsoft.com/office/drawing/2010/main">
                <a:solidFill>
                  <a:schemeClr val="accent1"/>
                </a:solidFill>
              </a14:hiddenFill>
            </a:ext>
          </a:extLst>
        </p:spPr>
      </p:pic>
      <p:pic>
        <p:nvPicPr>
          <p:cNvPr id="15" name="Picture 5"/>
          <p:cNvPicPr>
            <a:picLocks noChangeAspect="1" noChangeArrowheads="1"/>
          </p:cNvPicPr>
          <p:nvPr/>
        </p:nvPicPr>
        <p:blipFill>
          <a:blip r:embed="rId9"/>
          <a:stretch>
            <a:fillRect/>
          </a:stretch>
        </p:blipFill>
        <p:spPr bwMode="auto">
          <a:xfrm>
            <a:off x="3187700" y="7848600"/>
            <a:ext cx="1371600" cy="918182"/>
          </a:xfrm>
          <a:prstGeom prst="rect">
            <a:avLst/>
          </a:prstGeom>
          <a:ln>
            <a:noFill/>
          </a:ln>
          <a:effectLst>
            <a:outerShdw blurRad="63500" sx="103000" sy="103000" algn="ctr" rotWithShape="0">
              <a:prstClr val="black">
                <a:alpha val="60000"/>
              </a:prstClr>
            </a:outerShdw>
          </a:effectLst>
          <a:extLst>
            <a:ext uri="{909E8E84-426E-40DD-AFC4-6F175D3DCCD1}">
              <a14:hiddenFill xmlns:a14="http://schemas.microsoft.com/office/drawing/2010/main">
                <a:solidFill>
                  <a:schemeClr val="accent1"/>
                </a:solidFill>
              </a14:hiddenFill>
            </a:ext>
          </a:extLst>
        </p:spPr>
      </p:pic>
      <p:pic>
        <p:nvPicPr>
          <p:cNvPr id="19" name="Picture 5"/>
          <p:cNvPicPr>
            <a:picLocks noChangeAspect="1" noChangeArrowheads="1"/>
          </p:cNvPicPr>
          <p:nvPr/>
        </p:nvPicPr>
        <p:blipFill>
          <a:blip r:embed="rId10"/>
          <a:stretch>
            <a:fillRect/>
          </a:stretch>
        </p:blipFill>
        <p:spPr bwMode="auto">
          <a:xfrm>
            <a:off x="4718050" y="7848600"/>
            <a:ext cx="1371600" cy="918182"/>
          </a:xfrm>
          <a:prstGeom prst="rect">
            <a:avLst/>
          </a:prstGeom>
          <a:ln>
            <a:noFill/>
          </a:ln>
          <a:effectLst>
            <a:outerShdw blurRad="63500" sx="103000" sy="103000" algn="ctr" rotWithShape="0">
              <a:prstClr val="black">
                <a:alpha val="60000"/>
              </a:prstClr>
            </a:outerShdw>
          </a:effectLst>
          <a:extLst>
            <a:ext uri="{909E8E84-426E-40DD-AFC4-6F175D3DCCD1}">
              <a14:hiddenFill xmlns:a14="http://schemas.microsoft.com/office/drawing/2010/main">
                <a:solidFill>
                  <a:schemeClr val="accent1"/>
                </a:solidFill>
              </a14:hiddenFill>
            </a:ext>
          </a:extLst>
        </p:spPr>
      </p:pic>
      <p:pic>
        <p:nvPicPr>
          <p:cNvPr id="20" name="Picture 5"/>
          <p:cNvPicPr>
            <a:picLocks noChangeAspect="1" noChangeArrowheads="1"/>
          </p:cNvPicPr>
          <p:nvPr/>
        </p:nvPicPr>
        <p:blipFill>
          <a:blip r:embed="rId11"/>
          <a:stretch>
            <a:fillRect/>
          </a:stretch>
        </p:blipFill>
        <p:spPr bwMode="auto">
          <a:xfrm>
            <a:off x="6248400" y="4649670"/>
            <a:ext cx="1371600" cy="912930"/>
          </a:xfrm>
          <a:prstGeom prst="rect">
            <a:avLst/>
          </a:prstGeom>
          <a:ln>
            <a:noFill/>
          </a:ln>
          <a:effectLst>
            <a:outerShdw blurRad="63500" sx="103000" sy="103000" algn="ctr" rotWithShape="0">
              <a:prstClr val="black">
                <a:alpha val="60000"/>
              </a:prstClr>
            </a:outerShdw>
          </a:effectLst>
          <a:extLst>
            <a:ext uri="{909E8E84-426E-40DD-AFC4-6F175D3DCCD1}">
              <a14:hiddenFill xmlns:a14="http://schemas.microsoft.com/office/drawing/2010/main">
                <a:solidFill>
                  <a:schemeClr val="accent1"/>
                </a:solidFill>
              </a14:hiddenFill>
            </a:ext>
          </a:extLst>
        </p:spPr>
      </p:pic>
      <p:pic>
        <p:nvPicPr>
          <p:cNvPr id="21" name="Picture 6"/>
          <p:cNvPicPr>
            <a:picLocks noChangeAspect="1" noChangeArrowheads="1"/>
          </p:cNvPicPr>
          <p:nvPr/>
        </p:nvPicPr>
        <p:blipFill>
          <a:blip r:embed="rId12"/>
          <a:stretch>
            <a:fillRect/>
          </a:stretch>
        </p:blipFill>
        <p:spPr bwMode="auto">
          <a:xfrm>
            <a:off x="1657350" y="4649671"/>
            <a:ext cx="1371600" cy="912929"/>
          </a:xfrm>
          <a:prstGeom prst="rect">
            <a:avLst/>
          </a:prstGeom>
          <a:ln>
            <a:noFill/>
          </a:ln>
          <a:effectLst>
            <a:outerShdw blurRad="63500" sx="103000" sy="103000" algn="ctr" rotWithShape="0">
              <a:prstClr val="black">
                <a:alpha val="60000"/>
              </a:prstClr>
            </a:outerShdw>
          </a:effectLst>
          <a:extLst>
            <a:ext uri="{909E8E84-426E-40DD-AFC4-6F175D3DCCD1}">
              <a14:hiddenFill xmlns:a14="http://schemas.microsoft.com/office/drawing/2010/main">
                <a:solidFill>
                  <a:schemeClr val="accent1"/>
                </a:solidFill>
              </a14:hiddenFill>
            </a:ext>
          </a:extLst>
        </p:spPr>
      </p:pic>
      <p:pic>
        <p:nvPicPr>
          <p:cNvPr id="22" name="Picture 5"/>
          <p:cNvPicPr>
            <a:picLocks noChangeAspect="1" noChangeArrowheads="1"/>
          </p:cNvPicPr>
          <p:nvPr/>
        </p:nvPicPr>
        <p:blipFill>
          <a:blip r:embed="rId13"/>
          <a:stretch>
            <a:fillRect/>
          </a:stretch>
        </p:blipFill>
        <p:spPr bwMode="auto">
          <a:xfrm>
            <a:off x="4718050" y="4649670"/>
            <a:ext cx="1371600" cy="912930"/>
          </a:xfrm>
          <a:prstGeom prst="rect">
            <a:avLst/>
          </a:prstGeom>
          <a:ln>
            <a:noFill/>
          </a:ln>
          <a:effectLst>
            <a:outerShdw blurRad="63500" sx="103000" sy="103000" algn="ctr" rotWithShape="0">
              <a:prstClr val="black">
                <a:alpha val="60000"/>
              </a:prstClr>
            </a:outerShdw>
          </a:effectLst>
          <a:extLst>
            <a:ext uri="{909E8E84-426E-40DD-AFC4-6F175D3DCCD1}">
              <a14:hiddenFill xmlns:a14="http://schemas.microsoft.com/office/drawing/2010/main">
                <a:solidFill>
                  <a:schemeClr val="accent1"/>
                </a:solidFill>
              </a14:hiddenFill>
            </a:ext>
          </a:extLst>
        </p:spPr>
      </p:pic>
      <p:pic>
        <p:nvPicPr>
          <p:cNvPr id="23" name="Picture 5"/>
          <p:cNvPicPr>
            <a:picLocks noChangeAspect="1" noChangeArrowheads="1"/>
          </p:cNvPicPr>
          <p:nvPr/>
        </p:nvPicPr>
        <p:blipFill>
          <a:blip r:embed="rId14"/>
          <a:stretch>
            <a:fillRect/>
          </a:stretch>
        </p:blipFill>
        <p:spPr bwMode="auto">
          <a:xfrm>
            <a:off x="3187700" y="4649670"/>
            <a:ext cx="1371600" cy="912930"/>
          </a:xfrm>
          <a:prstGeom prst="rect">
            <a:avLst/>
          </a:prstGeom>
          <a:ln>
            <a:noFill/>
          </a:ln>
          <a:effectLst>
            <a:outerShdw blurRad="63500" sx="103000" sy="103000" algn="ctr" rotWithShape="0">
              <a:prstClr val="black">
                <a:alpha val="60000"/>
              </a:prstClr>
            </a:outerShdw>
          </a:effectLst>
          <a:extLst>
            <a:ext uri="{909E8E84-426E-40DD-AFC4-6F175D3DCCD1}">
              <a14:hiddenFill xmlns:a14="http://schemas.microsoft.com/office/drawing/2010/main">
                <a:solidFill>
                  <a:schemeClr val="accent1"/>
                </a:solidFill>
              </a14:hiddenFill>
            </a:ext>
          </a:extLst>
        </p:spPr>
      </p:pic>
      <p:pic>
        <p:nvPicPr>
          <p:cNvPr id="24" name="Picture 5"/>
          <p:cNvPicPr>
            <a:picLocks noChangeAspect="1" noChangeArrowheads="1"/>
          </p:cNvPicPr>
          <p:nvPr/>
        </p:nvPicPr>
        <p:blipFill>
          <a:blip r:embed="rId15"/>
          <a:stretch>
            <a:fillRect/>
          </a:stretch>
        </p:blipFill>
        <p:spPr bwMode="auto">
          <a:xfrm>
            <a:off x="127000" y="4649670"/>
            <a:ext cx="1371600" cy="912930"/>
          </a:xfrm>
          <a:prstGeom prst="rect">
            <a:avLst/>
          </a:prstGeom>
          <a:ln>
            <a:noFill/>
          </a:ln>
          <a:effectLst>
            <a:outerShdw blurRad="63500" sx="103000" sy="103000" algn="ctr" rotWithShape="0">
              <a:prstClr val="black">
                <a:alpha val="6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8323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222</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Gabriola</vt:lpstr>
      <vt:lpstr>Georgia</vt:lpstr>
      <vt:lpstr>Microsoft Sans Serif</vt:lpstr>
      <vt:lpstr>Office Theme</vt:lpstr>
      <vt:lpstr>4028 Plantation House Rd  Legend Oaks Plantation Summerville, SC 29485 MLS# 15012541 ~ $334,900  5 Bedrooms | 3 Baths | 3,166 sf</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cp:lastModifiedBy>
  <cp:revision>23</cp:revision>
  <dcterms:created xsi:type="dcterms:W3CDTF">2006-08-16T00:00:00Z</dcterms:created>
  <dcterms:modified xsi:type="dcterms:W3CDTF">2015-10-23T11:50:06Z</dcterms:modified>
</cp:coreProperties>
</file>