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53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0" d="100"/>
          <a:sy n="50" d="100"/>
        </p:scale>
        <p:origin x="2700" y="66"/>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12/20/2016</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9863" y="683905"/>
            <a:ext cx="5275474" cy="350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1" y="9069658"/>
            <a:ext cx="7315198" cy="985839"/>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681875" y="4733754"/>
            <a:ext cx="3951451" cy="4082854"/>
          </a:xfrm>
        </p:spPr>
        <p:txBody>
          <a:bodyPr anchor="ctr">
            <a:noAutofit/>
          </a:bodyPr>
          <a:lstStyle/>
          <a:p>
            <a:r>
              <a:rPr lang="en-US" sz="1400" dirty="0">
                <a:solidFill>
                  <a:schemeClr val="tx2">
                    <a:lumMod val="75000"/>
                  </a:schemeClr>
                </a:solidFill>
                <a:latin typeface="Trebuchet MS" panose="020B0603020202020204" pitchFamily="34" charset="0"/>
              </a:rPr>
              <a:t>What? "Fractional Ownership?" It works like this: 2 weeks at a time with rotation about each 2 months. 1/4 Share equals 13 weeks yearly! Taxes, Insurances, Housekeeping and Maintenance are included in Regime quarterly fee! This is a lovely bright Villa situated in a quiet area of Wild Dunes. The views of the Marina and river are mesmerizing and a short stroll, cart or bike ride takes you to Morgan Creek Marina for FUN and "Good Eats!" Inside, this well appointed 2 Bedroom, 2 Bath, with Fireplace, offers an open floor plan, volume ceilings and tropical flair. Wild Dunes amenities including the Beach House, are all available to you as well as that special feeling of life on an Island...Isle of Palms! Fees are paid quarterly.</a:t>
            </a:r>
          </a:p>
        </p:txBody>
      </p:sp>
      <p:sp>
        <p:nvSpPr>
          <p:cNvPr id="17" name="Rectangle 16"/>
          <p:cNvSpPr/>
          <p:nvPr/>
        </p:nvSpPr>
        <p:spPr>
          <a:xfrm>
            <a:off x="0" y="9166315"/>
            <a:ext cx="7315200" cy="823302"/>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Trebuchet MS" panose="020B0603020202020204" pitchFamily="34" charset="0"/>
              </a:rPr>
              <a:t>Renee Meyer</a:t>
            </a:r>
            <a:br>
              <a:rPr lang="en-US" sz="1400" b="1" dirty="0">
                <a:solidFill>
                  <a:schemeClr val="bg1"/>
                </a:solidFill>
                <a:effectLst>
                  <a:outerShdw blurRad="38100" dist="38100" dir="2700000" algn="tl">
                    <a:srgbClr val="000000">
                      <a:alpha val="43137"/>
                    </a:srgbClr>
                  </a:outerShdw>
                </a:effectLst>
                <a:latin typeface="Trebuchet MS" panose="020B0603020202020204" pitchFamily="34" charset="0"/>
              </a:rPr>
            </a:br>
            <a:r>
              <a:rPr lang="it-IT" sz="1050" dirty="0">
                <a:solidFill>
                  <a:schemeClr val="bg1"/>
                </a:solidFill>
                <a:effectLst>
                  <a:outerShdw blurRad="38100" dist="38100" dir="2700000" algn="tl">
                    <a:srgbClr val="000000">
                      <a:alpha val="43137"/>
                    </a:srgbClr>
                  </a:outerShdw>
                </a:effectLst>
                <a:latin typeface="Trebuchet MS" panose="020B0603020202020204" pitchFamily="34" charset="0"/>
              </a:rPr>
              <a:t>Mobile - (843) 991-0007</a:t>
            </a:r>
          </a:p>
          <a:p>
            <a:pPr algn="ctr"/>
            <a:r>
              <a:rPr lang="it-IT" sz="1050" dirty="0">
                <a:solidFill>
                  <a:schemeClr val="bg1"/>
                </a:solidFill>
                <a:effectLst>
                  <a:outerShdw blurRad="38100" dist="38100" dir="2700000" algn="tl">
                    <a:srgbClr val="000000">
                      <a:alpha val="43137"/>
                    </a:srgbClr>
                  </a:outerShdw>
                </a:effectLst>
                <a:latin typeface="Trebuchet MS" panose="020B0603020202020204" pitchFamily="34" charset="0"/>
              </a:rPr>
              <a:t>renee@carolinaoneplus.com</a:t>
            </a:r>
          </a:p>
          <a:p>
            <a:pPr algn="ctr"/>
            <a:r>
              <a:rPr lang="it-IT" sz="1050" dirty="0">
                <a:solidFill>
                  <a:schemeClr val="bg1"/>
                </a:solidFill>
                <a:effectLst>
                  <a:outerShdw blurRad="38100" dist="38100" dir="2700000" algn="tl">
                    <a:srgbClr val="000000">
                      <a:alpha val="43137"/>
                    </a:srgbClr>
                  </a:outerShdw>
                </a:effectLst>
                <a:latin typeface="Trebuchet MS" panose="020B0603020202020204" pitchFamily="34" charset="0"/>
              </a:rPr>
              <a:t>www.CharlestonHomesHotline.com</a:t>
            </a:r>
            <a:endParaRPr lang="en-US" sz="105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8" name="Rectangle 17"/>
          <p:cNvSpPr/>
          <p:nvPr/>
        </p:nvSpPr>
        <p:spPr>
          <a:xfrm>
            <a:off x="6248399" y="9714269"/>
            <a:ext cx="1066801" cy="369332"/>
          </a:xfrm>
          <a:prstGeom prst="rect">
            <a:avLst/>
          </a:prstGeom>
        </p:spPr>
        <p:txBody>
          <a:bodyPr wrap="square" anchor="ctr">
            <a:spAutoFit/>
          </a:bodyPr>
          <a:lstStyle/>
          <a:p>
            <a:pPr algn="ctr"/>
            <a:r>
              <a:rPr lang="en-US" sz="600" dirty="0">
                <a:solidFill>
                  <a:schemeClr val="bg1"/>
                </a:solidFill>
                <a:effectLst>
                  <a:outerShdw blurRad="38100" dist="38100" dir="2700000" algn="tl">
                    <a:srgbClr val="000000">
                      <a:alpha val="43137"/>
                    </a:srgbClr>
                  </a:outerShdw>
                </a:effectLst>
                <a:latin typeface="Trebuchet MS" panose="020B0603020202020204" pitchFamily="34" charset="0"/>
              </a:rPr>
              <a:t>Carolina One Real Estate</a:t>
            </a:r>
          </a:p>
          <a:p>
            <a:pPr algn="ctr"/>
            <a:r>
              <a:rPr lang="en-US" sz="600" dirty="0">
                <a:solidFill>
                  <a:schemeClr val="bg1"/>
                </a:solidFill>
                <a:effectLst>
                  <a:outerShdw blurRad="38100" dist="38100" dir="2700000" algn="tl">
                    <a:srgbClr val="000000">
                      <a:alpha val="43137"/>
                    </a:srgbClr>
                  </a:outerShdw>
                </a:effectLst>
                <a:latin typeface="Trebuchet MS" panose="020B0603020202020204" pitchFamily="34" charset="0"/>
              </a:rPr>
              <a:t>1503 Palm Blvd</a:t>
            </a:r>
          </a:p>
          <a:p>
            <a:pPr algn="ctr"/>
            <a:r>
              <a:rPr lang="en-US" sz="600" dirty="0">
                <a:solidFill>
                  <a:schemeClr val="bg1"/>
                </a:solidFill>
                <a:effectLst>
                  <a:outerShdw blurRad="38100" dist="38100" dir="2700000" algn="tl">
                    <a:srgbClr val="000000">
                      <a:alpha val="43137"/>
                    </a:srgbClr>
                  </a:outerShdw>
                </a:effectLst>
                <a:latin typeface="Trebuchet MS" panose="020B0603020202020204" pitchFamily="34" charset="0"/>
              </a:rPr>
              <a:t>Isle of Palms, SC 29451</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778" t="2660" r="4860" b="6368"/>
          <a:stretch/>
        </p:blipFill>
        <p:spPr>
          <a:xfrm>
            <a:off x="6469012" y="9128228"/>
            <a:ext cx="625575" cy="616168"/>
          </a:xfrm>
          <a:prstGeom prst="rect">
            <a:avLst/>
          </a:prstGeom>
        </p:spPr>
      </p:pic>
      <p:sp>
        <p:nvSpPr>
          <p:cNvPr id="2" name="Title 1"/>
          <p:cNvSpPr>
            <a:spLocks noGrp="1"/>
          </p:cNvSpPr>
          <p:nvPr>
            <p:ph type="ctrTitle"/>
          </p:nvPr>
        </p:nvSpPr>
        <p:spPr>
          <a:xfrm>
            <a:off x="1658932" y="9524"/>
            <a:ext cx="3997336" cy="676276"/>
          </a:xfrm>
        </p:spPr>
        <p:txBody>
          <a:bodyPr anchor="t">
            <a:noAutofit/>
            <a:scene3d>
              <a:camera prst="orthographicFront"/>
              <a:lightRig rig="soft" dir="t">
                <a:rot lat="0" lon="0" rev="17220000"/>
              </a:lightRig>
            </a:scene3d>
            <a:sp3d prstMaterial="softEdge"/>
          </a:bodyPr>
          <a:lstStyle/>
          <a:p>
            <a:r>
              <a:rPr lang="en-US" sz="2400" b="0" cap="none" dirty="0">
                <a:ln w="10541" cmpd="sng">
                  <a:noFill/>
                  <a:prstDash val="solid"/>
                </a:ln>
                <a:solidFill>
                  <a:srgbClr val="10253F"/>
                </a:solidFill>
                <a:effectLst>
                  <a:outerShdw blurRad="38100" dist="38100" dir="2700000" algn="tl">
                    <a:srgbClr val="000000">
                      <a:alpha val="43137"/>
                    </a:srgbClr>
                  </a:outerShdw>
                </a:effectLst>
                <a:latin typeface="Trebuchet MS" panose="020B0603020202020204" pitchFamily="34" charset="0"/>
              </a:rPr>
              <a:t>402 Yacht Harbor Court</a:t>
            </a:r>
            <a:br>
              <a:rPr lang="en-US" sz="2400" b="0" cap="none" dirty="0">
                <a:ln w="10541" cmpd="sng">
                  <a:noFill/>
                  <a:prstDash val="solid"/>
                </a:ln>
                <a:solidFill>
                  <a:srgbClr val="10253F"/>
                </a:solidFill>
                <a:effectLst>
                  <a:outerShdw blurRad="38100" dist="38100" dir="2700000" algn="tl">
                    <a:srgbClr val="000000">
                      <a:alpha val="43137"/>
                    </a:srgbClr>
                  </a:outerShdw>
                </a:effectLst>
                <a:latin typeface="Trebuchet MS" panose="020B0603020202020204" pitchFamily="34" charset="0"/>
              </a:rPr>
            </a:br>
            <a:r>
              <a:rPr lang="en-US" sz="1800" b="0" cap="none" dirty="0">
                <a:ln w="10541" cmpd="sng">
                  <a:noFill/>
                  <a:prstDash val="solid"/>
                </a:ln>
                <a:solidFill>
                  <a:srgbClr val="10253F"/>
                </a:solidFill>
                <a:effectLst>
                  <a:outerShdw blurRad="38100" dist="38100" dir="2700000" algn="tl">
                    <a:srgbClr val="000000">
                      <a:alpha val="43137"/>
                    </a:srgbClr>
                  </a:outerShdw>
                </a:effectLst>
                <a:latin typeface="Trebuchet MS" panose="020B0603020202020204" pitchFamily="34" charset="0"/>
              </a:rPr>
              <a:t>MLS# 16027498 ~ $100,000</a:t>
            </a:r>
            <a:endParaRPr lang="en-US" sz="1100" b="0" cap="none" dirty="0">
              <a:ln w="10541" cmpd="sng">
                <a:noFill/>
                <a:prstDash val="solid"/>
              </a:ln>
              <a:solidFill>
                <a:srgbClr val="10253F"/>
              </a:solidFill>
              <a:effectLst>
                <a:outerShdw blurRad="38100" dist="38100" dir="2700000" algn="tl">
                  <a:srgbClr val="000000">
                    <a:alpha val="43137"/>
                  </a:srgbClr>
                </a:outerShdw>
              </a:effectLst>
              <a:latin typeface="Trebuchet MS" panose="020B0603020202020204" pitchFamily="34" charset="0"/>
            </a:endParaRPr>
          </a:p>
        </p:txBody>
      </p:sp>
      <p:sp>
        <p:nvSpPr>
          <p:cNvPr id="4" name="Rectangle 3"/>
          <p:cNvSpPr/>
          <p:nvPr/>
        </p:nvSpPr>
        <p:spPr>
          <a:xfrm>
            <a:off x="-3200400" y="8001000"/>
            <a:ext cx="2895879" cy="815608"/>
          </a:xfrm>
          <a:prstGeom prst="rect">
            <a:avLst/>
          </a:prstGeom>
        </p:spPr>
        <p:txBody>
          <a:bodyPr wrap="square">
            <a:spAutoFit/>
          </a:bodyPr>
          <a:lstStyle/>
          <a:p>
            <a:r>
              <a:rPr lang="en-US" sz="1200" u="sng" dirty="0">
                <a:solidFill>
                  <a:schemeClr val="bg1"/>
                </a:solidFill>
                <a:effectLst>
                  <a:outerShdw blurRad="38100" dist="38100" dir="2700000" algn="tl">
                    <a:srgbClr val="000000">
                      <a:alpha val="43137"/>
                    </a:srgbClr>
                  </a:outerShdw>
                </a:effectLst>
                <a:latin typeface="Trebuchet MS" panose="020B0603020202020204" pitchFamily="34" charset="0"/>
              </a:rPr>
              <a:t>Listed by</a:t>
            </a:r>
          </a:p>
          <a:p>
            <a:r>
              <a:rPr lang="en-US" sz="1400" dirty="0">
                <a:solidFill>
                  <a:schemeClr val="bg1"/>
                </a:solidFill>
                <a:effectLst>
                  <a:outerShdw blurRad="38100" dist="38100" dir="2700000" algn="tl">
                    <a:srgbClr val="000000">
                      <a:alpha val="43137"/>
                    </a:srgbClr>
                  </a:outerShdw>
                </a:effectLst>
                <a:latin typeface="Trebuchet MS" panose="020B0603020202020204" pitchFamily="34" charset="0"/>
              </a:rPr>
              <a:t>Bill Donovan</a:t>
            </a:r>
            <a:br>
              <a:rPr lang="en-US" sz="1400" dirty="0">
                <a:solidFill>
                  <a:schemeClr val="bg1"/>
                </a:solidFill>
                <a:effectLst>
                  <a:outerShdw blurRad="38100" dist="38100" dir="2700000" algn="tl">
                    <a:srgbClr val="000000">
                      <a:alpha val="43137"/>
                    </a:srgbClr>
                  </a:outerShdw>
                </a:effectLst>
                <a:latin typeface="Trebuchet MS" panose="020B0603020202020204" pitchFamily="34" charset="0"/>
              </a:rPr>
            </a:b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843-991-0146</a:t>
            </a:r>
            <a:b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br>
            <a:r>
              <a:rPr lang="en-US" sz="1050" dirty="0">
                <a:solidFill>
                  <a:schemeClr val="bg1"/>
                </a:solidFill>
                <a:effectLst>
                  <a:outerShdw blurRad="38100" dist="38100" dir="2700000" algn="tl">
                    <a:srgbClr val="000000">
                      <a:alpha val="43137"/>
                    </a:srgbClr>
                  </a:outerShdw>
                </a:effectLst>
                <a:latin typeface="Trebuchet MS" panose="020B0603020202020204" pitchFamily="34" charset="0"/>
              </a:rPr>
              <a:t>donovans@carolinaone.com</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287" y="4637317"/>
            <a:ext cx="1651890" cy="1099258"/>
          </a:xfrm>
          <a:prstGeom prst="rect">
            <a:avLst/>
          </a:prstGeom>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910" y="6180997"/>
            <a:ext cx="1652643" cy="1099258"/>
          </a:xfrm>
          <a:prstGeom prst="rect">
            <a:avLst/>
          </a:prstGeom>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2037" y="7724678"/>
            <a:ext cx="1648389" cy="1097927"/>
          </a:xfrm>
          <a:prstGeom prst="rect">
            <a:avLst/>
          </a:prstGeom>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601141" y="6180555"/>
            <a:ext cx="1654150" cy="1099258"/>
          </a:xfrm>
          <a:prstGeom prst="rect">
            <a:avLst/>
          </a:prstGeom>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602271" y="7724014"/>
            <a:ext cx="1651890" cy="1099258"/>
          </a:xfrm>
          <a:prstGeom prst="rect">
            <a:avLst/>
          </a:prstGeom>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3398" y="4637096"/>
            <a:ext cx="1649636" cy="1099258"/>
          </a:xfrm>
          <a:prstGeom prst="rect">
            <a:avLst/>
          </a:prstGeom>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4" name="Subtitle 2"/>
          <p:cNvSpPr txBox="1">
            <a:spLocks/>
          </p:cNvSpPr>
          <p:nvPr/>
        </p:nvSpPr>
        <p:spPr>
          <a:xfrm>
            <a:off x="-7619720" y="2786889"/>
            <a:ext cx="7315199" cy="3034373"/>
          </a:xfrm>
          <a:prstGeom prst="rect">
            <a:avLst/>
          </a:prstGeom>
        </p:spPr>
        <p:txBody>
          <a:bodyPr vert="horz" numCol="3" anchor="ctr">
            <a:noAutofit/>
          </a:bodyPr>
          <a:lstStyle>
            <a:lvl1pPr marL="0" indent="0" algn="ctr"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0"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0"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Elevator to all levels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Lot Elevation is AE 13</a:t>
            </a:r>
          </a:p>
          <a:p>
            <a:pPr marL="171450" indent="-171450" algn="l" defTabSz="914400">
              <a:buFont typeface="Wingdings" panose="05000000000000000000" pitchFamily="2" charset="2"/>
              <a:buChar char="Ø"/>
            </a:pPr>
            <a:r>
              <a:rPr lang="en-US" sz="950" dirty="0" err="1">
                <a:solidFill>
                  <a:schemeClr val="accent1">
                    <a:lumMod val="75000"/>
                  </a:schemeClr>
                </a:solidFill>
                <a:latin typeface="Trebuchet MS" panose="020B0603020202020204" pitchFamily="34" charset="0"/>
              </a:rPr>
              <a:t>Viwinco</a:t>
            </a:r>
            <a:r>
              <a:rPr lang="en-US" sz="950" dirty="0">
                <a:solidFill>
                  <a:schemeClr val="accent1">
                    <a:lumMod val="75000"/>
                  </a:schemeClr>
                </a:solidFill>
                <a:latin typeface="Trebuchet MS" panose="020B0603020202020204" pitchFamily="34" charset="0"/>
              </a:rPr>
              <a:t> Hurricane rated windows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Raised seam metal roof</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Water faucets on front, rear, and screened porches!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(No reason for dead flowers!)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Paver Patio</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Garage is up fitted with additional electrical for golf cart charge or workshop</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Custom heavy duty garage door, Custom Mahogany finished</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Exterior door from inside garage to rear living area and paver patio</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Hot/Cold Outdoor Shower</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Spray foam insulation in attic ceiling</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Multi zoned HVAC</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10'Ceilings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Custom Rosewood Cabinetry in kitchen with 2 Corner lazy Suzanne's to maximize use of space, soft close drawers, pull outs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GE Profile Kitchen Appliances that include:</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-Microwave/Convection Oven</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-Wall oven</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-Refrigerator</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-Trash Compactor</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-Dishwasher</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Deep Sinks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Garbage Disposal</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Custom Built closets throughout all bedrooms, linen and laundry</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Granite in kitchen and all baths</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Custom tile in all bathrooms and entry and oak wood floors throughout</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Master bath elegant oval soaking tub with wand for body rinse</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Oversized shower with wide glassed door entrance</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Dual vanity with cosmetic seating area</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Additional cabinetry</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Separate commode area</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Main level Bedroom/Office with window seat with storage</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and attached bath.</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Pocket doors maximize wall space.</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Front entry door is custom Mahogany</a:t>
            </a:r>
          </a:p>
          <a:p>
            <a:pPr marL="171450" indent="-171450" algn="l" defTabSz="914400">
              <a:buFont typeface="Wingdings" panose="05000000000000000000" pitchFamily="2" charset="2"/>
              <a:buChar char="Ø"/>
            </a:pPr>
            <a:r>
              <a:rPr lang="en-US" sz="950" dirty="0">
                <a:solidFill>
                  <a:schemeClr val="accent1">
                    <a:lumMod val="75000"/>
                  </a:schemeClr>
                </a:solidFill>
                <a:latin typeface="Trebuchet MS" panose="020B0603020202020204" pitchFamily="34" charset="0"/>
              </a:rPr>
              <a:t>Boat slips are available for lease and purchase Morgan's Creek Marina</a:t>
            </a: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759" y="9069658"/>
            <a:ext cx="654597" cy="985839"/>
          </a:xfrm>
          <a:prstGeom prst="rect">
            <a:avLst/>
          </a:prstGeom>
        </p:spPr>
      </p:pic>
      <p:cxnSp>
        <p:nvCxnSpPr>
          <p:cNvPr id="9" name="Straight Connector 8"/>
          <p:cNvCxnSpPr/>
          <p:nvPr/>
        </p:nvCxnSpPr>
        <p:spPr>
          <a:xfrm>
            <a:off x="7772400" y="3276600"/>
            <a:ext cx="66452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20041155">
            <a:off x="7241613" y="5408440"/>
            <a:ext cx="5254965" cy="923330"/>
          </a:xfrm>
          <a:prstGeom prst="rect">
            <a:avLst/>
          </a:prstGeom>
          <a:noFill/>
        </p:spPr>
        <p:txBody>
          <a:bodyPr wrap="none" lIns="91440" tIns="45720" rIns="91440" bIns="45720">
            <a:spAutoFit/>
          </a:bodyPr>
          <a:lstStyle/>
          <a:p>
            <a:pPr algn="ctr"/>
            <a:r>
              <a:rPr lang="en-US" sz="5400" b="1" cap="none" spc="0" dirty="0">
                <a:ln w="22225">
                  <a:solidFill>
                    <a:srgbClr val="FF0000">
                      <a:alpha val="50000"/>
                    </a:srgbClr>
                  </a:solidFill>
                  <a:prstDash val="solid"/>
                </a:ln>
                <a:noFill/>
                <a:effectLst>
                  <a:outerShdw blurRad="50800" dist="38100" dir="5400000" algn="t" rotWithShape="0">
                    <a:prstClr val="black">
                      <a:alpha val="40000"/>
                    </a:prstClr>
                  </a:outerShdw>
                </a:effectLst>
                <a:latin typeface="Trebuchet MS" panose="020B0603020202020204" pitchFamily="34" charset="0"/>
              </a:rPr>
              <a:t>$10,000 Bonus!</a:t>
            </a:r>
          </a:p>
        </p:txBody>
      </p:sp>
      <p:sp>
        <p:nvSpPr>
          <p:cNvPr id="12" name="Ribbon: Tilted Down 11"/>
          <p:cNvSpPr/>
          <p:nvPr/>
        </p:nvSpPr>
        <p:spPr>
          <a:xfrm>
            <a:off x="1181101" y="3657600"/>
            <a:ext cx="4952999" cy="979496"/>
          </a:xfrm>
          <a:prstGeom prst="ribbon">
            <a:avLst>
              <a:gd name="adj1" fmla="val 16667"/>
              <a:gd name="adj2" fmla="val 75000"/>
            </a:avLst>
          </a:prstGeom>
          <a:solidFill>
            <a:srgbClr val="FFFF00"/>
          </a:solidFill>
          <a:ln>
            <a:solidFill>
              <a:schemeClr val="bg2">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i="1" dirty="0">
                <a:solidFill>
                  <a:sysClr val="windowText" lastClr="000000"/>
                </a:solidFill>
                <a:latin typeface="Trebuchet MS" panose="020B0603020202020204" pitchFamily="34" charset="0"/>
              </a:rPr>
              <a:t>Fractional Ownership</a:t>
            </a:r>
            <a:br>
              <a:rPr lang="en-US" i="1" dirty="0">
                <a:solidFill>
                  <a:sysClr val="windowText" lastClr="000000"/>
                </a:solidFill>
                <a:latin typeface="Trebuchet MS" panose="020B0603020202020204" pitchFamily="34" charset="0"/>
              </a:rPr>
            </a:br>
            <a:r>
              <a:rPr lang="en-US" i="1" dirty="0">
                <a:solidFill>
                  <a:sysClr val="windowText" lastClr="000000"/>
                </a:solidFill>
                <a:latin typeface="Trebuchet MS" panose="020B0603020202020204" pitchFamily="34" charset="0"/>
              </a:rPr>
              <a:t>¼ Share ~ 13 weeks/year</a:t>
            </a:r>
          </a:p>
        </p:txBody>
      </p:sp>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261</TotalTime>
  <Words>401</Words>
  <Application>Microsoft Office PowerPoint</Application>
  <PresentationFormat>Custom</PresentationFormat>
  <Paragraphs>48</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402 Yacht Harbor Court MLS# 16027498 ~ $100,000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34</cp:revision>
  <dcterms:created xsi:type="dcterms:W3CDTF">2006-08-16T00:00:00Z</dcterms:created>
  <dcterms:modified xsi:type="dcterms:W3CDTF">2016-12-20T20:44:56Z</dcterms:modified>
</cp:coreProperties>
</file>