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8" d="100"/>
          <a:sy n="98" d="100"/>
        </p:scale>
        <p:origin x="-1050" y="16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080" y="5638801"/>
            <a:ext cx="7782560" cy="4419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40" y="1"/>
            <a:ext cx="7777480" cy="56387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1293" b="1454"/>
          <a:stretch/>
        </p:blipFill>
        <p:spPr>
          <a:xfrm>
            <a:off x="-2223" y="0"/>
            <a:ext cx="7772400" cy="5829301"/>
          </a:xfrm>
          <a:prstGeom prst="rect">
            <a:avLst/>
          </a:prstGeom>
        </p:spPr>
      </p:pic>
      <p:sp>
        <p:nvSpPr>
          <p:cNvPr id="2" name="Title 1"/>
          <p:cNvSpPr>
            <a:spLocks noGrp="1"/>
          </p:cNvSpPr>
          <p:nvPr>
            <p:ph type="ctrTitle"/>
          </p:nvPr>
        </p:nvSpPr>
        <p:spPr>
          <a:xfrm>
            <a:off x="-7929481" y="3429000"/>
            <a:ext cx="7772400" cy="420469"/>
          </a:xfrm>
        </p:spPr>
        <p:txBody>
          <a:bodyPr>
            <a:noAutofit/>
          </a:bodyPr>
          <a:lstStyle/>
          <a:p>
            <a:pPr algn="l"/>
            <a:r>
              <a:rPr lang="en-US" sz="3600" dirty="0" smtClean="0">
                <a:solidFill>
                  <a:schemeClr val="bg1"/>
                </a:solidFill>
                <a:effectLst>
                  <a:outerShdw blurRad="38100" dist="38100" dir="2700000" algn="tl">
                    <a:srgbClr val="000000">
                      <a:alpha val="43137"/>
                    </a:srgbClr>
                  </a:outerShdw>
                </a:effectLst>
                <a:latin typeface="AR DECODE" panose="02000000000000000000" pitchFamily="2" charset="0"/>
              </a:rPr>
              <a:t>Low Maintenance Lifestyle Awaits</a:t>
            </a:r>
            <a:endParaRPr lang="en-US" sz="3600" dirty="0">
              <a:solidFill>
                <a:schemeClr val="bg1"/>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2223" y="5867400"/>
            <a:ext cx="7772400" cy="3220977"/>
          </a:xfrm>
        </p:spPr>
        <p:txBody>
          <a:bodyPr anchor="ctr">
            <a:noAutofit/>
          </a:bodyPr>
          <a:lstStyle/>
          <a:p>
            <a:r>
              <a:rPr lang="en-US" sz="1200" dirty="0">
                <a:solidFill>
                  <a:schemeClr val="bg1"/>
                </a:solidFill>
              </a:rPr>
              <a:t>Welcome home to this better-than-new, low maintenance townhouse. As an END UNIT with the largest lot around, this townhouse is ideally located against a wooded buffer, pond and West Ashley High School. The open, well-designed floor plan features a partially covered DECK overlooking the fenced-in back yard and wooded buffer. The ground floor contains the oversized, 2+ car garage. In the garage, the seller has installed a temporary wall that divides the garage and provides a Bonus room with window unit AC, cable hook-up, and outside access (Man-Room Ready). This can be removed if the Buyer desires. The garage also has a spot with plumbing access for a bathroom to easily be built-out. The home has a gas </a:t>
            </a:r>
            <a:r>
              <a:rPr lang="en-US" sz="1200" dirty="0" err="1">
                <a:solidFill>
                  <a:schemeClr val="bg1"/>
                </a:solidFill>
              </a:rPr>
              <a:t>tankless</a:t>
            </a:r>
            <a:r>
              <a:rPr lang="en-US" sz="1200" dirty="0">
                <a:solidFill>
                  <a:schemeClr val="bg1"/>
                </a:solidFill>
              </a:rPr>
              <a:t> water heater, electric heat and air, and ceiling fans in the bedrooms and on the deck. The second floor/ main living floor features gleaming wood floors, smooth ceilings, crown molding, open kitchen with solid surface counter tops, recessed lighting, stainless steel appliances, large windows for natural lighting, and raised bar for barstool seating. There is a breakfast table nook, a half bath/ powder room, and access to the entertaining back deck as well. The rear, partially covered deck, with ceiling fans, provides privacy with room for grilling and entertaining. The third floor features dual large master bedrooms, laundry room, and access to the large attic with plentiful floored storage space. Each bedroom has a cable hookup and a private bathroom. The floor plan allows for a great roommate situation. The low quarterly HOA fee covers exterior pressure washing, termite bond, front lawn maintenance, and more. The home also has irrigation sprinkler system on the front and side yard. This low maintenance, meticulously maintained, beautiful townhouse can be yours today.</a:t>
            </a:r>
          </a:p>
        </p:txBody>
      </p:sp>
      <p:sp>
        <p:nvSpPr>
          <p:cNvPr id="4" name="Rectangle 3"/>
          <p:cNvSpPr/>
          <p:nvPr/>
        </p:nvSpPr>
        <p:spPr>
          <a:xfrm>
            <a:off x="-2223" y="0"/>
            <a:ext cx="7772400" cy="646331"/>
          </a:xfrm>
          <a:prstGeom prst="rect">
            <a:avLst/>
          </a:prstGeom>
          <a:solidFill>
            <a:schemeClr val="tx2"/>
          </a:solidFill>
          <a:effectLst>
            <a:outerShdw blurRad="50800" dist="38100" dir="5400000" algn="t" rotWithShape="0">
              <a:prstClr val="black">
                <a:alpha val="40000"/>
              </a:prstClr>
            </a:outerShdw>
          </a:effectLst>
        </p:spPr>
        <p:txBody>
          <a:bodyPr wrap="square">
            <a:spAutoFit/>
          </a:bodyPr>
          <a:lstStyle/>
          <a:p>
            <a:pPr algn="ctr"/>
            <a:r>
              <a:rPr lang="en-US" sz="1800" b="1" dirty="0">
                <a:solidFill>
                  <a:schemeClr val="bg1"/>
                </a:solidFill>
              </a:rPr>
              <a:t>4035 Hartland </a:t>
            </a:r>
            <a:r>
              <a:rPr lang="en-US" sz="1800" b="1" dirty="0" smtClean="0">
                <a:solidFill>
                  <a:schemeClr val="bg1"/>
                </a:solidFill>
              </a:rPr>
              <a:t>St | Ashley Park | Charleston | MLS</a:t>
            </a:r>
            <a:r>
              <a:rPr lang="en-US" sz="1800" b="1" dirty="0">
                <a:solidFill>
                  <a:schemeClr val="bg1"/>
                </a:solidFill>
              </a:rPr>
              <a:t># 1412040</a:t>
            </a:r>
            <a:endParaRPr lang="en-US" sz="1800" b="1" dirty="0" smtClean="0">
              <a:solidFill>
                <a:schemeClr val="bg1"/>
              </a:solidFill>
            </a:endParaRPr>
          </a:p>
          <a:p>
            <a:pPr algn="ctr"/>
            <a:r>
              <a:rPr lang="en-US" sz="1800" b="1" dirty="0" smtClean="0">
                <a:solidFill>
                  <a:srgbClr val="FFFF00"/>
                </a:solidFill>
              </a:rPr>
              <a:t>Only $165,000</a:t>
            </a:r>
            <a:endParaRPr lang="en-US" sz="1800" b="1" dirty="0">
              <a:solidFill>
                <a:srgbClr val="FFFF00"/>
              </a:solidFill>
            </a:endParaRPr>
          </a:p>
        </p:txBody>
      </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356" y="9143999"/>
            <a:ext cx="611506" cy="914401"/>
          </a:xfrm>
          <a:prstGeom prst="rect">
            <a:avLst/>
          </a:prstGeom>
        </p:spPr>
      </p:pic>
      <p:sp>
        <p:nvSpPr>
          <p:cNvPr id="16" name="Rectangle 15"/>
          <p:cNvSpPr/>
          <p:nvPr/>
        </p:nvSpPr>
        <p:spPr>
          <a:xfrm>
            <a:off x="1943100" y="9201090"/>
            <a:ext cx="3886200" cy="800219"/>
          </a:xfrm>
          <a:prstGeom prst="rect">
            <a:avLst/>
          </a:prstGeom>
        </p:spPr>
        <p:txBody>
          <a:bodyPr>
            <a:spAutoFit/>
          </a:bodyPr>
          <a:lstStyle/>
          <a:p>
            <a:pPr algn="ctr"/>
            <a:r>
              <a:rPr lang="en-US" sz="1800" dirty="0">
                <a:solidFill>
                  <a:schemeClr val="bg1"/>
                </a:solidFill>
                <a:effectLst>
                  <a:outerShdw blurRad="38100" dist="38100" dir="2700000" algn="tl">
                    <a:srgbClr val="000000">
                      <a:alpha val="43137"/>
                    </a:srgbClr>
                  </a:outerShdw>
                </a:effectLst>
              </a:rPr>
              <a:t>Scott Baskin </a:t>
            </a:r>
            <a:endParaRPr lang="en-US" sz="1800" dirty="0" smtClean="0">
              <a:solidFill>
                <a:schemeClr val="bg1"/>
              </a:solidFill>
              <a:effectLst>
                <a:outerShdw blurRad="38100" dist="38100" dir="2700000" algn="tl">
                  <a:srgbClr val="000000">
                    <a:alpha val="43137"/>
                  </a:srgbClr>
                </a:outerShdw>
              </a:effectLst>
            </a:endParaRPr>
          </a:p>
          <a:p>
            <a:pPr algn="ctr"/>
            <a:r>
              <a:rPr lang="en-US" sz="1400" dirty="0" smtClean="0">
                <a:solidFill>
                  <a:schemeClr val="bg1"/>
                </a:solidFill>
                <a:effectLst>
                  <a:outerShdw blurRad="38100" dist="38100" dir="2700000" algn="tl">
                    <a:srgbClr val="000000">
                      <a:alpha val="43137"/>
                    </a:srgbClr>
                  </a:outerShdw>
                </a:effectLst>
              </a:rPr>
              <a:t>843-324-4139 </a:t>
            </a:r>
            <a:r>
              <a:rPr lang="en-US" sz="1400" dirty="0">
                <a:solidFill>
                  <a:schemeClr val="bg1"/>
                </a:solidFill>
                <a:effectLst>
                  <a:outerShdw blurRad="38100" dist="38100" dir="2700000" algn="tl">
                    <a:srgbClr val="000000">
                      <a:alpha val="43137"/>
                    </a:srgbClr>
                  </a:outerShdw>
                </a:effectLst>
              </a:rPr>
              <a:t>M | 843-972-2400 O scott@davidwertan.com | www.scottbaskin.com</a:t>
            </a:r>
          </a:p>
        </p:txBody>
      </p:sp>
      <p:sp>
        <p:nvSpPr>
          <p:cNvPr id="17" name="Rectangle 16"/>
          <p:cNvSpPr/>
          <p:nvPr/>
        </p:nvSpPr>
        <p:spPr>
          <a:xfrm>
            <a:off x="5584501" y="9301117"/>
            <a:ext cx="2173590" cy="600164"/>
          </a:xfrm>
          <a:prstGeom prst="rect">
            <a:avLst/>
          </a:prstGeom>
        </p:spPr>
        <p:txBody>
          <a:bodyPr wrap="square">
            <a:spAutoFit/>
          </a:bodyPr>
          <a:lstStyle/>
          <a:p>
            <a:pPr algn="r"/>
            <a:r>
              <a:rPr lang="en-US" sz="1100" dirty="0">
                <a:solidFill>
                  <a:schemeClr val="bg1"/>
                </a:solidFill>
                <a:effectLst>
                  <a:outerShdw blurRad="38100" dist="38100" dir="2700000" algn="tl">
                    <a:srgbClr val="000000">
                      <a:alpha val="43137"/>
                    </a:srgbClr>
                  </a:outerShdw>
                </a:effectLst>
              </a:rPr>
              <a:t>RE/MAX Advanced Realty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311 </a:t>
            </a:r>
            <a:r>
              <a:rPr lang="en-US" sz="1100" dirty="0">
                <a:solidFill>
                  <a:schemeClr val="bg1"/>
                </a:solidFill>
                <a:effectLst>
                  <a:outerShdw blurRad="38100" dist="38100" dir="2700000" algn="tl">
                    <a:srgbClr val="000000">
                      <a:alpha val="43137"/>
                    </a:srgbClr>
                  </a:outerShdw>
                </a:effectLst>
              </a:rPr>
              <a:t>Johnnie </a:t>
            </a:r>
            <a:r>
              <a:rPr lang="en-US" sz="1100" dirty="0" err="1">
                <a:solidFill>
                  <a:schemeClr val="bg1"/>
                </a:solidFill>
                <a:effectLst>
                  <a:outerShdw blurRad="38100" dist="38100" dir="2700000" algn="tl">
                    <a:srgbClr val="000000">
                      <a:alpha val="43137"/>
                    </a:srgbClr>
                  </a:outerShdw>
                </a:effectLst>
              </a:rPr>
              <a:t>Dodds</a:t>
            </a:r>
            <a:r>
              <a:rPr lang="en-US" sz="1100" dirty="0">
                <a:solidFill>
                  <a:schemeClr val="bg1"/>
                </a:solidFill>
                <a:effectLst>
                  <a:outerShdw blurRad="38100" dist="38100" dir="2700000" algn="tl">
                    <a:srgbClr val="000000">
                      <a:alpha val="43137"/>
                    </a:srgbClr>
                  </a:outerShdw>
                </a:effectLst>
              </a:rPr>
              <a:t> Blvd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Mt </a:t>
            </a:r>
            <a:r>
              <a:rPr lang="en-US" sz="1100" dirty="0">
                <a:solidFill>
                  <a:schemeClr val="bg1"/>
                </a:solidFill>
                <a:effectLst>
                  <a:outerShdw blurRad="38100" dist="38100" dir="2700000" algn="tl">
                    <a:srgbClr val="000000">
                      <a:alpha val="43137"/>
                    </a:srgbClr>
                  </a:outerShdw>
                </a:effectLst>
              </a:rPr>
              <a:t>Pleasant, SC 29464</a:t>
            </a:r>
          </a:p>
        </p:txBody>
      </p:sp>
      <p:sp>
        <p:nvSpPr>
          <p:cNvPr id="18" name="Down Ribbon 17"/>
          <p:cNvSpPr/>
          <p:nvPr/>
        </p:nvSpPr>
        <p:spPr>
          <a:xfrm>
            <a:off x="1828918" y="689547"/>
            <a:ext cx="4110119" cy="685800"/>
          </a:xfrm>
          <a:prstGeom prst="ribbon">
            <a:avLst>
              <a:gd name="adj1" fmla="val 16667"/>
              <a:gd name="adj2" fmla="val 70178"/>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12700">
            <a:solidFill>
              <a:schemeClr val="bg2">
                <a:lumMod val="2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2">
                    <a:lumMod val="75000"/>
                  </a:schemeClr>
                </a:solidFill>
                <a:effectLst>
                  <a:outerShdw blurRad="38100" dist="38100" dir="2700000" algn="tl">
                    <a:srgbClr val="000000">
                      <a:alpha val="43137"/>
                    </a:srgbClr>
                  </a:outerShdw>
                </a:effectLst>
              </a:rPr>
              <a:t>Lowest HOA fees around!</a:t>
            </a:r>
            <a:endParaRPr lang="en-US" sz="1800" i="1" dirty="0">
              <a:solidFill>
                <a:schemeClr val="tx2">
                  <a:lumMod val="75000"/>
                </a:schemeClr>
              </a:solidFill>
              <a:effectLst>
                <a:outerShdw blurRad="38100" dist="38100" dir="2700000" algn="tl">
                  <a:srgbClr val="000000">
                    <a:alpha val="43137"/>
                  </a:srgbClr>
                </a:outerShdw>
              </a:effectLst>
            </a:endParaRPr>
          </a:p>
        </p:txBody>
      </p:sp>
      <p:grpSp>
        <p:nvGrpSpPr>
          <p:cNvPr id="8" name="Group 7"/>
          <p:cNvGrpSpPr/>
          <p:nvPr/>
        </p:nvGrpSpPr>
        <p:grpSpPr>
          <a:xfrm>
            <a:off x="160677" y="4871499"/>
            <a:ext cx="7446600" cy="898650"/>
            <a:chOff x="152400" y="4871499"/>
            <a:chExt cx="7446600" cy="898650"/>
          </a:xfrm>
        </p:grpSpPr>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4871499"/>
              <a:ext cx="1198200" cy="898650"/>
            </a:xfrm>
            <a:prstGeom prst="rect">
              <a:avLst/>
            </a:prstGeom>
            <a:ln>
              <a:noFill/>
            </a:ln>
            <a:effectLst>
              <a:softEdge rad="112500"/>
            </a:effectLst>
          </p:spPr>
        </p:pic>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b="13254"/>
            <a:stretch/>
          </p:blipFill>
          <p:spPr>
            <a:xfrm>
              <a:off x="4943188" y="4871499"/>
              <a:ext cx="1198200" cy="898650"/>
            </a:xfrm>
            <a:prstGeom prst="rect">
              <a:avLst/>
            </a:prstGeom>
            <a:ln>
              <a:noFill/>
            </a:ln>
            <a:effectLst>
              <a:softEdge rad="112500"/>
            </a:effectLst>
          </p:spPr>
        </p:pic>
        <p:pic>
          <p:nvPicPr>
            <p:cNvPr id="7" name="Picture 6"/>
            <p:cNvPicPr>
              <a:picLocks noChangeAspect="1"/>
            </p:cNvPicPr>
            <p:nvPr/>
          </p:nvPicPr>
          <p:blipFill rotWithShape="1">
            <a:blip r:embed="rId6" cstate="print">
              <a:extLst>
                <a:ext uri="{28A0092B-C50C-407E-A947-70E740481C1C}">
                  <a14:useLocalDpi xmlns:a14="http://schemas.microsoft.com/office/drawing/2010/main" val="0"/>
                </a:ext>
              </a:extLst>
            </a:blip>
            <a:srcRect r="422" b="10740"/>
            <a:stretch/>
          </p:blipFill>
          <p:spPr>
            <a:xfrm>
              <a:off x="6400800" y="4871499"/>
              <a:ext cx="1198200" cy="898650"/>
            </a:xfrm>
            <a:prstGeom prst="rect">
              <a:avLst/>
            </a:prstGeom>
            <a:ln>
              <a:noFill/>
            </a:ln>
            <a:effectLst>
              <a:softEdge rad="112500"/>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10012" y="4871499"/>
              <a:ext cx="1198200" cy="898650"/>
            </a:xfrm>
            <a:prstGeom prst="rect">
              <a:avLst/>
            </a:prstGeom>
            <a:ln>
              <a:noFill/>
            </a:ln>
            <a:effectLst>
              <a:softEdge rad="112500"/>
            </a:effectLst>
          </p:spPr>
        </p:pic>
        <p:pic>
          <p:nvPicPr>
            <p:cNvPr id="21" name="Picture 20"/>
            <p:cNvPicPr>
              <a:picLocks noChangeAspect="1"/>
            </p:cNvPicPr>
            <p:nvPr/>
          </p:nvPicPr>
          <p:blipFill rotWithShape="1">
            <a:blip r:embed="rId8" cstate="print">
              <a:extLst>
                <a:ext uri="{28A0092B-C50C-407E-A947-70E740481C1C}">
                  <a14:useLocalDpi xmlns:a14="http://schemas.microsoft.com/office/drawing/2010/main" val="0"/>
                </a:ext>
              </a:extLst>
            </a:blip>
            <a:srcRect r="43652"/>
            <a:stretch/>
          </p:blipFill>
          <p:spPr>
            <a:xfrm>
              <a:off x="3067624" y="4871499"/>
              <a:ext cx="675166" cy="898650"/>
            </a:xfrm>
            <a:prstGeom prst="rect">
              <a:avLst/>
            </a:prstGeom>
            <a:ln>
              <a:noFill/>
            </a:ln>
            <a:effectLst>
              <a:softEdge rad="112500"/>
            </a:effectLst>
          </p:spPr>
        </p:pic>
        <p:pic>
          <p:nvPicPr>
            <p:cNvPr id="22" name="Picture 21"/>
            <p:cNvPicPr>
              <a:picLocks noChangeAspect="1"/>
            </p:cNvPicPr>
            <p:nvPr/>
          </p:nvPicPr>
          <p:blipFill rotWithShape="1">
            <a:blip r:embed="rId9" cstate="print">
              <a:extLst>
                <a:ext uri="{28A0092B-C50C-407E-A947-70E740481C1C}">
                  <a14:useLocalDpi xmlns:a14="http://schemas.microsoft.com/office/drawing/2010/main" val="0"/>
                </a:ext>
              </a:extLst>
            </a:blip>
            <a:srcRect r="43117"/>
            <a:stretch/>
          </p:blipFill>
          <p:spPr>
            <a:xfrm>
              <a:off x="4002202" y="4871499"/>
              <a:ext cx="681574" cy="898650"/>
            </a:xfrm>
            <a:prstGeom prst="rect">
              <a:avLst/>
            </a:prstGeom>
            <a:ln>
              <a:noFill/>
            </a:ln>
            <a:effectLst>
              <a:softEdge rad="112500"/>
            </a:effectLst>
          </p:spPr>
        </p:pic>
      </p:grpSp>
    </p:spTree>
    <p:extLst>
      <p:ext uri="{BB962C8B-B14F-4D97-AF65-F5344CB8AC3E}">
        <p14:creationId xmlns:p14="http://schemas.microsoft.com/office/powerpoint/2010/main" val="378024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384</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Low Maintenance Lifestyle Awaits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 Upgraded Cul-de-Sac Home</dc:title>
  <dc:creator>CVH360</dc:creator>
  <cp:lastModifiedBy>atp1313@gmail.com</cp:lastModifiedBy>
  <cp:revision>6</cp:revision>
  <dcterms:created xsi:type="dcterms:W3CDTF">2006-08-16T00:00:00Z</dcterms:created>
  <dcterms:modified xsi:type="dcterms:W3CDTF">2014-06-26T17:54:05Z</dcterms:modified>
</cp:coreProperties>
</file>